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1.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6" r:id="rId2"/>
  </p:sldMasterIdLst>
  <p:notesMasterIdLst>
    <p:notesMasterId r:id="rId148"/>
  </p:notesMasterIdLst>
  <p:handoutMasterIdLst>
    <p:handoutMasterId r:id="rId149"/>
  </p:handoutMasterIdLst>
  <p:sldIdLst>
    <p:sldId id="256" r:id="rId3"/>
    <p:sldId id="279" r:id="rId4"/>
    <p:sldId id="280" r:id="rId5"/>
    <p:sldId id="281" r:id="rId6"/>
    <p:sldId id="290" r:id="rId7"/>
    <p:sldId id="294" r:id="rId8"/>
    <p:sldId id="295" r:id="rId9"/>
    <p:sldId id="296" r:id="rId10"/>
    <p:sldId id="297" r:id="rId11"/>
    <p:sldId id="300" r:id="rId12"/>
    <p:sldId id="301" r:id="rId13"/>
    <p:sldId id="302" r:id="rId14"/>
    <p:sldId id="303" r:id="rId15"/>
    <p:sldId id="304" r:id="rId16"/>
    <p:sldId id="306" r:id="rId17"/>
    <p:sldId id="307" r:id="rId18"/>
    <p:sldId id="308" r:id="rId19"/>
    <p:sldId id="309" r:id="rId20"/>
    <p:sldId id="310" r:id="rId21"/>
    <p:sldId id="311" r:id="rId22"/>
    <p:sldId id="312" r:id="rId23"/>
    <p:sldId id="313" r:id="rId24"/>
    <p:sldId id="315" r:id="rId25"/>
    <p:sldId id="316" r:id="rId26"/>
    <p:sldId id="317" r:id="rId27"/>
    <p:sldId id="319" r:id="rId28"/>
    <p:sldId id="325" r:id="rId29"/>
    <p:sldId id="326" r:id="rId30"/>
    <p:sldId id="320" r:id="rId31"/>
    <p:sldId id="493" r:id="rId32"/>
    <p:sldId id="321" r:id="rId33"/>
    <p:sldId id="401" r:id="rId34"/>
    <p:sldId id="402" r:id="rId35"/>
    <p:sldId id="403" r:id="rId36"/>
    <p:sldId id="404" r:id="rId37"/>
    <p:sldId id="405" r:id="rId38"/>
    <p:sldId id="331" r:id="rId39"/>
    <p:sldId id="330" r:id="rId40"/>
    <p:sldId id="327" r:id="rId41"/>
    <p:sldId id="329" r:id="rId42"/>
    <p:sldId id="337" r:id="rId43"/>
    <p:sldId id="332" r:id="rId44"/>
    <p:sldId id="333" r:id="rId45"/>
    <p:sldId id="334" r:id="rId46"/>
    <p:sldId id="335" r:id="rId47"/>
    <p:sldId id="344" r:id="rId48"/>
    <p:sldId id="345" r:id="rId49"/>
    <p:sldId id="346" r:id="rId50"/>
    <p:sldId id="347" r:id="rId51"/>
    <p:sldId id="348" r:id="rId52"/>
    <p:sldId id="349" r:id="rId53"/>
    <p:sldId id="350" r:id="rId54"/>
    <p:sldId id="351" r:id="rId55"/>
    <p:sldId id="406" r:id="rId56"/>
    <p:sldId id="407" r:id="rId57"/>
    <p:sldId id="408" r:id="rId58"/>
    <p:sldId id="495" r:id="rId59"/>
    <p:sldId id="496" r:id="rId60"/>
    <p:sldId id="416" r:id="rId61"/>
    <p:sldId id="410" r:id="rId62"/>
    <p:sldId id="411" r:id="rId63"/>
    <p:sldId id="414" r:id="rId64"/>
    <p:sldId id="363" r:id="rId65"/>
    <p:sldId id="365" r:id="rId66"/>
    <p:sldId id="503" r:id="rId67"/>
    <p:sldId id="497" r:id="rId68"/>
    <p:sldId id="366" r:id="rId69"/>
    <p:sldId id="367" r:id="rId70"/>
    <p:sldId id="494" r:id="rId71"/>
    <p:sldId id="498" r:id="rId72"/>
    <p:sldId id="417" r:id="rId73"/>
    <p:sldId id="427" r:id="rId74"/>
    <p:sldId id="428" r:id="rId75"/>
    <p:sldId id="429" r:id="rId76"/>
    <p:sldId id="430" r:id="rId77"/>
    <p:sldId id="419" r:id="rId78"/>
    <p:sldId id="499" r:id="rId79"/>
    <p:sldId id="420" r:id="rId80"/>
    <p:sldId id="421" r:id="rId81"/>
    <p:sldId id="422" r:id="rId82"/>
    <p:sldId id="423" r:id="rId83"/>
    <p:sldId id="424" r:id="rId84"/>
    <p:sldId id="425" r:id="rId85"/>
    <p:sldId id="426" r:id="rId86"/>
    <p:sldId id="431" r:id="rId87"/>
    <p:sldId id="432" r:id="rId88"/>
    <p:sldId id="390" r:id="rId89"/>
    <p:sldId id="391" r:id="rId90"/>
    <p:sldId id="395" r:id="rId91"/>
    <p:sldId id="396" r:id="rId92"/>
    <p:sldId id="397" r:id="rId93"/>
    <p:sldId id="433" r:id="rId94"/>
    <p:sldId id="434" r:id="rId95"/>
    <p:sldId id="435" r:id="rId96"/>
    <p:sldId id="436" r:id="rId97"/>
    <p:sldId id="400" r:id="rId98"/>
    <p:sldId id="504" r:id="rId99"/>
    <p:sldId id="505" r:id="rId100"/>
    <p:sldId id="506" r:id="rId101"/>
    <p:sldId id="507" r:id="rId102"/>
    <p:sldId id="438" r:id="rId103"/>
    <p:sldId id="437" r:id="rId104"/>
    <p:sldId id="501" r:id="rId105"/>
    <p:sldId id="502" r:id="rId106"/>
    <p:sldId id="508" r:id="rId107"/>
    <p:sldId id="509" r:id="rId108"/>
    <p:sldId id="439" r:id="rId109"/>
    <p:sldId id="440" r:id="rId110"/>
    <p:sldId id="445" r:id="rId111"/>
    <p:sldId id="446" r:id="rId112"/>
    <p:sldId id="510" r:id="rId113"/>
    <p:sldId id="447" r:id="rId114"/>
    <p:sldId id="448" r:id="rId115"/>
    <p:sldId id="449" r:id="rId116"/>
    <p:sldId id="450" r:id="rId117"/>
    <p:sldId id="451" r:id="rId118"/>
    <p:sldId id="452" r:id="rId119"/>
    <p:sldId id="453" r:id="rId120"/>
    <p:sldId id="454" r:id="rId121"/>
    <p:sldId id="455" r:id="rId122"/>
    <p:sldId id="512" r:id="rId123"/>
    <p:sldId id="511" r:id="rId124"/>
    <p:sldId id="456" r:id="rId125"/>
    <p:sldId id="457" r:id="rId126"/>
    <p:sldId id="458" r:id="rId127"/>
    <p:sldId id="459" r:id="rId128"/>
    <p:sldId id="461" r:id="rId129"/>
    <p:sldId id="471" r:id="rId130"/>
    <p:sldId id="472" r:id="rId131"/>
    <p:sldId id="473" r:id="rId132"/>
    <p:sldId id="477" r:id="rId133"/>
    <p:sldId id="478" r:id="rId134"/>
    <p:sldId id="479" r:id="rId135"/>
    <p:sldId id="480" r:id="rId136"/>
    <p:sldId id="481" r:id="rId137"/>
    <p:sldId id="482" r:id="rId138"/>
    <p:sldId id="483" r:id="rId139"/>
    <p:sldId id="485" r:id="rId140"/>
    <p:sldId id="486" r:id="rId141"/>
    <p:sldId id="487" r:id="rId142"/>
    <p:sldId id="488" r:id="rId143"/>
    <p:sldId id="489" r:id="rId144"/>
    <p:sldId id="490" r:id="rId145"/>
    <p:sldId id="491" r:id="rId146"/>
    <p:sldId id="492" r:id="rId147"/>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972" autoAdjust="0"/>
  </p:normalViewPr>
  <p:slideViewPr>
    <p:cSldViewPr>
      <p:cViewPr varScale="1">
        <p:scale>
          <a:sx n="69" d="100"/>
          <a:sy n="69" d="100"/>
        </p:scale>
        <p:origin x="1886"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handoutMaster" Target="handoutMasters/handoutMaster1.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commentAuthors" Target="commentAuthor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3-10-09T11:21:04.245" idx="1">
    <p:pos x="1556" y="933"/>
    <p:text>this graphic is from page 4.2.1.5, please replace with the graphic from 4.2.1.3</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9B0844A5-4855-430C-B899-733A701223D2}" type="datetimeFigureOut">
              <a:rPr lang="en-US" smtClean="0"/>
              <a:t>3/9/2023</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0E4C0848-E50E-44C4-A315-CDB7A000AF9C}" type="slidenum">
              <a:rPr lang="en-US" smtClean="0"/>
              <a:t>‹#›</a:t>
            </a:fld>
            <a:endParaRPr lang="en-US"/>
          </a:p>
        </p:txBody>
      </p:sp>
    </p:spTree>
    <p:extLst>
      <p:ext uri="{BB962C8B-B14F-4D97-AF65-F5344CB8AC3E}">
        <p14:creationId xmlns:p14="http://schemas.microsoft.com/office/powerpoint/2010/main" val="3713020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7E72A-D913-4DC2-9E0A-E520CE8FCC86}" type="datetimeFigureOut">
              <a:rPr lang="en-US" smtClean="0"/>
              <a:pPr/>
              <a:t>3/9/2023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5D78FC6-CE17-4259-A63C-DDFC12E048FC}" type="slidenum">
              <a:rPr lang="en-US" smtClean="0"/>
              <a:pPr/>
              <a:t>‹#›</a:t>
            </a:fld>
            <a:endParaRPr lang="en-US"/>
          </a:p>
        </p:txBody>
      </p:sp>
    </p:spTree>
    <p:extLst>
      <p:ext uri="{BB962C8B-B14F-4D97-AF65-F5344CB8AC3E}">
        <p14:creationId xmlns:p14="http://schemas.microsoft.com/office/powerpoint/2010/main" val="449995647"/>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a:t>
            </a:fld>
            <a:endParaRPr lang="en-US"/>
          </a:p>
        </p:txBody>
      </p:sp>
    </p:spTree>
    <p:extLst>
      <p:ext uri="{BB962C8B-B14F-4D97-AF65-F5344CB8AC3E}">
        <p14:creationId xmlns:p14="http://schemas.microsoft.com/office/powerpoint/2010/main" val="4176168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4.2.2.1 Properties of UTP Cabling</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10</a:t>
            </a:fld>
            <a:endParaRPr lang="en-US"/>
          </a:p>
        </p:txBody>
      </p:sp>
    </p:spTree>
    <p:extLst>
      <p:ext uri="{BB962C8B-B14F-4D97-AF65-F5344CB8AC3E}">
        <p14:creationId xmlns:p14="http://schemas.microsoft.com/office/powerpoint/2010/main" val="39420391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2.1.2.1 WANs in the OSI Model</a:t>
            </a:r>
          </a:p>
          <a:p>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129</a:t>
            </a:fld>
            <a:endParaRPr lang="en-US" dirty="0"/>
          </a:p>
        </p:txBody>
      </p:sp>
    </p:spTree>
    <p:extLst>
      <p:ext uri="{BB962C8B-B14F-4D97-AF65-F5344CB8AC3E}">
        <p14:creationId xmlns:p14="http://schemas.microsoft.com/office/powerpoint/2010/main" val="7270057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0" dirty="0">
                <a:latin typeface="Arial" charset="0"/>
              </a:rPr>
              <a:t>2.1.2.3 Common WAN Terminology</a:t>
            </a:r>
          </a:p>
          <a:p>
            <a:pPr defTabSz="1079049" eaLnBrk="0" fontAlgn="base" hangingPunct="0">
              <a:lnSpc>
                <a:spcPct val="90000"/>
              </a:lnSpc>
              <a:spcBef>
                <a:spcPct val="50000"/>
              </a:spcBef>
              <a:spcAft>
                <a:spcPct val="0"/>
              </a:spcAft>
              <a:buSzPct val="100000"/>
              <a:defRPr/>
            </a:pPr>
            <a:endParaRPr lang="en-US" sz="1300" b="0" dirty="0">
              <a:latin typeface="Arial" charset="0"/>
            </a:endParaRPr>
          </a:p>
          <a:p>
            <a:pPr defTabSz="1079049" eaLnBrk="0" fontAlgn="base" hangingPunct="0">
              <a:lnSpc>
                <a:spcPct val="90000"/>
              </a:lnSpc>
              <a:spcBef>
                <a:spcPct val="50000"/>
              </a:spcBef>
              <a:spcAft>
                <a:spcPct val="0"/>
              </a:spcAft>
              <a:buSzPct val="100000"/>
              <a:defRPr/>
            </a:pPr>
            <a:r>
              <a:rPr lang="en-US" sz="1300" b="0" dirty="0">
                <a:latin typeface="Arial" charset="0"/>
              </a:rPr>
              <a:t>CSU/DSU-Digital lines, such as T1 or T3 carrier lines, require a channel service unit (CSU) and a data service unit (DSU)</a:t>
            </a:r>
          </a:p>
          <a:p>
            <a:pPr defTabSz="1079049" eaLnBrk="0" fontAlgn="base" hangingPunct="0">
              <a:lnSpc>
                <a:spcPct val="90000"/>
              </a:lnSpc>
              <a:spcBef>
                <a:spcPct val="50000"/>
              </a:spcBef>
              <a:spcAft>
                <a:spcPct val="0"/>
              </a:spcAft>
              <a:buSzPct val="100000"/>
              <a:defRPr/>
            </a:pPr>
            <a:r>
              <a:rPr lang="en-US" sz="1300" b="0" dirty="0">
                <a:latin typeface="Arial" charset="0"/>
              </a:rPr>
              <a:t>Data Communications Equipment (DCE)-Also called data circuit-terminating equipment, the DCE consists of devices that put data on the local loop. The DCE primarily provides an interface to connect subscribers to a communication link on the WAN cloud. </a:t>
            </a:r>
          </a:p>
          <a:p>
            <a:pPr defTabSz="1079049" eaLnBrk="0" fontAlgn="base" hangingPunct="0">
              <a:lnSpc>
                <a:spcPct val="90000"/>
              </a:lnSpc>
              <a:spcBef>
                <a:spcPct val="50000"/>
              </a:spcBef>
              <a:spcAft>
                <a:spcPct val="0"/>
              </a:spcAft>
              <a:buSzPct val="100000"/>
              <a:defRPr/>
            </a:pPr>
            <a:r>
              <a:rPr lang="en-US" sz="1300" b="0" dirty="0">
                <a:latin typeface="Arial" charset="0"/>
              </a:rPr>
              <a:t>Data Terminal Equipment (DTE)-The customer devices that pass the data from a customer network or host computer for transmission over the WAN. The DTE connects to the local loop through the DCE.</a:t>
            </a:r>
          </a:p>
          <a:p>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130</a:t>
            </a:fld>
            <a:endParaRPr lang="en-US" dirty="0"/>
          </a:p>
        </p:txBody>
      </p:sp>
    </p:spTree>
    <p:extLst>
      <p:ext uri="{BB962C8B-B14F-4D97-AF65-F5344CB8AC3E}">
        <p14:creationId xmlns:p14="http://schemas.microsoft.com/office/powerpoint/2010/main" val="7381648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2.2.1.1 WAN Link Connection Options</a:t>
            </a:r>
          </a:p>
          <a:p>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131</a:t>
            </a:fld>
            <a:endParaRPr lang="en-US" dirty="0"/>
          </a:p>
        </p:txBody>
      </p:sp>
    </p:spTree>
    <p:extLst>
      <p:ext uri="{BB962C8B-B14F-4D97-AF65-F5344CB8AC3E}">
        <p14:creationId xmlns:p14="http://schemas.microsoft.com/office/powerpoint/2010/main" val="31089580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2.2.1.2 Service Provider Network Infrastructure</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132</a:t>
            </a:fld>
            <a:endParaRPr lang="en-US" dirty="0"/>
          </a:p>
        </p:txBody>
      </p:sp>
    </p:spTree>
    <p:extLst>
      <p:ext uri="{BB962C8B-B14F-4D97-AF65-F5344CB8AC3E}">
        <p14:creationId xmlns:p14="http://schemas.microsoft.com/office/powerpoint/2010/main" val="30430488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2.2.2.1 Leased Lines</a:t>
            </a:r>
          </a:p>
          <a:p>
            <a:pPr defTabSz="1079049" eaLnBrk="0" fontAlgn="base" hangingPunct="0">
              <a:lnSpc>
                <a:spcPct val="90000"/>
              </a:lnSpc>
              <a:spcBef>
                <a:spcPct val="50000"/>
              </a:spcBef>
              <a:spcAft>
                <a:spcPct val="0"/>
              </a:spcAft>
              <a:buSzPct val="100000"/>
              <a:defRPr/>
            </a:pPr>
            <a:r>
              <a:rPr lang="en-US" sz="1300" b="1" dirty="0">
                <a:latin typeface="Arial" charset="0"/>
              </a:rPr>
              <a:t>Point –to-Point Link</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133</a:t>
            </a:fld>
            <a:endParaRPr lang="en-US" dirty="0"/>
          </a:p>
        </p:txBody>
      </p:sp>
    </p:spTree>
    <p:extLst>
      <p:ext uri="{BB962C8B-B14F-4D97-AF65-F5344CB8AC3E}">
        <p14:creationId xmlns:p14="http://schemas.microsoft.com/office/powerpoint/2010/main" val="41890502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2.2.2.2 Dialup</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134</a:t>
            </a:fld>
            <a:endParaRPr lang="en-US" dirty="0"/>
          </a:p>
        </p:txBody>
      </p:sp>
    </p:spTree>
    <p:extLst>
      <p:ext uri="{BB962C8B-B14F-4D97-AF65-F5344CB8AC3E}">
        <p14:creationId xmlns:p14="http://schemas.microsoft.com/office/powerpoint/2010/main" val="3958804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1.3.3.2 ISDN</a:t>
            </a:r>
          </a:p>
          <a:p>
            <a:pPr defTabSz="1079049" eaLnBrk="0" fontAlgn="base" hangingPunct="0">
              <a:lnSpc>
                <a:spcPct val="90000"/>
              </a:lnSpc>
              <a:spcBef>
                <a:spcPct val="50000"/>
              </a:spcBef>
              <a:spcAft>
                <a:spcPct val="0"/>
              </a:spcAft>
              <a:buSzPct val="100000"/>
              <a:defRPr/>
            </a:pPr>
            <a:r>
              <a:rPr lang="en-US" dirty="0"/>
              <a:t>Integrated Services Digital Network (ISDN) is a circuit-switching technology that enables the local loop of a PSTN</a:t>
            </a:r>
          </a:p>
          <a:p>
            <a:pPr defTabSz="1079049" eaLnBrk="0" fontAlgn="base" hangingPunct="0">
              <a:lnSpc>
                <a:spcPct val="90000"/>
              </a:lnSpc>
              <a:spcBef>
                <a:spcPct val="50000"/>
              </a:spcBef>
              <a:spcAft>
                <a:spcPct val="0"/>
              </a:spcAft>
              <a:buSzPct val="100000"/>
              <a:defRPr/>
            </a:pPr>
            <a:endParaRPr lang="en-US" dirty="0"/>
          </a:p>
          <a:p>
            <a:pPr defTabSz="1079049" eaLnBrk="0" fontAlgn="base" hangingPunct="0">
              <a:lnSpc>
                <a:spcPct val="90000"/>
              </a:lnSpc>
              <a:spcBef>
                <a:spcPct val="50000"/>
              </a:spcBef>
              <a:spcAft>
                <a:spcPct val="0"/>
              </a:spcAft>
              <a:buSzPct val="100000"/>
              <a:defRPr/>
            </a:pPr>
            <a:r>
              <a:rPr lang="en-US" dirty="0"/>
              <a:t>Basic Rate Interface : 2B </a:t>
            </a:r>
            <a:r>
              <a:rPr lang="en-US" dirty="0" err="1"/>
              <a:t>và</a:t>
            </a:r>
            <a:r>
              <a:rPr lang="en-US" dirty="0"/>
              <a:t> 1D 16kbps</a:t>
            </a:r>
          </a:p>
          <a:p>
            <a:pPr defTabSz="1079049" eaLnBrk="0" fontAlgn="base" hangingPunct="0">
              <a:lnSpc>
                <a:spcPct val="90000"/>
              </a:lnSpc>
              <a:spcBef>
                <a:spcPct val="50000"/>
              </a:spcBef>
              <a:spcAft>
                <a:spcPct val="0"/>
              </a:spcAft>
              <a:buSzPct val="100000"/>
              <a:defRPr/>
            </a:pPr>
            <a:r>
              <a:rPr lang="en-US" dirty="0"/>
              <a:t>Primary Rate Interface (PRI)-ISDN is also available for larger installations. PRI delivers 23 B channels with 64 kb/s and one D channel with 64 kb/s in North America, for a total bit rate of up to 1.544 Mb/s.</a:t>
            </a:r>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135</a:t>
            </a:fld>
            <a:endParaRPr lang="en-US" dirty="0"/>
          </a:p>
        </p:txBody>
      </p:sp>
    </p:spTree>
    <p:extLst>
      <p:ext uri="{BB962C8B-B14F-4D97-AF65-F5344CB8AC3E}">
        <p14:creationId xmlns:p14="http://schemas.microsoft.com/office/powerpoint/2010/main" val="14157437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2.2.2.4 Frame Relay</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136</a:t>
            </a:fld>
            <a:endParaRPr lang="en-US" dirty="0"/>
          </a:p>
        </p:txBody>
      </p:sp>
    </p:spTree>
    <p:extLst>
      <p:ext uri="{BB962C8B-B14F-4D97-AF65-F5344CB8AC3E}">
        <p14:creationId xmlns:p14="http://schemas.microsoft.com/office/powerpoint/2010/main" val="18840907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1.3.4.1</a:t>
            </a:r>
          </a:p>
          <a:p>
            <a:pPr defTabSz="1079049" eaLnBrk="0" fontAlgn="base" hangingPunct="0">
              <a:lnSpc>
                <a:spcPct val="90000"/>
              </a:lnSpc>
              <a:spcBef>
                <a:spcPct val="50000"/>
              </a:spcBef>
              <a:spcAft>
                <a:spcPct val="0"/>
              </a:spcAft>
              <a:buSzPct val="100000"/>
              <a:defRPr/>
            </a:pPr>
            <a:r>
              <a:rPr lang="en-US" sz="1300" b="0" dirty="0">
                <a:latin typeface="Arial" charset="0"/>
              </a:rPr>
              <a:t>Asynchronous Transfer Mode </a:t>
            </a:r>
          </a:p>
          <a:p>
            <a:pPr defTabSz="1079049" eaLnBrk="0" fontAlgn="base" hangingPunct="0">
              <a:lnSpc>
                <a:spcPct val="90000"/>
              </a:lnSpc>
              <a:spcBef>
                <a:spcPct val="50000"/>
              </a:spcBef>
              <a:spcAft>
                <a:spcPct val="0"/>
              </a:spcAft>
              <a:buSzPct val="100000"/>
              <a:defRPr/>
            </a:pPr>
            <a:r>
              <a:rPr lang="en-US" sz="1300" b="0" dirty="0">
                <a:latin typeface="Arial" charset="0"/>
              </a:rPr>
              <a:t>5 byte ATM header followed by 48 bytes of ATM payload</a:t>
            </a:r>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137</a:t>
            </a:fld>
            <a:endParaRPr lang="en-US" dirty="0"/>
          </a:p>
        </p:txBody>
      </p:sp>
    </p:spTree>
    <p:extLst>
      <p:ext uri="{BB962C8B-B14F-4D97-AF65-F5344CB8AC3E}">
        <p14:creationId xmlns:p14="http://schemas.microsoft.com/office/powerpoint/2010/main" val="15486084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2.2.2.7 MPLS</a:t>
            </a:r>
          </a:p>
          <a:p>
            <a:pPr defTabSz="1079049" eaLnBrk="0" fontAlgn="base" hangingPunct="0">
              <a:lnSpc>
                <a:spcPct val="90000"/>
              </a:lnSpc>
              <a:spcBef>
                <a:spcPct val="50000"/>
              </a:spcBef>
              <a:spcAft>
                <a:spcPct val="0"/>
              </a:spcAft>
              <a:buSzPct val="100000"/>
              <a:defRPr/>
            </a:pPr>
            <a:endParaRPr lang="en-US" sz="1300" b="1" dirty="0">
              <a:latin typeface="Arial" charset="0"/>
            </a:endParaRPr>
          </a:p>
          <a:p>
            <a:pPr defTabSz="1079049" eaLnBrk="0" fontAlgn="base" hangingPunct="0">
              <a:lnSpc>
                <a:spcPct val="90000"/>
              </a:lnSpc>
              <a:spcBef>
                <a:spcPct val="50000"/>
              </a:spcBef>
              <a:spcAft>
                <a:spcPct val="0"/>
              </a:spcAft>
              <a:buSzPct val="100000"/>
              <a:defRPr/>
            </a:pPr>
            <a:r>
              <a:rPr lang="en-US" sz="1200" b="0" i="0" kern="1200" dirty="0">
                <a:solidFill>
                  <a:schemeClr val="tx1"/>
                </a:solidFill>
                <a:effectLst/>
                <a:latin typeface="+mn-lt"/>
                <a:ea typeface="+mn-ea"/>
                <a:cs typeface="+mn-cs"/>
              </a:rPr>
              <a:t>LSP - Label Switched Path</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138</a:t>
            </a:fld>
            <a:endParaRPr lang="en-US" dirty="0"/>
          </a:p>
        </p:txBody>
      </p:sp>
    </p:spTree>
    <p:extLst>
      <p:ext uri="{BB962C8B-B14F-4D97-AF65-F5344CB8AC3E}">
        <p14:creationId xmlns:p14="http://schemas.microsoft.com/office/powerpoint/2010/main" val="1521764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Loại 1:là loại dây truyền âm thanh, tốc độ &lt;4Mbps</a:t>
            </a:r>
          </a:p>
          <a:p>
            <a:endParaRPr lang="vi-VN" dirty="0"/>
          </a:p>
          <a:p>
            <a:r>
              <a:rPr lang="vi-VN" dirty="0"/>
              <a:t>Loại 2: là loại dây cáp có cấu tạo gồm 4 dây xoắn đôi, tốc độ là 4Mbps</a:t>
            </a:r>
          </a:p>
          <a:p>
            <a:endParaRPr lang="vi-VN" dirty="0"/>
          </a:p>
          <a:p>
            <a:r>
              <a:rPr lang="vi-VN" dirty="0"/>
              <a:t>Loại 3: đây là loại dây cáp có khả năng truyền tốc độ lên tới 10Mbps. Cấu tạo của loại này bao gồm 4 dây xoắn đôi với 3 mắt xoắn.</a:t>
            </a:r>
          </a:p>
          <a:p>
            <a:endParaRPr lang="vi-VN" dirty="0"/>
          </a:p>
          <a:p>
            <a:r>
              <a:rPr lang="vi-VN" dirty="0"/>
              <a:t>Loại 4: là loại dây cáp truyền dữ liệu với cấu tạo bao gồm 4 cặp xoắn đôi, tốc độ truyền dẫn có khả năng đạt được 16 Mbps.</a:t>
            </a:r>
          </a:p>
          <a:p>
            <a:endParaRPr lang="vi-VN" dirty="0"/>
          </a:p>
          <a:p>
            <a:r>
              <a:rPr lang="vi-VN" dirty="0"/>
              <a:t>Loại 5: là loại dây cáp truyền dữ liệu với 4 cặp xoắn đôi trong cấu tạo và có tốc độ truyền đạt tới 100 Mbps.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11</a:t>
            </a:fld>
            <a:endParaRPr lang="en-US"/>
          </a:p>
        </p:txBody>
      </p:sp>
    </p:spTree>
    <p:extLst>
      <p:ext uri="{BB962C8B-B14F-4D97-AF65-F5344CB8AC3E}">
        <p14:creationId xmlns:p14="http://schemas.microsoft.com/office/powerpoint/2010/main" val="19552246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2.2.2.8 VSAT</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139</a:t>
            </a:fld>
            <a:endParaRPr lang="en-US" dirty="0"/>
          </a:p>
        </p:txBody>
      </p:sp>
    </p:spTree>
    <p:extLst>
      <p:ext uri="{BB962C8B-B14F-4D97-AF65-F5344CB8AC3E}">
        <p14:creationId xmlns:p14="http://schemas.microsoft.com/office/powerpoint/2010/main" val="33631166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2.2.3.1 DSL</a:t>
            </a:r>
          </a:p>
          <a:p>
            <a:pPr defTabSz="1079049" eaLnBrk="0" fontAlgn="base" hangingPunct="0">
              <a:lnSpc>
                <a:spcPct val="90000"/>
              </a:lnSpc>
              <a:spcBef>
                <a:spcPct val="50000"/>
              </a:spcBef>
              <a:spcAft>
                <a:spcPct val="0"/>
              </a:spcAft>
              <a:buSzPct val="100000"/>
              <a:defRPr/>
            </a:pPr>
            <a:r>
              <a:rPr lang="en-US" sz="1200" b="0" i="0" kern="1200" dirty="0">
                <a:solidFill>
                  <a:schemeClr val="tx1"/>
                </a:solidFill>
                <a:effectLst/>
                <a:latin typeface="+mn-lt"/>
                <a:ea typeface="+mn-ea"/>
                <a:cs typeface="+mn-cs"/>
              </a:rPr>
              <a:t>Digital </a:t>
            </a:r>
            <a:r>
              <a:rPr lang="en-US" sz="1200" b="0" i="0" kern="1200" dirty="0" err="1">
                <a:solidFill>
                  <a:schemeClr val="tx1"/>
                </a:solidFill>
                <a:effectLst/>
                <a:latin typeface="+mn-lt"/>
                <a:ea typeface="+mn-ea"/>
                <a:cs typeface="+mn-cs"/>
              </a:rPr>
              <a:t>Subcriber</a:t>
            </a:r>
            <a:r>
              <a:rPr lang="en-US" sz="1200" b="0" i="0" kern="1200" dirty="0">
                <a:solidFill>
                  <a:schemeClr val="tx1"/>
                </a:solidFill>
                <a:effectLst/>
                <a:latin typeface="+mn-lt"/>
                <a:ea typeface="+mn-ea"/>
                <a:cs typeface="+mn-cs"/>
              </a:rPr>
              <a:t> Line (</a:t>
            </a:r>
            <a:r>
              <a:rPr lang="en-US" sz="1200" b="0" i="0" kern="1200" dirty="0" err="1">
                <a:solidFill>
                  <a:schemeClr val="tx1"/>
                </a:solidFill>
                <a:effectLst/>
                <a:latin typeface="+mn-lt"/>
                <a:ea typeface="+mn-ea"/>
                <a:cs typeface="+mn-cs"/>
              </a:rPr>
              <a:t>kênh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thuê</a:t>
            </a:r>
            <a:r>
              <a:rPr lang="en-US" sz="1200" b="0" i="0" kern="1200" dirty="0">
                <a:solidFill>
                  <a:schemeClr val="tx1"/>
                </a:solidFill>
                <a:effectLst/>
                <a:latin typeface="+mn-lt"/>
                <a:ea typeface="+mn-ea"/>
                <a:cs typeface="+mn-cs"/>
              </a:rPr>
              <a:t> bao </a:t>
            </a:r>
            <a:r>
              <a:rPr lang="en-US" sz="1200" b="0" i="0" kern="1200" dirty="0" err="1">
                <a:solidFill>
                  <a:schemeClr val="tx1"/>
                </a:solidFill>
                <a:effectLst/>
                <a:latin typeface="+mn-lt"/>
                <a:ea typeface="+mn-ea"/>
                <a:cs typeface="+mn-cs"/>
              </a:rPr>
              <a:t>số</a:t>
            </a:r>
            <a:r>
              <a:rPr lang="en-US" sz="1200" b="0" i="0" kern="1200" dirty="0">
                <a:solidFill>
                  <a:schemeClr val="tx1"/>
                </a:solidFill>
                <a:effectLst/>
                <a:latin typeface="+mn-lt"/>
                <a:ea typeface="+mn-ea"/>
                <a:cs typeface="+mn-cs"/>
              </a:rPr>
              <a:t>)</a:t>
            </a:r>
          </a:p>
          <a:p>
            <a:pPr defTabSz="1079049" eaLnBrk="0" fontAlgn="base" hangingPunct="0">
              <a:lnSpc>
                <a:spcPct val="90000"/>
              </a:lnSpc>
              <a:spcBef>
                <a:spcPct val="50000"/>
              </a:spcBef>
              <a:spcAft>
                <a:spcPct val="0"/>
              </a:spcAft>
              <a:buSzPct val="100000"/>
              <a:defRPr/>
            </a:pPr>
            <a:r>
              <a:rPr lang="vi-VN" sz="1200" b="0" i="0" kern="1200" dirty="0">
                <a:solidFill>
                  <a:schemeClr val="tx1"/>
                </a:solidFill>
                <a:effectLst/>
                <a:latin typeface="+mn-lt"/>
                <a:ea typeface="+mn-ea"/>
                <a:cs typeface="+mn-cs"/>
              </a:rPr>
              <a:t>Thiết bị ghép kênh truy cập đường dây thuê bao kỹ thuật số (</a:t>
            </a:r>
            <a:r>
              <a:rPr lang="vi-VN" sz="1200" b="1" i="0" kern="1200" dirty="0">
                <a:solidFill>
                  <a:schemeClr val="tx1"/>
                </a:solidFill>
                <a:effectLst/>
                <a:latin typeface="+mn-lt"/>
                <a:ea typeface="+mn-ea"/>
                <a:cs typeface="+mn-cs"/>
              </a:rPr>
              <a:t>digital subscriber line access multiplexer</a:t>
            </a:r>
            <a:r>
              <a:rPr lang="vi-VN" sz="1200" b="0" i="0" kern="1200" dirty="0">
                <a:solidFill>
                  <a:schemeClr val="tx1"/>
                </a:solidFill>
                <a:effectLst/>
                <a:latin typeface="+mn-lt"/>
                <a:ea typeface="+mn-ea"/>
                <a:cs typeface="+mn-cs"/>
              </a:rPr>
              <a:t> - </a:t>
            </a:r>
            <a:r>
              <a:rPr lang="vi-VN" sz="1200" b="1" i="0" kern="1200" dirty="0">
                <a:solidFill>
                  <a:schemeClr val="tx1"/>
                </a:solidFill>
                <a:effectLst/>
                <a:latin typeface="+mn-lt"/>
                <a:ea typeface="+mn-ea"/>
                <a:cs typeface="+mn-cs"/>
              </a:rPr>
              <a:t>DSLAM</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140</a:t>
            </a:fld>
            <a:endParaRPr lang="en-US" dirty="0"/>
          </a:p>
        </p:txBody>
      </p:sp>
    </p:spTree>
    <p:extLst>
      <p:ext uri="{BB962C8B-B14F-4D97-AF65-F5344CB8AC3E}">
        <p14:creationId xmlns:p14="http://schemas.microsoft.com/office/powerpoint/2010/main" val="29645028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2.2.3.2 Cable</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141</a:t>
            </a:fld>
            <a:endParaRPr lang="en-US" dirty="0"/>
          </a:p>
        </p:txBody>
      </p:sp>
    </p:spTree>
    <p:extLst>
      <p:ext uri="{BB962C8B-B14F-4D97-AF65-F5344CB8AC3E}">
        <p14:creationId xmlns:p14="http://schemas.microsoft.com/office/powerpoint/2010/main" val="48040925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2.2.3.3 Wireless</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142</a:t>
            </a:fld>
            <a:endParaRPr lang="en-US" dirty="0"/>
          </a:p>
        </p:txBody>
      </p:sp>
    </p:spTree>
    <p:extLst>
      <p:ext uri="{BB962C8B-B14F-4D97-AF65-F5344CB8AC3E}">
        <p14:creationId xmlns:p14="http://schemas.microsoft.com/office/powerpoint/2010/main" val="11921793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2.2.3.4 3G/4G Cellular</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143</a:t>
            </a:fld>
            <a:endParaRPr lang="en-US" dirty="0"/>
          </a:p>
        </p:txBody>
      </p:sp>
    </p:spTree>
    <p:extLst>
      <p:ext uri="{BB962C8B-B14F-4D97-AF65-F5344CB8AC3E}">
        <p14:creationId xmlns:p14="http://schemas.microsoft.com/office/powerpoint/2010/main" val="27782808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2.2.3.5 VPN Technology</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144</a:t>
            </a:fld>
            <a:endParaRPr lang="en-US" dirty="0"/>
          </a:p>
        </p:txBody>
      </p:sp>
    </p:spTree>
    <p:extLst>
      <p:ext uri="{BB962C8B-B14F-4D97-AF65-F5344CB8AC3E}">
        <p14:creationId xmlns:p14="http://schemas.microsoft.com/office/powerpoint/2010/main" val="29710807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2.2.4.1 Choosing a WAN Link Connection</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145</a:t>
            </a:fld>
            <a:endParaRPr lang="en-US" dirty="0"/>
          </a:p>
        </p:txBody>
      </p:sp>
    </p:spTree>
    <p:extLst>
      <p:ext uri="{BB962C8B-B14F-4D97-AF65-F5344CB8AC3E}">
        <p14:creationId xmlns:p14="http://schemas.microsoft.com/office/powerpoint/2010/main" val="1529801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4.2.2.3</a:t>
            </a:r>
            <a:r>
              <a:rPr lang="en-US" baseline="0" dirty="0"/>
              <a:t> UTP Connectors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a:p>
        </p:txBody>
      </p:sp>
    </p:spTree>
    <p:extLst>
      <p:ext uri="{BB962C8B-B14F-4D97-AF65-F5344CB8AC3E}">
        <p14:creationId xmlns:p14="http://schemas.microsoft.com/office/powerpoint/2010/main" val="3349097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Straight-through cables are used for:</a:t>
            </a:r>
          </a:p>
          <a:p>
            <a:r>
              <a:rPr lang="en-US" dirty="0"/>
              <a:t>Switch-to-router</a:t>
            </a:r>
          </a:p>
          <a:p>
            <a:r>
              <a:rPr lang="en-US" dirty="0"/>
              <a:t>Switch-to-PC</a:t>
            </a:r>
          </a:p>
          <a:p>
            <a:r>
              <a:rPr lang="en-US" dirty="0"/>
              <a:t>Hub-to-PC</a:t>
            </a:r>
          </a:p>
          <a:p>
            <a:r>
              <a:rPr lang="en-US" dirty="0"/>
              <a:t>Hub-to-server</a:t>
            </a:r>
          </a:p>
          <a:p>
            <a:endParaRPr lang="en-US" dirty="0"/>
          </a:p>
          <a:p>
            <a:r>
              <a:rPr lang="en-US" dirty="0"/>
              <a:t>Crossover cables are used for:</a:t>
            </a:r>
          </a:p>
          <a:p>
            <a:r>
              <a:rPr lang="en-US" dirty="0"/>
              <a:t>Switch-to-switch </a:t>
            </a:r>
          </a:p>
          <a:p>
            <a:r>
              <a:rPr lang="en-US" dirty="0"/>
              <a:t>PC-to-PC </a:t>
            </a:r>
          </a:p>
          <a:p>
            <a:r>
              <a:rPr lang="en-US" dirty="0"/>
              <a:t>Switch-to-hub</a:t>
            </a:r>
          </a:p>
          <a:p>
            <a:r>
              <a:rPr lang="en-US" dirty="0"/>
              <a:t>Hub-to-hub</a:t>
            </a:r>
          </a:p>
          <a:p>
            <a:r>
              <a:rPr lang="en-US" dirty="0"/>
              <a:t>Router-to-router</a:t>
            </a:r>
          </a:p>
          <a:p>
            <a:r>
              <a:rPr lang="en-US" dirty="0"/>
              <a:t>Router-to-server</a:t>
            </a:r>
            <a:endParaRPr lang="en-US" baseline="0" dirty="0"/>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a:p>
        </p:txBody>
      </p:sp>
    </p:spTree>
    <p:extLst>
      <p:ext uri="{BB962C8B-B14F-4D97-AF65-F5344CB8AC3E}">
        <p14:creationId xmlns:p14="http://schemas.microsoft.com/office/powerpoint/2010/main" val="3311567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4.2.2.5</a:t>
            </a:r>
            <a:r>
              <a:rPr lang="en-US" baseline="0" dirty="0"/>
              <a:t> </a:t>
            </a:r>
            <a:r>
              <a:rPr lang="en-US" sz="1300" dirty="0"/>
              <a:t>Testing UTP Cables</a:t>
            </a:r>
          </a:p>
          <a:p>
            <a:r>
              <a:rPr lang="en-US" sz="1300" dirty="0"/>
              <a:t>4.2.2.6 Activity – Cable Pinouts</a:t>
            </a:r>
          </a:p>
          <a:p>
            <a:r>
              <a:rPr lang="en-US" sz="1300" dirty="0"/>
              <a:t>4.2.2.7 Lab – Building an Ethernet Crossover Cable</a:t>
            </a:r>
            <a:endParaRPr lang="en-US" baseline="0" dirty="0"/>
          </a:p>
        </p:txBody>
      </p:sp>
      <p:sp>
        <p:nvSpPr>
          <p:cNvPr id="4" name="Slide Number Placeholder 3"/>
          <p:cNvSpPr>
            <a:spLocks noGrp="1"/>
          </p:cNvSpPr>
          <p:nvPr>
            <p:ph type="sldNum" sz="quarter" idx="10"/>
          </p:nvPr>
        </p:nvSpPr>
        <p:spPr/>
        <p:txBody>
          <a:bodyPr/>
          <a:lstStyle/>
          <a:p>
            <a:fld id="{AC72CD79-D36A-4E01-AE1C-064887FE954D}" type="slidenum">
              <a:rPr lang="en-US" smtClean="0"/>
              <a:t>14</a:t>
            </a:fld>
            <a:endParaRPr lang="en-US"/>
          </a:p>
        </p:txBody>
      </p:sp>
    </p:spTree>
    <p:extLst>
      <p:ext uri="{BB962C8B-B14F-4D97-AF65-F5344CB8AC3E}">
        <p14:creationId xmlns:p14="http://schemas.microsoft.com/office/powerpoint/2010/main" val="219100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4.2.3.1</a:t>
            </a:r>
            <a:r>
              <a:rPr lang="en-US" baseline="0" dirty="0"/>
              <a:t> Properties of Fiber Optic Cabling</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15</a:t>
            </a:fld>
            <a:endParaRPr lang="en-US"/>
          </a:p>
        </p:txBody>
      </p:sp>
    </p:spTree>
    <p:extLst>
      <p:ext uri="{BB962C8B-B14F-4D97-AF65-F5344CB8AC3E}">
        <p14:creationId xmlns:p14="http://schemas.microsoft.com/office/powerpoint/2010/main" val="304936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Mỏng hơn - Cáp quang được thiết kế có đường kính nhỏ hơn cáp đồng.</a:t>
            </a:r>
          </a:p>
          <a:p>
            <a:r>
              <a:rPr lang="vi-VN" sz="1200" b="0" i="0" kern="1200" dirty="0">
                <a:solidFill>
                  <a:schemeClr val="tx1"/>
                </a:solidFill>
                <a:effectLst/>
                <a:latin typeface="+mn-lt"/>
                <a:ea typeface="+mn-ea"/>
                <a:cs typeface="+mn-cs"/>
              </a:rPr>
              <a:t>Dung lượng tải cao hơn - Bởi vì sợi quang mỏng hơn cáp đồng, nhiều sợi quang có thể được bó vào với đường kính đã cho hơn cáp đồng. Điều này cho phép nhiều kênh đi qua cáp của bạn.</a:t>
            </a:r>
          </a:p>
          <a:p>
            <a:r>
              <a:rPr lang="vi-VN" sz="1200" b="0" i="0" kern="1200" dirty="0">
                <a:solidFill>
                  <a:schemeClr val="tx1"/>
                </a:solidFill>
                <a:effectLst/>
                <a:latin typeface="+mn-lt"/>
                <a:ea typeface="+mn-ea"/>
                <a:cs typeface="+mn-cs"/>
              </a:rPr>
              <a:t>Suy giảm tín hiệu ít - Tín hiệu bị mất trong cáp quang ít hơn trong cáp đồng.</a:t>
            </a:r>
          </a:p>
          <a:p>
            <a:r>
              <a:rPr lang="vi-VN" sz="1200" b="0" i="0" kern="1200" dirty="0">
                <a:solidFill>
                  <a:schemeClr val="tx1"/>
                </a:solidFill>
                <a:effectLst/>
                <a:latin typeface="+mn-lt"/>
                <a:ea typeface="+mn-ea"/>
                <a:cs typeface="+mn-cs"/>
              </a:rPr>
              <a:t>Tín hiệu ánh sáng - Không giống tín hiệu điện trong cáp đồng, tín hiệu ánh sáng từ sợi quang không bị nhiễu với những sợi khác trong cùng cáp. Điều này làm cho chất lượng tín hiệu tốt hơn.</a:t>
            </a:r>
          </a:p>
          <a:p>
            <a:r>
              <a:rPr lang="vi-VN" sz="1200" b="0" i="0" kern="1200" dirty="0">
                <a:solidFill>
                  <a:schemeClr val="tx1"/>
                </a:solidFill>
                <a:effectLst/>
                <a:latin typeface="+mn-lt"/>
                <a:ea typeface="+mn-ea"/>
                <a:cs typeface="+mn-cs"/>
              </a:rPr>
              <a:t>Sử dụng điện nguồn ít hơn - Bởi vì tín hiệu trong cáp quang giảm ít, máy phát có thể sử dụng nguồn thấp hơn thay vì máy phát với điện thế cao được dùng trong cáp đồng.</a:t>
            </a:r>
          </a:p>
          <a:p>
            <a:r>
              <a:rPr lang="vi-VN" sz="1200" b="0" i="0" kern="1200" dirty="0">
                <a:solidFill>
                  <a:schemeClr val="tx1"/>
                </a:solidFill>
                <a:effectLst/>
                <a:latin typeface="+mn-lt"/>
                <a:ea typeface="+mn-ea"/>
                <a:cs typeface="+mn-cs"/>
              </a:rPr>
              <a:t>Tín hiệu số - Cáp quang lý tưởng thích hợp để tải thông tin dạng số mà đặc biệt hữu dụng trong mạng máy tính.</a:t>
            </a:r>
          </a:p>
          <a:p>
            <a:r>
              <a:rPr lang="vi-VN" sz="1200" b="0" i="0" kern="1200" dirty="0">
                <a:solidFill>
                  <a:schemeClr val="tx1"/>
                </a:solidFill>
                <a:effectLst/>
                <a:latin typeface="+mn-lt"/>
                <a:ea typeface="+mn-ea"/>
                <a:cs typeface="+mn-cs"/>
              </a:rPr>
              <a:t>Không cháy - Vì không có điện xuyên qua Cáp quang, vì vậy không có nguy cơ hỏa hoạn xảy ra.</a:t>
            </a:r>
          </a:p>
        </p:txBody>
      </p:sp>
      <p:sp>
        <p:nvSpPr>
          <p:cNvPr id="4" name="Slide Number Placeholder 3"/>
          <p:cNvSpPr>
            <a:spLocks noGrp="1"/>
          </p:cNvSpPr>
          <p:nvPr>
            <p:ph type="sldNum" sz="quarter" idx="10"/>
          </p:nvPr>
        </p:nvSpPr>
        <p:spPr/>
        <p:txBody>
          <a:bodyPr/>
          <a:lstStyle/>
          <a:p>
            <a:fld id="{AC72CD79-D36A-4E01-AE1C-064887FE954D}" type="slidenum">
              <a:rPr lang="en-US" smtClean="0"/>
              <a:t>16</a:t>
            </a:fld>
            <a:endParaRPr lang="en-US"/>
          </a:p>
        </p:txBody>
      </p:sp>
    </p:spTree>
    <p:extLst>
      <p:ext uri="{BB962C8B-B14F-4D97-AF65-F5344CB8AC3E}">
        <p14:creationId xmlns:p14="http://schemas.microsoft.com/office/powerpoint/2010/main" val="416049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4.2.3.3</a:t>
            </a:r>
            <a:r>
              <a:rPr lang="en-US" baseline="0" dirty="0"/>
              <a:t> Types of Fiber Media</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17</a:t>
            </a:fld>
            <a:endParaRPr lang="en-US"/>
          </a:p>
        </p:txBody>
      </p:sp>
    </p:spTree>
    <p:extLst>
      <p:ext uri="{BB962C8B-B14F-4D97-AF65-F5344CB8AC3E}">
        <p14:creationId xmlns:p14="http://schemas.microsoft.com/office/powerpoint/2010/main" val="1342802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Cáp quang chỉ truyền sóng ánh sáng (không truyền tín hiệu điện) nên nhanh, không bị nhiễu và không bị nghe trộm.</a:t>
            </a:r>
          </a:p>
          <a:p>
            <a:r>
              <a:rPr lang="vi-VN" sz="1200" b="0" i="0" kern="1200" dirty="0">
                <a:solidFill>
                  <a:schemeClr val="tx1"/>
                </a:solidFill>
                <a:effectLst/>
                <a:latin typeface="+mn-lt"/>
                <a:ea typeface="+mn-ea"/>
                <a:cs typeface="+mn-cs"/>
              </a:rPr>
              <a:t>Độ suy dần thấp hơn các loại cáp đồng nên có thể tải các tín hiệu đi xa hàng trăm km.</a:t>
            </a:r>
          </a:p>
          <a:p>
            <a:r>
              <a:rPr lang="vi-VN" sz="1200" b="0" i="0" kern="1200" dirty="0">
                <a:solidFill>
                  <a:schemeClr val="tx1"/>
                </a:solidFill>
                <a:effectLst/>
                <a:latin typeface="+mn-lt"/>
                <a:ea typeface="+mn-ea"/>
                <a:cs typeface="+mn-cs"/>
              </a:rPr>
              <a:t>Cài đặt đòi hỏi phải có chuyên môn nhất định</a:t>
            </a:r>
          </a:p>
          <a:p>
            <a:r>
              <a:rPr lang="vi-VN" sz="1200" b="0" i="0" kern="1200" dirty="0">
                <a:solidFill>
                  <a:schemeClr val="tx1"/>
                </a:solidFill>
                <a:effectLst/>
                <a:latin typeface="+mn-lt"/>
                <a:ea typeface="+mn-ea"/>
                <a:cs typeface="+mn-cs"/>
              </a:rPr>
              <a:t>Cáp quang và các thiết bị đi kèm rất đắt tiền so với các loại cáp đồng</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18</a:t>
            </a:fld>
            <a:endParaRPr lang="en-US"/>
          </a:p>
        </p:txBody>
      </p:sp>
    </p:spTree>
    <p:extLst>
      <p:ext uri="{BB962C8B-B14F-4D97-AF65-F5344CB8AC3E}">
        <p14:creationId xmlns:p14="http://schemas.microsoft.com/office/powerpoint/2010/main" val="4272879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4.2.3.4</a:t>
            </a:r>
            <a:r>
              <a:rPr lang="en-US" baseline="0" dirty="0"/>
              <a:t> Network Fiber Connectors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19</a:t>
            </a:fld>
            <a:endParaRPr lang="en-US"/>
          </a:p>
        </p:txBody>
      </p:sp>
    </p:spTree>
    <p:extLst>
      <p:ext uri="{BB962C8B-B14F-4D97-AF65-F5344CB8AC3E}">
        <p14:creationId xmlns:p14="http://schemas.microsoft.com/office/powerpoint/2010/main" val="2559474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D78FC6-CE17-4259-A63C-DDFC12E048FC}" type="slidenum">
              <a:rPr lang="en-US" smtClean="0"/>
              <a:pPr/>
              <a:t>2</a:t>
            </a:fld>
            <a:endParaRPr lang="en-US"/>
          </a:p>
        </p:txBody>
      </p:sp>
    </p:spTree>
    <p:extLst>
      <p:ext uri="{BB962C8B-B14F-4D97-AF65-F5344CB8AC3E}">
        <p14:creationId xmlns:p14="http://schemas.microsoft.com/office/powerpoint/2010/main" val="4109156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4.2.3.4</a:t>
            </a:r>
            <a:r>
              <a:rPr lang="en-US" baseline="0" dirty="0"/>
              <a:t> Network Fiber Connectors (Cont.)</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20</a:t>
            </a:fld>
            <a:endParaRPr lang="en-US"/>
          </a:p>
        </p:txBody>
      </p:sp>
    </p:spTree>
    <p:extLst>
      <p:ext uri="{BB962C8B-B14F-4D97-AF65-F5344CB8AC3E}">
        <p14:creationId xmlns:p14="http://schemas.microsoft.com/office/powerpoint/2010/main" val="1764302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4.2.3.5</a:t>
            </a:r>
            <a:r>
              <a:rPr lang="en-US" baseline="0" dirty="0"/>
              <a:t> Testing Fiber Cables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21</a:t>
            </a:fld>
            <a:endParaRPr lang="en-US"/>
          </a:p>
        </p:txBody>
      </p:sp>
    </p:spTree>
    <p:extLst>
      <p:ext uri="{BB962C8B-B14F-4D97-AF65-F5344CB8AC3E}">
        <p14:creationId xmlns:p14="http://schemas.microsoft.com/office/powerpoint/2010/main" val="4275852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4.2.3.6</a:t>
            </a:r>
            <a:r>
              <a:rPr lang="en-US" baseline="0" dirty="0"/>
              <a:t> Fiber versus Copper</a:t>
            </a:r>
          </a:p>
          <a:p>
            <a:r>
              <a:rPr lang="en-US" baseline="0" dirty="0"/>
              <a:t>4.2.3.7 Activity – Fiber Optics Terminology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22</a:t>
            </a:fld>
            <a:endParaRPr lang="en-US"/>
          </a:p>
        </p:txBody>
      </p:sp>
    </p:spTree>
    <p:extLst>
      <p:ext uri="{BB962C8B-B14F-4D97-AF65-F5344CB8AC3E}">
        <p14:creationId xmlns:p14="http://schemas.microsoft.com/office/powerpoint/2010/main" val="2690477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4.2.4.1</a:t>
            </a:r>
            <a:r>
              <a:rPr lang="en-US" baseline="0" dirty="0"/>
              <a:t> Properties of Wireless Media</a:t>
            </a:r>
          </a:p>
        </p:txBody>
      </p:sp>
      <p:sp>
        <p:nvSpPr>
          <p:cNvPr id="4" name="Slide Number Placeholder 3"/>
          <p:cNvSpPr>
            <a:spLocks noGrp="1"/>
          </p:cNvSpPr>
          <p:nvPr>
            <p:ph type="sldNum" sz="quarter" idx="10"/>
          </p:nvPr>
        </p:nvSpPr>
        <p:spPr/>
        <p:txBody>
          <a:bodyPr/>
          <a:lstStyle/>
          <a:p>
            <a:fld id="{AC72CD79-D36A-4E01-AE1C-064887FE954D}" type="slidenum">
              <a:rPr lang="en-US" smtClean="0"/>
              <a:t>23</a:t>
            </a:fld>
            <a:endParaRPr lang="en-US"/>
          </a:p>
        </p:txBody>
      </p:sp>
    </p:spTree>
    <p:extLst>
      <p:ext uri="{BB962C8B-B14F-4D97-AF65-F5344CB8AC3E}">
        <p14:creationId xmlns:p14="http://schemas.microsoft.com/office/powerpoint/2010/main" val="1299893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4.2.4.2</a:t>
            </a:r>
            <a:r>
              <a:rPr lang="en-US" baseline="0" dirty="0"/>
              <a:t> Types of Wireless Media</a:t>
            </a:r>
          </a:p>
        </p:txBody>
      </p:sp>
      <p:sp>
        <p:nvSpPr>
          <p:cNvPr id="4" name="Slide Number Placeholder 3"/>
          <p:cNvSpPr>
            <a:spLocks noGrp="1"/>
          </p:cNvSpPr>
          <p:nvPr>
            <p:ph type="sldNum" sz="quarter" idx="10"/>
          </p:nvPr>
        </p:nvSpPr>
        <p:spPr/>
        <p:txBody>
          <a:bodyPr/>
          <a:lstStyle/>
          <a:p>
            <a:fld id="{AC72CD79-D36A-4E01-AE1C-064887FE954D}" type="slidenum">
              <a:rPr lang="en-US" smtClean="0"/>
              <a:t>24</a:t>
            </a:fld>
            <a:endParaRPr lang="en-US"/>
          </a:p>
        </p:txBody>
      </p:sp>
    </p:spTree>
    <p:extLst>
      <p:ext uri="{BB962C8B-B14F-4D97-AF65-F5344CB8AC3E}">
        <p14:creationId xmlns:p14="http://schemas.microsoft.com/office/powerpoint/2010/main" val="277381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4.2.4.3 Wireless LAN</a:t>
            </a:r>
          </a:p>
          <a:p>
            <a:r>
              <a:rPr lang="en-US" dirty="0"/>
              <a:t>4.2.4.4</a:t>
            </a:r>
            <a:r>
              <a:rPr lang="en-US" baseline="0" dirty="0"/>
              <a:t> Packet Tracer – Connecting a Wired and Wireless LAN</a:t>
            </a:r>
          </a:p>
          <a:p>
            <a:r>
              <a:rPr lang="en-US" baseline="0" dirty="0"/>
              <a:t>4.2.4.5 Lab – Viewing Wired and Wireless NIC Information</a:t>
            </a:r>
          </a:p>
        </p:txBody>
      </p:sp>
      <p:sp>
        <p:nvSpPr>
          <p:cNvPr id="4" name="Slide Number Placeholder 3"/>
          <p:cNvSpPr>
            <a:spLocks noGrp="1"/>
          </p:cNvSpPr>
          <p:nvPr>
            <p:ph type="sldNum" sz="quarter" idx="10"/>
          </p:nvPr>
        </p:nvSpPr>
        <p:spPr/>
        <p:txBody>
          <a:bodyPr/>
          <a:lstStyle/>
          <a:p>
            <a:fld id="{AC72CD79-D36A-4E01-AE1C-064887FE954D}" type="slidenum">
              <a:rPr lang="en-US" smtClean="0"/>
              <a:t>25</a:t>
            </a:fld>
            <a:endParaRPr lang="en-US"/>
          </a:p>
        </p:txBody>
      </p:sp>
    </p:spTree>
    <p:extLst>
      <p:ext uri="{BB962C8B-B14F-4D97-AF65-F5344CB8AC3E}">
        <p14:creationId xmlns:p14="http://schemas.microsoft.com/office/powerpoint/2010/main" val="2913787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D78FC6-CE17-4259-A63C-DDFC12E048FC}" type="slidenum">
              <a:rPr lang="en-US" smtClean="0"/>
              <a:pPr/>
              <a:t>26</a:t>
            </a:fld>
            <a:endParaRPr lang="en-US"/>
          </a:p>
        </p:txBody>
      </p:sp>
    </p:spTree>
    <p:extLst>
      <p:ext uri="{BB962C8B-B14F-4D97-AF65-F5344CB8AC3E}">
        <p14:creationId xmlns:p14="http://schemas.microsoft.com/office/powerpoint/2010/main" val="143605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6.3.1.4  Inside of a Router</a:t>
            </a:r>
          </a:p>
        </p:txBody>
      </p:sp>
      <p:sp>
        <p:nvSpPr>
          <p:cNvPr id="4" name="Slide Number Placeholder 3"/>
          <p:cNvSpPr>
            <a:spLocks noGrp="1"/>
          </p:cNvSpPr>
          <p:nvPr>
            <p:ph type="sldNum" sz="quarter" idx="10"/>
          </p:nvPr>
        </p:nvSpPr>
        <p:spPr/>
        <p:txBody>
          <a:bodyPr/>
          <a:lstStyle/>
          <a:p>
            <a:fld id="{AC72CD79-D36A-4E01-AE1C-064887FE954D}" type="slidenum">
              <a:rPr lang="en-US" smtClean="0"/>
              <a:t>29</a:t>
            </a:fld>
            <a:endParaRPr lang="en-US" dirty="0"/>
          </a:p>
        </p:txBody>
      </p:sp>
    </p:spTree>
    <p:extLst>
      <p:ext uri="{BB962C8B-B14F-4D97-AF65-F5344CB8AC3E}">
        <p14:creationId xmlns:p14="http://schemas.microsoft.com/office/powerpoint/2010/main" val="1823479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6.3.1.4  Inside of a Router</a:t>
            </a:r>
          </a:p>
        </p:txBody>
      </p:sp>
      <p:sp>
        <p:nvSpPr>
          <p:cNvPr id="4" name="Slide Number Placeholder 3"/>
          <p:cNvSpPr>
            <a:spLocks noGrp="1"/>
          </p:cNvSpPr>
          <p:nvPr>
            <p:ph type="sldNum" sz="quarter" idx="10"/>
          </p:nvPr>
        </p:nvSpPr>
        <p:spPr/>
        <p:txBody>
          <a:bodyPr/>
          <a:lstStyle/>
          <a:p>
            <a:fld id="{AC72CD79-D36A-4E01-AE1C-064887FE954D}" type="slidenum">
              <a:rPr lang="en-US" smtClean="0"/>
              <a:t>30</a:t>
            </a:fld>
            <a:endParaRPr lang="en-US" dirty="0"/>
          </a:p>
        </p:txBody>
      </p:sp>
    </p:spTree>
    <p:extLst>
      <p:ext uri="{BB962C8B-B14F-4D97-AF65-F5344CB8AC3E}">
        <p14:creationId xmlns:p14="http://schemas.microsoft.com/office/powerpoint/2010/main" val="2623080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6.3.1.5  Connect to a Router</a:t>
            </a:r>
          </a:p>
        </p:txBody>
      </p:sp>
      <p:sp>
        <p:nvSpPr>
          <p:cNvPr id="4" name="Slide Number Placeholder 3"/>
          <p:cNvSpPr>
            <a:spLocks noGrp="1"/>
          </p:cNvSpPr>
          <p:nvPr>
            <p:ph type="sldNum" sz="quarter" idx="10"/>
          </p:nvPr>
        </p:nvSpPr>
        <p:spPr/>
        <p:txBody>
          <a:bodyPr/>
          <a:lstStyle/>
          <a:p>
            <a:fld id="{AC72CD79-D36A-4E01-AE1C-064887FE954D}" type="slidenum">
              <a:rPr lang="en-US" smtClean="0"/>
              <a:t>31</a:t>
            </a:fld>
            <a:endParaRPr lang="en-US" dirty="0"/>
          </a:p>
        </p:txBody>
      </p:sp>
    </p:spTree>
    <p:extLst>
      <p:ext uri="{BB962C8B-B14F-4D97-AF65-F5344CB8AC3E}">
        <p14:creationId xmlns:p14="http://schemas.microsoft.com/office/powerpoint/2010/main" val="176170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4.1.1.1 </a:t>
            </a:r>
            <a:r>
              <a:rPr lang="en-US" sz="1300" dirty="0"/>
              <a:t>Types of Connections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a:t>
            </a:fld>
            <a:endParaRPr lang="en-US"/>
          </a:p>
        </p:txBody>
      </p:sp>
    </p:spTree>
    <p:extLst>
      <p:ext uri="{BB962C8B-B14F-4D97-AF65-F5344CB8AC3E}">
        <p14:creationId xmlns:p14="http://schemas.microsoft.com/office/powerpoint/2010/main" val="2954534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32</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marL="119149" indent="-119149" defTabSz="1079049" eaLnBrk="0" fontAlgn="base" hangingPunct="0">
              <a:lnSpc>
                <a:spcPct val="90000"/>
              </a:lnSpc>
              <a:spcBef>
                <a:spcPct val="50000"/>
              </a:spcBef>
              <a:spcAft>
                <a:spcPct val="0"/>
              </a:spcAft>
              <a:buSzPct val="100000"/>
              <a:defRPr/>
            </a:pPr>
            <a:r>
              <a:rPr lang="en-US" b="1" baseline="0" dirty="0"/>
              <a:t>4.2.1.2  </a:t>
            </a:r>
            <a:r>
              <a:rPr lang="en-US" dirty="0"/>
              <a:t>Send a Packet</a:t>
            </a:r>
            <a:endParaRPr lang="en-US" b="1" dirty="0"/>
          </a:p>
        </p:txBody>
      </p:sp>
    </p:spTree>
    <p:extLst>
      <p:ext uri="{BB962C8B-B14F-4D97-AF65-F5344CB8AC3E}">
        <p14:creationId xmlns:p14="http://schemas.microsoft.com/office/powerpoint/2010/main" val="1104177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33</a:t>
            </a:fld>
            <a:endParaRPr lang="en-US" dirty="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9149" indent="-119149" defTabSz="1079049" eaLnBrk="0" fontAlgn="base" hangingPunct="0">
              <a:lnSpc>
                <a:spcPct val="80000"/>
              </a:lnSpc>
              <a:spcBef>
                <a:spcPct val="50000"/>
              </a:spcBef>
              <a:spcAft>
                <a:spcPct val="0"/>
              </a:spcAft>
              <a:buSzPct val="100000"/>
              <a:defRPr/>
            </a:pPr>
            <a:r>
              <a:rPr lang="en-US" sz="1300" b="1" dirty="0"/>
              <a:t>4.2.1.3 Forward to the Next Hop</a:t>
            </a:r>
            <a:endParaRPr lang="en-US" b="1" baseline="0" dirty="0"/>
          </a:p>
          <a:p>
            <a:pPr>
              <a:lnSpc>
                <a:spcPct val="80000"/>
              </a:lnSpc>
              <a:buFontTx/>
              <a:buNone/>
            </a:pPr>
            <a:endParaRPr lang="en-US" dirty="0"/>
          </a:p>
        </p:txBody>
      </p:sp>
    </p:spTree>
    <p:extLst>
      <p:ext uri="{BB962C8B-B14F-4D97-AF65-F5344CB8AC3E}">
        <p14:creationId xmlns:p14="http://schemas.microsoft.com/office/powerpoint/2010/main" val="469887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34</a:t>
            </a:fld>
            <a:endParaRPr lang="en-US" dirty="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9149" indent="-119149" defTabSz="1079049" eaLnBrk="0" fontAlgn="base" hangingPunct="0">
              <a:lnSpc>
                <a:spcPct val="80000"/>
              </a:lnSpc>
              <a:spcBef>
                <a:spcPct val="50000"/>
              </a:spcBef>
              <a:spcAft>
                <a:spcPct val="0"/>
              </a:spcAft>
              <a:buSzPct val="100000"/>
              <a:defRPr/>
            </a:pPr>
            <a:r>
              <a:rPr lang="en-US" sz="1300" b="1" dirty="0"/>
              <a:t>4.2.1.4 Packet Routing</a:t>
            </a:r>
            <a:endParaRPr lang="en-US" dirty="0"/>
          </a:p>
        </p:txBody>
      </p:sp>
    </p:spTree>
    <p:extLst>
      <p:ext uri="{BB962C8B-B14F-4D97-AF65-F5344CB8AC3E}">
        <p14:creationId xmlns:p14="http://schemas.microsoft.com/office/powerpoint/2010/main" val="3244174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35</a:t>
            </a:fld>
            <a:endParaRPr lang="en-US" dirty="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9149" indent="-119149" defTabSz="1079049" eaLnBrk="0" fontAlgn="base" hangingPunct="0">
              <a:lnSpc>
                <a:spcPct val="80000"/>
              </a:lnSpc>
              <a:spcBef>
                <a:spcPct val="50000"/>
              </a:spcBef>
              <a:spcAft>
                <a:spcPct val="0"/>
              </a:spcAft>
              <a:buSzPct val="100000"/>
              <a:defRPr/>
            </a:pPr>
            <a:r>
              <a:rPr lang="en-US" sz="1300" b="1" dirty="0"/>
              <a:t>4.2.1.5 Reach the Destination</a:t>
            </a:r>
          </a:p>
          <a:p>
            <a:pPr marL="119149" indent="-119149" defTabSz="1079049" eaLnBrk="0" fontAlgn="base" hangingPunct="0">
              <a:lnSpc>
                <a:spcPct val="80000"/>
              </a:lnSpc>
              <a:spcBef>
                <a:spcPct val="50000"/>
              </a:spcBef>
              <a:spcAft>
                <a:spcPct val="0"/>
              </a:spcAft>
              <a:buSzPct val="100000"/>
              <a:defRPr/>
            </a:pPr>
            <a:r>
              <a:rPr lang="en-US" sz="1300" b="1" dirty="0"/>
              <a:t>4.2.1.6 Activity – Match Layer 2 and Layer 3 Addressing</a:t>
            </a:r>
            <a:endParaRPr lang="en-US" dirty="0"/>
          </a:p>
        </p:txBody>
      </p:sp>
    </p:spTree>
    <p:extLst>
      <p:ext uri="{BB962C8B-B14F-4D97-AF65-F5344CB8AC3E}">
        <p14:creationId xmlns:p14="http://schemas.microsoft.com/office/powerpoint/2010/main" val="2769964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5"/>
          </p:nvPr>
        </p:nvSpPr>
        <p:spPr>
          <a:noFill/>
        </p:spPr>
        <p:txBody>
          <a:bodyPr/>
          <a:lstStyle/>
          <a:p>
            <a:fld id="{4DBE9C86-8F91-408C-8823-75B6B5CDDFFE}" type="slidenum">
              <a:rPr lang="en-US" smtClean="0"/>
              <a:pPr/>
              <a:t>36</a:t>
            </a:fld>
            <a:endParaRPr lang="en-US" dirty="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marL="119149" indent="-119149" defTabSz="1079049" eaLnBrk="0" fontAlgn="base" hangingPunct="0">
              <a:lnSpc>
                <a:spcPct val="80000"/>
              </a:lnSpc>
              <a:spcBef>
                <a:spcPct val="50000"/>
              </a:spcBef>
              <a:spcAft>
                <a:spcPct val="0"/>
              </a:spcAft>
              <a:buSzPct val="100000"/>
              <a:defRPr/>
            </a:pPr>
            <a:r>
              <a:rPr lang="en-US" b="1" baseline="0" dirty="0"/>
              <a:t>4.2.2.1 Routing Decisions</a:t>
            </a:r>
          </a:p>
          <a:p>
            <a:pPr marL="119149" indent="-119149" defTabSz="1079049" eaLnBrk="0" fontAlgn="base" hangingPunct="0">
              <a:lnSpc>
                <a:spcPct val="80000"/>
              </a:lnSpc>
              <a:spcBef>
                <a:spcPct val="50000"/>
              </a:spcBef>
              <a:spcAft>
                <a:spcPct val="0"/>
              </a:spcAft>
              <a:buSzPct val="100000"/>
              <a:defRPr/>
            </a:pPr>
            <a:endParaRPr lang="en-US" dirty="0"/>
          </a:p>
        </p:txBody>
      </p:sp>
    </p:spTree>
    <p:extLst>
      <p:ext uri="{BB962C8B-B14F-4D97-AF65-F5344CB8AC3E}">
        <p14:creationId xmlns:p14="http://schemas.microsoft.com/office/powerpoint/2010/main" val="1752322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6.2.1.4 Host Routing Tables</a:t>
            </a:r>
            <a:endParaRPr lang="en-US" sz="1300" dirty="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38</a:t>
            </a:fld>
            <a:endParaRPr lang="en-US" dirty="0"/>
          </a:p>
        </p:txBody>
      </p:sp>
    </p:spTree>
    <p:extLst>
      <p:ext uri="{BB962C8B-B14F-4D97-AF65-F5344CB8AC3E}">
        <p14:creationId xmlns:p14="http://schemas.microsoft.com/office/powerpoint/2010/main" val="336467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6.2.1.1 Host</a:t>
            </a:r>
            <a:r>
              <a:rPr lang="en-US" baseline="0" dirty="0"/>
              <a:t> Forwarding Decision</a:t>
            </a:r>
            <a:endParaRPr lang="en-US" sz="1300" dirty="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39</a:t>
            </a:fld>
            <a:endParaRPr lang="en-US" dirty="0"/>
          </a:p>
        </p:txBody>
      </p:sp>
    </p:spTree>
    <p:extLst>
      <p:ext uri="{BB962C8B-B14F-4D97-AF65-F5344CB8AC3E}">
        <p14:creationId xmlns:p14="http://schemas.microsoft.com/office/powerpoint/2010/main" val="2770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6.2.1.3 Using the Default</a:t>
            </a:r>
            <a:r>
              <a:rPr lang="en-US" baseline="0" dirty="0"/>
              <a:t> Gateway</a:t>
            </a:r>
            <a:endParaRPr lang="en-US" sz="1300" dirty="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40</a:t>
            </a:fld>
            <a:endParaRPr lang="en-US" dirty="0"/>
          </a:p>
        </p:txBody>
      </p:sp>
    </p:spTree>
    <p:extLst>
      <p:ext uri="{BB962C8B-B14F-4D97-AF65-F5344CB8AC3E}">
        <p14:creationId xmlns:p14="http://schemas.microsoft.com/office/powerpoint/2010/main" val="3357198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6.4.3.1 </a:t>
            </a:r>
            <a:r>
              <a:rPr lang="en-US" sz="1300" dirty="0"/>
              <a:t>Default Gateway for a Host</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41</a:t>
            </a:fld>
            <a:endParaRPr lang="en-US" dirty="0"/>
          </a:p>
        </p:txBody>
      </p:sp>
    </p:spTree>
    <p:extLst>
      <p:ext uri="{BB962C8B-B14F-4D97-AF65-F5344CB8AC3E}">
        <p14:creationId xmlns:p14="http://schemas.microsoft.com/office/powerpoint/2010/main" val="2891419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6.2.2.1 Router Packet Forwarding Decision</a:t>
            </a:r>
            <a:endParaRPr lang="en-US" sz="1300" dirty="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42</a:t>
            </a:fld>
            <a:endParaRPr lang="en-US" dirty="0"/>
          </a:p>
        </p:txBody>
      </p:sp>
    </p:spTree>
    <p:extLst>
      <p:ext uri="{BB962C8B-B14F-4D97-AF65-F5344CB8AC3E}">
        <p14:creationId xmlns:p14="http://schemas.microsoft.com/office/powerpoint/2010/main" val="60921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4.1.1.2</a:t>
            </a:r>
            <a:r>
              <a:rPr lang="en-US" baseline="0" dirty="0"/>
              <a:t> </a:t>
            </a:r>
            <a:r>
              <a:rPr lang="en-US" sz="1300" dirty="0"/>
              <a:t>Network Interface Cards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a:t>
            </a:fld>
            <a:endParaRPr lang="en-US"/>
          </a:p>
        </p:txBody>
      </p:sp>
    </p:spTree>
    <p:extLst>
      <p:ext uri="{BB962C8B-B14F-4D97-AF65-F5344CB8AC3E}">
        <p14:creationId xmlns:p14="http://schemas.microsoft.com/office/powerpoint/2010/main" val="3841850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6.2.2.2</a:t>
            </a:r>
            <a:r>
              <a:rPr lang="en-US" baseline="0" dirty="0"/>
              <a:t> </a:t>
            </a:r>
            <a:r>
              <a:rPr lang="en-US" dirty="0"/>
              <a:t> IPv4</a:t>
            </a:r>
            <a:r>
              <a:rPr lang="en-US" baseline="0" dirty="0"/>
              <a:t> </a:t>
            </a:r>
            <a:r>
              <a:rPr lang="en-US" dirty="0"/>
              <a:t>Router Routing Table</a:t>
            </a:r>
          </a:p>
          <a:p>
            <a:pPr defTabSz="966612">
              <a:defRPr/>
            </a:pPr>
            <a:r>
              <a:rPr lang="en-US" sz="1300" dirty="0"/>
              <a:t>6.2.2.3  Video Demonstration – Introducing the IPv4 Routing Table</a:t>
            </a:r>
          </a:p>
          <a:p>
            <a:pPr defTabSz="966612">
              <a:defRPr/>
            </a:pPr>
            <a:endParaRPr lang="en-US" sz="1300" dirty="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43</a:t>
            </a:fld>
            <a:endParaRPr lang="en-US" dirty="0"/>
          </a:p>
        </p:txBody>
      </p:sp>
    </p:spTree>
    <p:extLst>
      <p:ext uri="{BB962C8B-B14F-4D97-AF65-F5344CB8AC3E}">
        <p14:creationId xmlns:p14="http://schemas.microsoft.com/office/powerpoint/2010/main" val="1212430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6.2.2.4  Directly Connected Routing Table Entries</a:t>
            </a:r>
          </a:p>
          <a:p>
            <a:pPr defTabSz="966612">
              <a:defRPr/>
            </a:pPr>
            <a:endParaRPr lang="en-US" sz="1300" dirty="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44</a:t>
            </a:fld>
            <a:endParaRPr lang="en-US" dirty="0"/>
          </a:p>
        </p:txBody>
      </p:sp>
    </p:spTree>
    <p:extLst>
      <p:ext uri="{BB962C8B-B14F-4D97-AF65-F5344CB8AC3E}">
        <p14:creationId xmlns:p14="http://schemas.microsoft.com/office/powerpoint/2010/main" val="3135811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6.2.2.5  Remote Network Routing Table Entries</a:t>
            </a:r>
          </a:p>
          <a:p>
            <a:pPr defTabSz="966612">
              <a:defRPr/>
            </a:pPr>
            <a:endParaRPr lang="en-US" sz="1300" dirty="0"/>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45</a:t>
            </a:fld>
            <a:endParaRPr lang="en-US" dirty="0"/>
          </a:p>
        </p:txBody>
      </p:sp>
    </p:spTree>
    <p:extLst>
      <p:ext uri="{BB962C8B-B14F-4D97-AF65-F5344CB8AC3E}">
        <p14:creationId xmlns:p14="http://schemas.microsoft.com/office/powerpoint/2010/main" val="179727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to Use Static Routes</a:t>
            </a:r>
          </a:p>
          <a:p>
            <a:endParaRPr lang="en-US" dirty="0"/>
          </a:p>
          <a:p>
            <a:r>
              <a:rPr lang="en-US" dirty="0"/>
              <a:t>Static routes should be used in the following cases:</a:t>
            </a:r>
          </a:p>
          <a:p>
            <a:r>
              <a:rPr lang="en-US" dirty="0"/>
              <a:t>-A network consists of only a few routers. Using a dynamic routing protocol in such a case does not present any substantial benefit. On the contrary, dynamic routing may add more administrative overhead.</a:t>
            </a:r>
          </a:p>
          <a:p>
            <a:r>
              <a:rPr lang="en-US" dirty="0"/>
              <a:t>-A network is connected to the Internet only through a single ISP. There is no need to use a dynamic routing protocol across this link because the ISP represents the only exit point to the Internet.</a:t>
            </a:r>
          </a:p>
          <a:p>
            <a:r>
              <a:rPr lang="en-US" dirty="0"/>
              <a:t>-A large network is configured in a hub-and-spoke topology. A hub-and-spoke topology consists of a central location (the hub) and multiple branch locations (spokes), with each spoke having only one connection to the hub. Using dynamic routing would be unnecessary because each branch has only one path to a given destination-through the central location.</a:t>
            </a:r>
          </a:p>
        </p:txBody>
      </p:sp>
      <p:sp>
        <p:nvSpPr>
          <p:cNvPr id="4" name="Slide Number Placeholder 3"/>
          <p:cNvSpPr>
            <a:spLocks noGrp="1"/>
          </p:cNvSpPr>
          <p:nvPr>
            <p:ph type="sldNum" sz="quarter" idx="5"/>
          </p:nvPr>
        </p:nvSpPr>
        <p:spPr/>
        <p:txBody>
          <a:bodyPr/>
          <a:lstStyle/>
          <a:p>
            <a:fld id="{A5D78FC6-CE17-4259-A63C-DDFC12E048FC}" type="slidenum">
              <a:rPr lang="en-US" smtClean="0"/>
              <a:pPr/>
              <a:t>48</a:t>
            </a:fld>
            <a:endParaRPr lang="en-US"/>
          </a:p>
        </p:txBody>
      </p:sp>
    </p:spTree>
    <p:extLst>
      <p:ext uri="{BB962C8B-B14F-4D97-AF65-F5344CB8AC3E}">
        <p14:creationId xmlns:p14="http://schemas.microsoft.com/office/powerpoint/2010/main" val="1082030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Dynamic routing protocols are used by routers to share information about the reachability and status of remote networks. Dynamic routing protocols perform several activities, including:</a:t>
            </a:r>
          </a:p>
          <a:p>
            <a:r>
              <a:rPr lang="en-US" dirty="0"/>
              <a:t>-Network discovery</a:t>
            </a:r>
          </a:p>
          <a:p>
            <a:r>
              <a:rPr lang="en-US" dirty="0"/>
              <a:t>-Updating and maintaining routing tables</a:t>
            </a:r>
          </a:p>
        </p:txBody>
      </p:sp>
      <p:sp>
        <p:nvSpPr>
          <p:cNvPr id="4" name="Slide Number Placeholder 3"/>
          <p:cNvSpPr>
            <a:spLocks noGrp="1"/>
          </p:cNvSpPr>
          <p:nvPr>
            <p:ph type="sldNum" sz="quarter" idx="5"/>
          </p:nvPr>
        </p:nvSpPr>
        <p:spPr/>
        <p:txBody>
          <a:bodyPr/>
          <a:lstStyle/>
          <a:p>
            <a:fld id="{A5D78FC6-CE17-4259-A63C-DDFC12E048FC}" type="slidenum">
              <a:rPr lang="en-US" smtClean="0"/>
              <a:pPr/>
              <a:t>54</a:t>
            </a:fld>
            <a:endParaRPr lang="en-US"/>
          </a:p>
        </p:txBody>
      </p:sp>
    </p:spTree>
    <p:extLst>
      <p:ext uri="{BB962C8B-B14F-4D97-AF65-F5344CB8AC3E}">
        <p14:creationId xmlns:p14="http://schemas.microsoft.com/office/powerpoint/2010/main" val="1549026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55</a:t>
            </a:fld>
            <a:endParaRPr lang="en-US"/>
          </a:p>
        </p:txBody>
      </p:sp>
    </p:spTree>
    <p:extLst>
      <p:ext uri="{BB962C8B-B14F-4D97-AF65-F5344CB8AC3E}">
        <p14:creationId xmlns:p14="http://schemas.microsoft.com/office/powerpoint/2010/main" val="1715238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dirty="0">
                <a:solidFill>
                  <a:schemeClr val="tx1"/>
                </a:solidFill>
                <a:effectLst/>
                <a:latin typeface="+mn-lt"/>
                <a:ea typeface="+mn-ea"/>
                <a:cs typeface="+mn-cs"/>
              </a:rPr>
              <a:t>Interior Gateway Protocols (IGP) are used for intra-autonomous system routing - routing inside an autonomous system</a:t>
            </a:r>
          </a:p>
          <a:p>
            <a:r>
              <a:rPr lang="en-US" sz="1200" b="0" i="0" kern="1200" dirty="0">
                <a:solidFill>
                  <a:schemeClr val="tx1"/>
                </a:solidFill>
                <a:effectLst/>
                <a:latin typeface="+mn-lt"/>
                <a:ea typeface="+mn-ea"/>
                <a:cs typeface="+mn-cs"/>
              </a:rPr>
              <a:t>Exterior Gateway Protocols (EGP) are used for inter-autonomous system routing - routing between autonomous systems</a:t>
            </a:r>
          </a:p>
          <a:p>
            <a:r>
              <a:rPr lang="en-US" sz="1200" b="0" i="0" kern="1200" dirty="0">
                <a:solidFill>
                  <a:schemeClr val="tx1"/>
                </a:solidFill>
                <a:effectLst/>
                <a:latin typeface="+mn-lt"/>
                <a:ea typeface="+mn-ea"/>
                <a:cs typeface="+mn-cs"/>
              </a:rPr>
              <a:t>Distance Vector:</a:t>
            </a:r>
          </a:p>
          <a:p>
            <a:r>
              <a:rPr lang="vi-VN" sz="1200" b="0" i="0" kern="1200" dirty="0">
                <a:solidFill>
                  <a:schemeClr val="tx1"/>
                </a:solidFill>
                <a:effectLst/>
                <a:latin typeface="+mn-lt"/>
                <a:ea typeface="+mn-ea"/>
                <a:cs typeface="+mn-cs"/>
              </a:rPr>
              <a:t>Thuật toán hoạt động với những hành động rất đơn giản. Khi một node khởi động lần đầu, nó chỉ biết các node kề trực tiếp với nó, và chi phí trực tiếp để đi đến đó (thông tin này, danh sách của các đích, tổng chi phí của từng node, và bước kế tiếp để gửi dữ liệu đến đó tạo nên bảng định tuyến, hay bảng khoảng cách). Mỗi node, trong một tiến trình, gửi đến từng "hàng xóm" tổng chi phí của nó để đi đến các đích mà nó biết. Các node "hàng xóm" phân tích thông tin này, và so sánh với những thông tin mà chúng đang "biết"; bất kỳ điều gì cải thiện được những thông tin chúng đang có sẽ được đưa vào các bảng định tuyến của những "hàng xóm" này. Đến khi kết thúc, tất cả node trên mạng sẽ tìm ra bước truyền kế tiếp tối ưu đến tất cả mọi đích, và tổng chi phí tốt nhất.</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Linksate</a:t>
            </a:r>
            <a:endParaRPr lang="en-US"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Khi áp dụng các thuật toán trạng thái kết nối, mỗi node sử dụng dữ liệu cơ sở của nó như là một bản đồ của mạng với dạng một đồ thị. Để làm điều này, mỗi node phát đi tới tổng thể mạng những thông tin về các node khác mà nó có thể kết nối được, và từng node góp thông tin một cách độc lập vào bản đồ. Sử dụng bản đồ này, mỗi router sau đó sẽ quyết định về tuyến đường tốt nhất từ nó đến mọi node khác.</a:t>
            </a:r>
          </a:p>
          <a:p>
            <a:r>
              <a:rPr lang="vi-VN" sz="1200" b="0" i="0" kern="1200" dirty="0">
                <a:solidFill>
                  <a:schemeClr val="tx1"/>
                </a:solidFill>
                <a:effectLst/>
                <a:latin typeface="+mn-lt"/>
                <a:ea typeface="+mn-ea"/>
                <a:cs typeface="+mn-cs"/>
              </a:rPr>
              <a:t>Thuật toán đã làm theo cách này là Dijkstra, bằng cách xây dựng cấu trúc dữ liệu khác, dạng cây, trong đó node hiện tại là gốc, và chứa mọi noded khác trong mạng. Bắt đầu với một cây ban đầu chỉ chứa chính nó. Sau đó lần lượt từ tập các node chưa được thêm vào cây, nó sẽ thêm node có chi phí thấp nhất để đến một node đã có trên cây. Tiếp tục quá trình đến khi mọi node đều được thêm.</a:t>
            </a:r>
          </a:p>
          <a:p>
            <a:r>
              <a:rPr lang="vi-VN" sz="1200" b="0" i="0" kern="1200" dirty="0">
                <a:solidFill>
                  <a:schemeClr val="tx1"/>
                </a:solidFill>
                <a:effectLst/>
                <a:latin typeface="+mn-lt"/>
                <a:ea typeface="+mn-ea"/>
                <a:cs typeface="+mn-cs"/>
              </a:rPr>
              <a:t>Cây này sau đó phục vụ để xây dựng bảng định tuyến, đưa ra bước truyền kế tiếp tốt ưu,</a:t>
            </a:r>
          </a:p>
          <a:p>
            <a:endParaRPr lang="en-US"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56</a:t>
            </a:fld>
            <a:endParaRPr lang="en-US"/>
          </a:p>
        </p:txBody>
      </p:sp>
    </p:spTree>
    <p:extLst>
      <p:ext uri="{BB962C8B-B14F-4D97-AF65-F5344CB8AC3E}">
        <p14:creationId xmlns:p14="http://schemas.microsoft.com/office/powerpoint/2010/main" val="19003219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dirty="0">
                <a:solidFill>
                  <a:schemeClr val="tx1"/>
                </a:solidFill>
                <a:effectLst/>
                <a:latin typeface="+mn-lt"/>
                <a:ea typeface="+mn-ea"/>
                <a:cs typeface="+mn-cs"/>
              </a:rPr>
              <a:t>Distance Vector:</a:t>
            </a:r>
          </a:p>
          <a:p>
            <a:r>
              <a:rPr lang="vi-VN" sz="1200" b="0" i="0" kern="1200" dirty="0">
                <a:solidFill>
                  <a:schemeClr val="tx1"/>
                </a:solidFill>
                <a:effectLst/>
                <a:latin typeface="+mn-lt"/>
                <a:ea typeface="+mn-ea"/>
                <a:cs typeface="+mn-cs"/>
              </a:rPr>
              <a:t>Thuật toán hoạt động với những hành động rất đơn giản. Khi một node khởi động lần đầu, nó chỉ biết các node kề trực tiếp với nó, và chi phí trực tiếp để đi đến đó (thông tin này, danh sách của các đích, tổng chi phí của từng node, và bước kế tiếp để gửi dữ liệu đến đó tạo nên bảng định tuyến, hay bảng khoảng cách). Mỗi node, trong một tiến trình, gửi đến từng "hàng xóm" tổng chi phí của nó để đi đến các đích mà nó biết. Các node "hàng xóm" phân tích thông tin này, và so sánh với những thông tin mà chúng đang "biết"; bất kỳ điều gì cải thiện được những thông tin chúng đang có sẽ được đưa vào các bảng định tuyến của những "hàng xóm" này. Đến khi kết thúc, tất cả node trên mạng sẽ tìm ra bước truyền kế tiếp tối ưu đến tất cả mọi đích, và tổng chi phí tốt nhất.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Link sate</a:t>
            </a:r>
          </a:p>
          <a:p>
            <a:r>
              <a:rPr lang="vi-VN" sz="1200" b="0" i="0" kern="1200" dirty="0">
                <a:solidFill>
                  <a:schemeClr val="tx1"/>
                </a:solidFill>
                <a:effectLst/>
                <a:latin typeface="+mn-lt"/>
                <a:ea typeface="+mn-ea"/>
                <a:cs typeface="+mn-cs"/>
              </a:rPr>
              <a:t>Khi áp dụng các thuật toán trạng thái kết nối, mỗi node sử dụng dữ liệu cơ sở của nó như là một bản đồ của mạng với dạng một đồ thị. Để làm điều này, mỗi node phát đi tới tổng thể mạng những thông tin về các node khác mà nó có thể kết nối được, và từng node góp thông tin một cách độc lập vào bản đồ. Sử dụng bản đồ này, mỗi router sau đó sẽ quyết định về tuyến đường tốt nhất từ nó đến mọi node khác.</a:t>
            </a:r>
          </a:p>
          <a:p>
            <a:r>
              <a:rPr lang="vi-VN" sz="1200" b="0" i="0" kern="1200" dirty="0">
                <a:solidFill>
                  <a:schemeClr val="tx1"/>
                </a:solidFill>
                <a:effectLst/>
                <a:latin typeface="+mn-lt"/>
                <a:ea typeface="+mn-ea"/>
                <a:cs typeface="+mn-cs"/>
              </a:rPr>
              <a:t>Thuật toán đã làm theo cách này là Dijkstra, bằng cách xây dựng cấu trúc dữ liệu khác, dạng cây, trong đó node hiện tại là gốc, và chứa mọi noded khác trong mạng. Bắt đầu với một cây ban đầu chỉ chứa chính nó. Sau đó lần lượt từ tập các node chưa được thêm vào cây, nó sẽ thêm node có chi phí thấp nhất để đến một node đã có trên cây. Tiếp tục quá trình đến khi mọi node đều được thêm.</a:t>
            </a:r>
          </a:p>
          <a:p>
            <a:r>
              <a:rPr lang="vi-VN" sz="1200" b="0" i="0" kern="1200" dirty="0">
                <a:solidFill>
                  <a:schemeClr val="tx1"/>
                </a:solidFill>
                <a:effectLst/>
                <a:latin typeface="+mn-lt"/>
                <a:ea typeface="+mn-ea"/>
                <a:cs typeface="+mn-cs"/>
              </a:rPr>
              <a:t>Cây này sau đó phục vụ để xây dựng bảng định tuyến, đưa ra bước truyền kế tiếp tốt ưu,</a:t>
            </a:r>
          </a:p>
          <a:p>
            <a:endParaRPr lang="en-US"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57</a:t>
            </a:fld>
            <a:endParaRPr lang="en-US"/>
          </a:p>
        </p:txBody>
      </p:sp>
    </p:spTree>
    <p:extLst>
      <p:ext uri="{BB962C8B-B14F-4D97-AF65-F5344CB8AC3E}">
        <p14:creationId xmlns:p14="http://schemas.microsoft.com/office/powerpoint/2010/main" val="725900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dirty="0">
                <a:solidFill>
                  <a:schemeClr val="tx1"/>
                </a:solidFill>
                <a:effectLst/>
                <a:latin typeface="+mn-lt"/>
                <a:ea typeface="+mn-ea"/>
                <a:cs typeface="+mn-cs"/>
              </a:rPr>
              <a:t>Distance Vector:</a:t>
            </a:r>
          </a:p>
          <a:p>
            <a:r>
              <a:rPr lang="vi-VN" sz="1200" b="0" i="0" kern="1200" dirty="0">
                <a:solidFill>
                  <a:schemeClr val="tx1"/>
                </a:solidFill>
                <a:effectLst/>
                <a:latin typeface="+mn-lt"/>
                <a:ea typeface="+mn-ea"/>
                <a:cs typeface="+mn-cs"/>
              </a:rPr>
              <a:t>Thuật toán hoạt động với những hành động rất đơn giản. Khi một node khởi động lần đầu, nó chỉ biết các node kề trực tiếp với nó, và chi phí trực tiếp để đi đến đó (thông tin này, danh sách của các đích, tổng chi phí của từng node, và bước kế tiếp để gửi dữ liệu đến đó tạo nên bảng định tuyến, hay bảng khoảng cách). Mỗi node, trong một tiến trình, gửi đến từng "hàng xóm" tổng chi phí của nó để đi đến các đích mà nó biết. Các node "hàng xóm" phân tích thông tin này, và so sánh với những thông tin mà chúng đang "biết"; bất kỳ điều gì cải thiện được những thông tin chúng đang có sẽ được đưa vào các bảng định tuyến của những "hàng xóm" này. Đến khi kết thúc, tất cả node trên mạng sẽ tìm ra bước truyền kế tiếp tối ưu đến tất cả mọi đích, và tổng chi phí tốt nhất.</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Linksate</a:t>
            </a:r>
            <a:endParaRPr lang="en-US"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Khi áp dụng các thuật toán trạng thái kết nối, mỗi node sử dụng dữ liệu cơ sở của nó như là một bản đồ của mạng với dạng một đồ thị. Để làm điều này, mỗi node phát đi tới tổng thể mạng những thông tin về các node khác mà nó có thể kết nối được, và từng node góp thông tin một cách độc lập vào bản đồ. Sử dụng bản đồ này, mỗi router sau đó sẽ quyết định về tuyến đường tốt nhất từ nó đến mọi node khác.</a:t>
            </a:r>
          </a:p>
          <a:p>
            <a:r>
              <a:rPr lang="vi-VN" sz="1200" b="0" i="0" kern="1200" dirty="0">
                <a:solidFill>
                  <a:schemeClr val="tx1"/>
                </a:solidFill>
                <a:effectLst/>
                <a:latin typeface="+mn-lt"/>
                <a:ea typeface="+mn-ea"/>
                <a:cs typeface="+mn-cs"/>
              </a:rPr>
              <a:t>Thuật toán đã làm theo cách này là Dijkstra, bằng cách xây dựng cấu trúc dữ liệu khác, dạng cây, trong đó node hiện tại là gốc, và chứa mọi noded khác trong mạng. Bắt đầu với một cây ban đầu chỉ chứa chính nó. Sau đó lần lượt từ tập các node chưa được thêm vào cây, nó sẽ thêm node có chi phí thấp nhất để đến một node đã có trên cây. Tiếp tục quá trình đến khi mọi node đều được thêm.</a:t>
            </a:r>
          </a:p>
          <a:p>
            <a:r>
              <a:rPr lang="vi-VN" sz="1200" b="0" i="0" kern="1200" dirty="0">
                <a:solidFill>
                  <a:schemeClr val="tx1"/>
                </a:solidFill>
                <a:effectLst/>
                <a:latin typeface="+mn-lt"/>
                <a:ea typeface="+mn-ea"/>
                <a:cs typeface="+mn-cs"/>
              </a:rPr>
              <a:t>Cây này sau đó phục vụ để xây dựng bảng định tuyến, đưa ra bước truyền kế tiếp tốt ưu,</a:t>
            </a:r>
          </a:p>
          <a:p>
            <a:endParaRPr lang="en-US"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58</a:t>
            </a:fld>
            <a:endParaRPr lang="en-US"/>
          </a:p>
        </p:txBody>
      </p:sp>
    </p:spTree>
    <p:extLst>
      <p:ext uri="{BB962C8B-B14F-4D97-AF65-F5344CB8AC3E}">
        <p14:creationId xmlns:p14="http://schemas.microsoft.com/office/powerpoint/2010/main" val="35126897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59</a:t>
            </a:fld>
            <a:endParaRPr lang="en-US"/>
          </a:p>
        </p:txBody>
      </p:sp>
    </p:spTree>
    <p:extLst>
      <p:ext uri="{BB962C8B-B14F-4D97-AF65-F5344CB8AC3E}">
        <p14:creationId xmlns:p14="http://schemas.microsoft.com/office/powerpoint/2010/main" val="3002916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4.1.3.4</a:t>
            </a:r>
            <a:r>
              <a:rPr lang="en-US" baseline="0" dirty="0"/>
              <a:t> Types of Physical Media</a:t>
            </a:r>
          </a:p>
          <a:p>
            <a:r>
              <a:rPr lang="en-US" baseline="0" dirty="0"/>
              <a:t>4.1.3.5 Activity – Physical Layer Terminology</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a:t>
            </a:fld>
            <a:endParaRPr lang="en-US"/>
          </a:p>
        </p:txBody>
      </p:sp>
    </p:spTree>
    <p:extLst>
      <p:ext uri="{BB962C8B-B14F-4D97-AF65-F5344CB8AC3E}">
        <p14:creationId xmlns:p14="http://schemas.microsoft.com/office/powerpoint/2010/main" val="549247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60</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7.1.3.2 Cold Start</a:t>
            </a:r>
          </a:p>
          <a:p>
            <a:pPr marL="362480" indent="-362480">
              <a:buClr>
                <a:schemeClr val="accent5">
                  <a:lumMod val="75000"/>
                </a:schemeClr>
              </a:buClr>
              <a:buFont typeface="Wingdings" pitchFamily="2" charset="2"/>
              <a:buChar char="§"/>
            </a:pPr>
            <a:r>
              <a:rPr lang="en-US" sz="1300" dirty="0"/>
              <a:t>R1 adds the 10.1.0.0 network available through interface </a:t>
            </a:r>
            <a:r>
              <a:rPr lang="en-US" sz="1300" dirty="0" err="1"/>
              <a:t>FastEthernet</a:t>
            </a:r>
            <a:r>
              <a:rPr lang="en-US" sz="1300" dirty="0"/>
              <a:t> 0/0 and 10.2.0.0 is available through interface Serial 0/0/0.</a:t>
            </a:r>
          </a:p>
          <a:p>
            <a:pPr marL="362480" indent="-362480">
              <a:buClr>
                <a:schemeClr val="accent5">
                  <a:lumMod val="75000"/>
                </a:schemeClr>
              </a:buClr>
              <a:buFont typeface="Wingdings" pitchFamily="2" charset="2"/>
              <a:buChar char="§"/>
            </a:pPr>
            <a:r>
              <a:rPr lang="en-US" sz="1300" dirty="0"/>
              <a:t>R2 adds the 10.2.0.0 network available through interface Serial 0/0/0 and 10.3.0.0 is available through interface Serial 0/0/1.</a:t>
            </a:r>
          </a:p>
          <a:p>
            <a:pPr marL="362480" indent="-362480">
              <a:buClr>
                <a:schemeClr val="accent5">
                  <a:lumMod val="75000"/>
                </a:schemeClr>
              </a:buClr>
              <a:buFont typeface="Wingdings" pitchFamily="2" charset="2"/>
              <a:buChar char="§"/>
            </a:pPr>
            <a:r>
              <a:rPr lang="en-US" sz="1300" dirty="0"/>
              <a:t>R3 adds the 10.3.0.0 network available through interface Serial 0/0/1 and 10.4.0.0 is available through interface </a:t>
            </a:r>
            <a:r>
              <a:rPr lang="en-US" sz="1300" dirty="0" err="1"/>
              <a:t>FastEthernet</a:t>
            </a:r>
            <a:r>
              <a:rPr lang="en-US" sz="1300" dirty="0"/>
              <a:t> 0/0.</a:t>
            </a:r>
          </a:p>
          <a:p>
            <a:pPr fontAlgn="base"/>
            <a:endParaRPr lang="en-US" sz="1300" b="1" dirty="0">
              <a:latin typeface="Arial" charset="0"/>
            </a:endParaRPr>
          </a:p>
        </p:txBody>
      </p:sp>
    </p:spTree>
    <p:extLst>
      <p:ext uri="{BB962C8B-B14F-4D97-AF65-F5344CB8AC3E}">
        <p14:creationId xmlns:p14="http://schemas.microsoft.com/office/powerpoint/2010/main" val="38539107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7.1.3.3 Network Discovery</a:t>
            </a:r>
          </a:p>
          <a:p>
            <a:pPr algn="l"/>
            <a:r>
              <a:rPr lang="en-CA" sz="1500" dirty="0"/>
              <a:t>R1: </a:t>
            </a:r>
            <a:endParaRPr lang="en-US" sz="1500" dirty="0"/>
          </a:p>
          <a:p>
            <a:pPr marL="362480" indent="-362480">
              <a:buClr>
                <a:schemeClr val="accent5">
                  <a:lumMod val="75000"/>
                </a:schemeClr>
              </a:buClr>
              <a:buFont typeface="Wingdings" pitchFamily="2" charset="2"/>
              <a:buChar char="§"/>
            </a:pPr>
            <a:r>
              <a:rPr lang="en-CA" sz="1300" dirty="0"/>
              <a:t>Sends an update about network 10.1.0.0 out the Serial0/0/0 interface</a:t>
            </a:r>
            <a:endParaRPr lang="en-US" sz="1300" dirty="0"/>
          </a:p>
          <a:p>
            <a:pPr marL="362480" indent="-362480">
              <a:buClr>
                <a:schemeClr val="accent5">
                  <a:lumMod val="75000"/>
                </a:schemeClr>
              </a:buClr>
              <a:buFont typeface="Wingdings" pitchFamily="2" charset="2"/>
              <a:buChar char="§"/>
            </a:pPr>
            <a:r>
              <a:rPr lang="en-CA" sz="1300" dirty="0"/>
              <a:t>Sends an update about network 10.2.0.0 out the FastEthernet0/0 interface</a:t>
            </a:r>
            <a:endParaRPr lang="en-US" sz="1300" dirty="0"/>
          </a:p>
          <a:p>
            <a:pPr marL="362480" indent="-362480">
              <a:buClr>
                <a:schemeClr val="accent5">
                  <a:lumMod val="75000"/>
                </a:schemeClr>
              </a:buClr>
              <a:buFont typeface="Wingdings" pitchFamily="2" charset="2"/>
              <a:buChar char="§"/>
            </a:pPr>
            <a:r>
              <a:rPr lang="en-CA" sz="1300" dirty="0"/>
              <a:t>Receives update from R2 about network 10.3.0.0 with a metric of 1</a:t>
            </a:r>
            <a:endParaRPr lang="en-US" sz="1300" dirty="0"/>
          </a:p>
          <a:p>
            <a:pPr marL="362480" indent="-362480">
              <a:buClr>
                <a:schemeClr val="accent5">
                  <a:lumMod val="75000"/>
                </a:schemeClr>
              </a:buClr>
              <a:buFont typeface="Wingdings" pitchFamily="2" charset="2"/>
              <a:buChar char="§"/>
            </a:pPr>
            <a:r>
              <a:rPr lang="en-CA" sz="1300" dirty="0"/>
              <a:t>Stores network 10.3.0.0 in the routing table with a metric of 1</a:t>
            </a:r>
          </a:p>
          <a:p>
            <a:pPr algn="l"/>
            <a:r>
              <a:rPr lang="en-CA" sz="1500" dirty="0"/>
              <a:t>R2: </a:t>
            </a:r>
            <a:endParaRPr lang="en-US" sz="1500" dirty="0"/>
          </a:p>
          <a:p>
            <a:pPr marL="362480" indent="-362480">
              <a:buFont typeface="Wingdings" pitchFamily="2" charset="2"/>
              <a:buChar char="§"/>
            </a:pPr>
            <a:r>
              <a:rPr lang="en-CA" sz="1300" dirty="0"/>
              <a:t>Sends an update about network 10.3.0.0 out the Serial 0/0/0 interface</a:t>
            </a:r>
            <a:endParaRPr lang="en-US" sz="1300" dirty="0"/>
          </a:p>
          <a:p>
            <a:pPr marL="362480" indent="-362480">
              <a:buFont typeface="Wingdings" pitchFamily="2" charset="2"/>
              <a:buChar char="§"/>
            </a:pPr>
            <a:r>
              <a:rPr lang="en-CA" sz="1300" dirty="0"/>
              <a:t>Sends an update about network 10.2.0.0 out the Serial 0/0/1 interface</a:t>
            </a:r>
            <a:endParaRPr lang="en-US" sz="1300" dirty="0"/>
          </a:p>
          <a:p>
            <a:pPr marL="362480" indent="-362480">
              <a:buFont typeface="Wingdings" pitchFamily="2" charset="2"/>
              <a:buChar char="§"/>
            </a:pPr>
            <a:r>
              <a:rPr lang="en-CA" sz="1300" dirty="0"/>
              <a:t>Receives an update from R1 about network 10.1.0.0 with a metric of 1</a:t>
            </a:r>
            <a:endParaRPr lang="en-US" sz="1300" dirty="0"/>
          </a:p>
          <a:p>
            <a:pPr marL="362480" indent="-362480">
              <a:buFont typeface="Wingdings" pitchFamily="2" charset="2"/>
              <a:buChar char="§"/>
            </a:pPr>
            <a:r>
              <a:rPr lang="en-CA" sz="1300" dirty="0"/>
              <a:t>Stores network 10.1.0.0 in the routing table with a metric of 1</a:t>
            </a:r>
            <a:endParaRPr lang="en-US" sz="1300" dirty="0"/>
          </a:p>
          <a:p>
            <a:pPr marL="362480" indent="-362480">
              <a:buFont typeface="Wingdings" pitchFamily="2" charset="2"/>
              <a:buChar char="§"/>
            </a:pPr>
            <a:r>
              <a:rPr lang="en-CA" sz="1300" dirty="0"/>
              <a:t>Receives an update from R3 about network 10.4.0.0 with a metric of 1</a:t>
            </a:r>
            <a:endParaRPr lang="en-US" sz="1300" dirty="0"/>
          </a:p>
          <a:p>
            <a:pPr marL="362480" indent="-362480">
              <a:buFont typeface="Wingdings" pitchFamily="2" charset="2"/>
              <a:buChar char="§"/>
            </a:pPr>
            <a:r>
              <a:rPr lang="en-CA" sz="1300" dirty="0"/>
              <a:t>Stores network 10.4.0.0 in the routing table with a metric of 1</a:t>
            </a:r>
          </a:p>
          <a:p>
            <a:pPr algn="l"/>
            <a:r>
              <a:rPr lang="en-CA" sz="1500" dirty="0"/>
              <a:t>R3: </a:t>
            </a:r>
            <a:endParaRPr lang="en-US" sz="1500" dirty="0"/>
          </a:p>
          <a:p>
            <a:pPr marL="362480" indent="-362480">
              <a:buClr>
                <a:schemeClr val="accent5">
                  <a:lumMod val="75000"/>
                </a:schemeClr>
              </a:buClr>
              <a:buFont typeface="Wingdings" pitchFamily="2" charset="2"/>
              <a:buChar char="§"/>
            </a:pPr>
            <a:r>
              <a:rPr lang="en-CA" sz="1300" dirty="0"/>
              <a:t>Sends an update about network 10.4.0.0 out the Serial 0/0/1 interface</a:t>
            </a:r>
            <a:endParaRPr lang="en-US" sz="1300" dirty="0"/>
          </a:p>
          <a:p>
            <a:pPr marL="362480" indent="-362480">
              <a:buClr>
                <a:schemeClr val="accent5">
                  <a:lumMod val="75000"/>
                </a:schemeClr>
              </a:buClr>
              <a:buFont typeface="Wingdings" pitchFamily="2" charset="2"/>
              <a:buChar char="§"/>
            </a:pPr>
            <a:r>
              <a:rPr lang="en-CA" sz="1300" dirty="0"/>
              <a:t>Sends an update about network 10.3.0.0 out the FastEthernet0/0</a:t>
            </a:r>
            <a:endParaRPr lang="en-US" sz="1300" dirty="0"/>
          </a:p>
          <a:p>
            <a:pPr marL="362480" indent="-362480">
              <a:buClr>
                <a:schemeClr val="accent5">
                  <a:lumMod val="75000"/>
                </a:schemeClr>
              </a:buClr>
              <a:buFont typeface="Wingdings" pitchFamily="2" charset="2"/>
              <a:buChar char="§"/>
            </a:pPr>
            <a:r>
              <a:rPr lang="en-CA" sz="1300" dirty="0"/>
              <a:t>Receives an update from R2 about network 10.2.0.0 with a metric of 1</a:t>
            </a:r>
            <a:endParaRPr lang="en-US" sz="1300" dirty="0"/>
          </a:p>
          <a:p>
            <a:pPr marL="362480" indent="-362480">
              <a:buClr>
                <a:schemeClr val="accent5">
                  <a:lumMod val="75000"/>
                </a:schemeClr>
              </a:buClr>
              <a:buFont typeface="Wingdings" pitchFamily="2" charset="2"/>
              <a:buChar char="§"/>
            </a:pPr>
            <a:r>
              <a:rPr lang="en-CA" sz="1300" dirty="0"/>
              <a:t>Stores network 10.2.0.0 in the routing table with a metric of 1</a:t>
            </a:r>
            <a:endParaRPr lang="en-US" sz="1300" dirty="0"/>
          </a:p>
          <a:p>
            <a:endParaRPr lang="en-US" sz="1300" dirty="0"/>
          </a:p>
          <a:p>
            <a:pPr>
              <a:buClr>
                <a:schemeClr val="accent5">
                  <a:lumMod val="75000"/>
                </a:schemeClr>
              </a:buClr>
            </a:pPr>
            <a:endParaRPr lang="en-US" sz="1300" dirty="0"/>
          </a:p>
          <a:p>
            <a:pPr fontAlgn="base"/>
            <a:endParaRPr lang="en-US" sz="1300" b="1" dirty="0">
              <a:latin typeface="Arial" charset="0"/>
            </a:endParaRPr>
          </a:p>
        </p:txBody>
      </p:sp>
    </p:spTree>
    <p:extLst>
      <p:ext uri="{BB962C8B-B14F-4D97-AF65-F5344CB8AC3E}">
        <p14:creationId xmlns:p14="http://schemas.microsoft.com/office/powerpoint/2010/main" val="3407364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62</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normAutofit fontScale="92500" lnSpcReduction="20000"/>
          </a:bodyPr>
          <a:lstStyle/>
          <a:p>
            <a:pPr fontAlgn="base"/>
            <a:r>
              <a:rPr lang="en-US" sz="1300" b="1" dirty="0">
                <a:latin typeface="Arial" charset="0"/>
              </a:rPr>
              <a:t>7.1.3.4 Exchanging the Routing Information</a:t>
            </a:r>
          </a:p>
          <a:p>
            <a:pPr algn="l"/>
            <a:r>
              <a:rPr lang="en-US" sz="1500" dirty="0"/>
              <a:t>R1:</a:t>
            </a:r>
          </a:p>
          <a:p>
            <a:pPr marL="302066" indent="-302066">
              <a:buClr>
                <a:schemeClr val="accent5">
                  <a:lumMod val="75000"/>
                </a:schemeClr>
              </a:buClr>
              <a:buFont typeface="Wingdings" pitchFamily="2" charset="2"/>
              <a:buChar char="§"/>
            </a:pPr>
            <a:r>
              <a:rPr lang="en-US" sz="1300" dirty="0"/>
              <a:t>Sends an update about network 10. 1. 0. 0 out the Serial 0/0/0 interface</a:t>
            </a:r>
          </a:p>
          <a:p>
            <a:pPr marL="302066" indent="-302066">
              <a:buClr>
                <a:schemeClr val="accent5">
                  <a:lumMod val="75000"/>
                </a:schemeClr>
              </a:buClr>
              <a:buFont typeface="Wingdings" pitchFamily="2" charset="2"/>
              <a:buChar char="§"/>
            </a:pPr>
            <a:r>
              <a:rPr lang="en-US" sz="1300" dirty="0"/>
              <a:t>Sends an update about networks 10. 2. 0. 0 and 10. 3. 0. 0 out the FastEthernet0/0 interface</a:t>
            </a:r>
          </a:p>
          <a:p>
            <a:pPr marL="302066" indent="-302066">
              <a:buClr>
                <a:schemeClr val="accent5">
                  <a:lumMod val="75000"/>
                </a:schemeClr>
              </a:buClr>
              <a:buFont typeface="Wingdings" pitchFamily="2" charset="2"/>
              <a:buChar char="§"/>
            </a:pPr>
            <a:r>
              <a:rPr lang="en-US" sz="1300" dirty="0"/>
              <a:t>Receives an update from R2 about network 10. 4. 0. 0 with a metric of 2</a:t>
            </a:r>
          </a:p>
          <a:p>
            <a:pPr marL="302066" indent="-302066">
              <a:buClr>
                <a:schemeClr val="accent5">
                  <a:lumMod val="75000"/>
                </a:schemeClr>
              </a:buClr>
              <a:buFont typeface="Wingdings" pitchFamily="2" charset="2"/>
              <a:buChar char="§"/>
            </a:pPr>
            <a:r>
              <a:rPr lang="en-US" sz="1300" dirty="0"/>
              <a:t>Stores network 10. 4. 0. 0 in the routing table with a metric of 2</a:t>
            </a:r>
          </a:p>
          <a:p>
            <a:pPr marL="302066" indent="-302066">
              <a:buClr>
                <a:schemeClr val="accent5">
                  <a:lumMod val="75000"/>
                </a:schemeClr>
              </a:buClr>
              <a:buFont typeface="Wingdings" pitchFamily="2" charset="2"/>
              <a:buChar char="§"/>
            </a:pPr>
            <a:r>
              <a:rPr lang="en-US" sz="1300" dirty="0"/>
              <a:t>Same update from R2 contains information about network 10. 3. 0. 0 with a metric of 1. There is no change; therefore, the routing information remains the same</a:t>
            </a:r>
          </a:p>
          <a:p>
            <a:pPr algn="l"/>
            <a:r>
              <a:rPr lang="en-US" sz="1500" dirty="0"/>
              <a:t>R2:</a:t>
            </a:r>
          </a:p>
          <a:p>
            <a:pPr marL="362480" indent="-362480">
              <a:buClr>
                <a:schemeClr val="accent5">
                  <a:lumMod val="75000"/>
                </a:schemeClr>
              </a:buClr>
              <a:buFont typeface="Wingdings" pitchFamily="2" charset="2"/>
              <a:buChar char="§"/>
            </a:pPr>
            <a:r>
              <a:rPr lang="en-US" sz="1300" dirty="0"/>
              <a:t>Sends an update about networks 10. 3. 0. 0 and 10. 4. 0. 0 out of Serial 0/0/0 interface</a:t>
            </a:r>
          </a:p>
          <a:p>
            <a:pPr marL="362480" indent="-362480">
              <a:buClr>
                <a:schemeClr val="accent5">
                  <a:lumMod val="75000"/>
                </a:schemeClr>
              </a:buClr>
              <a:buFont typeface="Wingdings" pitchFamily="2" charset="2"/>
              <a:buChar char="§"/>
            </a:pPr>
            <a:r>
              <a:rPr lang="en-US" sz="1300" dirty="0"/>
              <a:t>Sends an update about networks 10. 1. 0. 0 and 10. 2. 0. 0 out of Serial 0/0/1 interface</a:t>
            </a:r>
          </a:p>
          <a:p>
            <a:pPr marL="362480" indent="-362480">
              <a:buClr>
                <a:schemeClr val="accent5">
                  <a:lumMod val="75000"/>
                </a:schemeClr>
              </a:buClr>
              <a:buFont typeface="Wingdings" pitchFamily="2" charset="2"/>
              <a:buChar char="§"/>
            </a:pPr>
            <a:r>
              <a:rPr lang="en-US" sz="1300" dirty="0"/>
              <a:t>Receives an update from R1 about network 10. 1. 0. 0. There is no change; therefore, the routing information remains the same.</a:t>
            </a:r>
          </a:p>
          <a:p>
            <a:pPr marL="362480" indent="-362480">
              <a:buClr>
                <a:schemeClr val="accent5">
                  <a:lumMod val="75000"/>
                </a:schemeClr>
              </a:buClr>
              <a:buFont typeface="Wingdings" pitchFamily="2" charset="2"/>
              <a:buChar char="§"/>
            </a:pPr>
            <a:r>
              <a:rPr lang="en-US" sz="1300" dirty="0"/>
              <a:t>Receives an update from R3 about network 10. 4. 0. 0. There is no change; therefore, the routing information remains the same.</a:t>
            </a:r>
          </a:p>
          <a:p>
            <a:pPr algn="l"/>
            <a:r>
              <a:rPr lang="en-US" sz="1500" dirty="0"/>
              <a:t>R3:</a:t>
            </a:r>
          </a:p>
          <a:p>
            <a:pPr marL="362480" indent="-362480">
              <a:buClr>
                <a:schemeClr val="accent5">
                  <a:lumMod val="75000"/>
                </a:schemeClr>
              </a:buClr>
              <a:buFont typeface="Wingdings" pitchFamily="2" charset="2"/>
              <a:buChar char="§"/>
            </a:pPr>
            <a:r>
              <a:rPr lang="en-US" sz="1300" dirty="0"/>
              <a:t>Sends an update about network 10. 4. 0. 0 out the Serial 0/0/1 interface</a:t>
            </a:r>
          </a:p>
          <a:p>
            <a:pPr marL="362480" indent="-362480">
              <a:buClr>
                <a:schemeClr val="accent5">
                  <a:lumMod val="75000"/>
                </a:schemeClr>
              </a:buClr>
              <a:buFont typeface="Wingdings" pitchFamily="2" charset="2"/>
              <a:buChar char="§"/>
            </a:pPr>
            <a:r>
              <a:rPr lang="en-US" sz="1300" dirty="0"/>
              <a:t>Sends an update about networks 10. 2. 0. 0 and 10. 3. 0. 0 out the FastEthernet0/0 interface</a:t>
            </a:r>
          </a:p>
          <a:p>
            <a:pPr marL="362480" indent="-362480">
              <a:buClr>
                <a:schemeClr val="accent5">
                  <a:lumMod val="75000"/>
                </a:schemeClr>
              </a:buClr>
              <a:buFont typeface="Wingdings" pitchFamily="2" charset="2"/>
              <a:buChar char="§"/>
            </a:pPr>
            <a:r>
              <a:rPr lang="en-US" sz="1300" dirty="0"/>
              <a:t>Receives an update from R2 about network 10. 1. 0. 0 with a metric of 2</a:t>
            </a:r>
          </a:p>
          <a:p>
            <a:pPr marL="362480" indent="-362480">
              <a:buClr>
                <a:schemeClr val="accent5">
                  <a:lumMod val="75000"/>
                </a:schemeClr>
              </a:buClr>
              <a:buFont typeface="Wingdings" pitchFamily="2" charset="2"/>
              <a:buChar char="§"/>
            </a:pPr>
            <a:r>
              <a:rPr lang="en-US" sz="1300" dirty="0"/>
              <a:t>Stores network 10. 1. 0. 0 in the routing table with a metric of 2</a:t>
            </a:r>
          </a:p>
          <a:p>
            <a:pPr marL="362480" indent="-362480">
              <a:buClr>
                <a:schemeClr val="accent5">
                  <a:lumMod val="75000"/>
                </a:schemeClr>
              </a:buClr>
              <a:buFont typeface="Wingdings" pitchFamily="2" charset="2"/>
              <a:buChar char="§"/>
            </a:pPr>
            <a:r>
              <a:rPr lang="en-US" sz="1300" dirty="0"/>
              <a:t>Same update from R2 contains information about network 10. 2. 0. 0 with a metric of 1. There is no change; therefore, the routing information remains </a:t>
            </a:r>
          </a:p>
          <a:p>
            <a:pPr fontAlgn="base"/>
            <a:endParaRPr lang="en-US" sz="1300" b="1" dirty="0">
              <a:latin typeface="Arial" charset="0"/>
            </a:endParaRPr>
          </a:p>
        </p:txBody>
      </p:sp>
    </p:spTree>
    <p:extLst>
      <p:ext uri="{BB962C8B-B14F-4D97-AF65-F5344CB8AC3E}">
        <p14:creationId xmlns:p14="http://schemas.microsoft.com/office/powerpoint/2010/main" val="2433330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1" dirty="0"/>
              <a:t>Periodic updates: 4.3.1</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Triggered updates: 4.3.3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Loop: 4.4.1</a:t>
            </a:r>
          </a:p>
          <a:p>
            <a:endParaRPr lang="en-US" dirty="0"/>
          </a:p>
          <a:p>
            <a:r>
              <a:rPr lang="en-US" dirty="0" err="1"/>
              <a:t>Holddown</a:t>
            </a:r>
            <a:r>
              <a:rPr lang="en-US" dirty="0"/>
              <a:t> Timer. 4.4.4</a:t>
            </a:r>
          </a:p>
          <a:p>
            <a:endParaRPr lang="en-US" dirty="0"/>
          </a:p>
          <a:p>
            <a:r>
              <a:rPr lang="en-US" dirty="0"/>
              <a:t>Split horizon: 4.4.5</a:t>
            </a:r>
          </a:p>
        </p:txBody>
      </p:sp>
      <p:sp>
        <p:nvSpPr>
          <p:cNvPr id="4" name="Slide Number Placeholder 3"/>
          <p:cNvSpPr>
            <a:spLocks noGrp="1"/>
          </p:cNvSpPr>
          <p:nvPr>
            <p:ph type="sldNum" sz="quarter" idx="5"/>
          </p:nvPr>
        </p:nvSpPr>
        <p:spPr/>
        <p:txBody>
          <a:bodyPr/>
          <a:lstStyle/>
          <a:p>
            <a:fld id="{A5D78FC6-CE17-4259-A63C-DDFC12E048FC}" type="slidenum">
              <a:rPr lang="en-US" smtClean="0"/>
              <a:pPr/>
              <a:t>64</a:t>
            </a:fld>
            <a:endParaRPr lang="en-US"/>
          </a:p>
        </p:txBody>
      </p:sp>
    </p:spTree>
    <p:extLst>
      <p:ext uri="{BB962C8B-B14F-4D97-AF65-F5344CB8AC3E}">
        <p14:creationId xmlns:p14="http://schemas.microsoft.com/office/powerpoint/2010/main" val="2124009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1" dirty="0"/>
              <a:t>Periodic updates: 4.3.1</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Triggered updates: 4.3.3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Loop: 4.4.1</a:t>
            </a:r>
          </a:p>
          <a:p>
            <a:endParaRPr lang="en-US" dirty="0"/>
          </a:p>
          <a:p>
            <a:r>
              <a:rPr lang="en-US" dirty="0" err="1"/>
              <a:t>Holddown</a:t>
            </a:r>
            <a:r>
              <a:rPr lang="en-US" dirty="0"/>
              <a:t> Timer. 4.4.4</a:t>
            </a:r>
          </a:p>
          <a:p>
            <a:endParaRPr lang="en-US" dirty="0"/>
          </a:p>
          <a:p>
            <a:r>
              <a:rPr lang="en-US" dirty="0"/>
              <a:t>Split horizon: 4.4.5</a:t>
            </a:r>
          </a:p>
        </p:txBody>
      </p:sp>
      <p:sp>
        <p:nvSpPr>
          <p:cNvPr id="4" name="Slide Number Placeholder 3"/>
          <p:cNvSpPr>
            <a:spLocks noGrp="1"/>
          </p:cNvSpPr>
          <p:nvPr>
            <p:ph type="sldNum" sz="quarter" idx="5"/>
          </p:nvPr>
        </p:nvSpPr>
        <p:spPr/>
        <p:txBody>
          <a:bodyPr/>
          <a:lstStyle/>
          <a:p>
            <a:fld id="{A5D78FC6-CE17-4259-A63C-DDFC12E048FC}" type="slidenum">
              <a:rPr lang="en-US" smtClean="0"/>
              <a:pPr/>
              <a:t>65</a:t>
            </a:fld>
            <a:endParaRPr lang="en-US"/>
          </a:p>
        </p:txBody>
      </p:sp>
    </p:spTree>
    <p:extLst>
      <p:ext uri="{BB962C8B-B14F-4D97-AF65-F5344CB8AC3E}">
        <p14:creationId xmlns:p14="http://schemas.microsoft.com/office/powerpoint/2010/main" val="39204283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Invalid Timer. If an update has not been received to refresh an existing route after 180 seconds (the default), the route is marked as invalid by setting the metric to 16. The route is retained in the routing table until the flush timer expires.</a:t>
            </a:r>
          </a:p>
          <a:p>
            <a:endParaRPr lang="en-US" dirty="0"/>
          </a:p>
          <a:p>
            <a:r>
              <a:rPr lang="en-US" dirty="0"/>
              <a:t>Flush Timer. By default, the flush timer is set for 240 seconds, which is 60 seconds longer than the invalid timer. When the flush timer expires, the route is removed from the routing table.</a:t>
            </a:r>
          </a:p>
          <a:p>
            <a:endParaRPr lang="en-US" dirty="0"/>
          </a:p>
          <a:p>
            <a:r>
              <a:rPr lang="en-US" dirty="0" err="1"/>
              <a:t>Holddown</a:t>
            </a:r>
            <a:r>
              <a:rPr lang="en-US" dirty="0"/>
              <a:t> Timer. This timer stabilizes routing information and helps prevent routing loops during periods when the topology is converging on new information. Once a route is marked as unreachable, it must stay in </a:t>
            </a:r>
            <a:r>
              <a:rPr lang="en-US" dirty="0" err="1"/>
              <a:t>holddown</a:t>
            </a:r>
            <a:r>
              <a:rPr lang="en-US" dirty="0"/>
              <a:t> long enough for all routers in the topology to learn about the unreachable network. By default, the </a:t>
            </a:r>
            <a:r>
              <a:rPr lang="en-US" dirty="0" err="1"/>
              <a:t>holddown</a:t>
            </a:r>
            <a:r>
              <a:rPr lang="en-US" dirty="0"/>
              <a:t> timer is set for 180 seconds.</a:t>
            </a:r>
          </a:p>
          <a:p>
            <a:endParaRPr lang="en-US" dirty="0"/>
          </a:p>
          <a:p>
            <a:r>
              <a:rPr lang="en-US" dirty="0"/>
              <a:t>Triggered updates are sent when one of the following occurs:</a:t>
            </a:r>
          </a:p>
          <a:p>
            <a:r>
              <a:rPr lang="en-US" dirty="0"/>
              <a:t>An interface changes state (up or down)</a:t>
            </a:r>
          </a:p>
          <a:p>
            <a:r>
              <a:rPr lang="en-US" dirty="0"/>
              <a:t>A route has entered (or exited) the "unreachable" state</a:t>
            </a:r>
          </a:p>
          <a:p>
            <a:r>
              <a:rPr lang="en-US" dirty="0"/>
              <a:t>A route is installed in the routing table</a:t>
            </a:r>
          </a:p>
        </p:txBody>
      </p:sp>
      <p:sp>
        <p:nvSpPr>
          <p:cNvPr id="4" name="Slide Number Placeholder 3"/>
          <p:cNvSpPr>
            <a:spLocks noGrp="1"/>
          </p:cNvSpPr>
          <p:nvPr>
            <p:ph type="sldNum" sz="quarter" idx="5"/>
          </p:nvPr>
        </p:nvSpPr>
        <p:spPr/>
        <p:txBody>
          <a:bodyPr/>
          <a:lstStyle/>
          <a:p>
            <a:fld id="{A5D78FC6-CE17-4259-A63C-DDFC12E048FC}" type="slidenum">
              <a:rPr lang="en-US" smtClean="0"/>
              <a:pPr/>
              <a:t>66</a:t>
            </a:fld>
            <a:endParaRPr lang="en-US"/>
          </a:p>
        </p:txBody>
      </p:sp>
    </p:spTree>
    <p:extLst>
      <p:ext uri="{BB962C8B-B14F-4D97-AF65-F5344CB8AC3E}">
        <p14:creationId xmlns:p14="http://schemas.microsoft.com/office/powerpoint/2010/main" val="32469089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85372" indent="-302066">
              <a:defRPr>
                <a:solidFill>
                  <a:schemeClr val="tx1"/>
                </a:solidFill>
                <a:latin typeface="Tahoma" pitchFamily="34" charset="0"/>
              </a:defRPr>
            </a:lvl2pPr>
            <a:lvl3pPr marL="1208265" indent="-241653">
              <a:defRPr>
                <a:solidFill>
                  <a:schemeClr val="tx1"/>
                </a:solidFill>
                <a:latin typeface="Tahoma" pitchFamily="34" charset="0"/>
              </a:defRPr>
            </a:lvl3pPr>
            <a:lvl4pPr marL="1691571" indent="-241653">
              <a:defRPr>
                <a:solidFill>
                  <a:schemeClr val="tx1"/>
                </a:solidFill>
                <a:latin typeface="Tahoma" pitchFamily="34" charset="0"/>
              </a:defRPr>
            </a:lvl4pPr>
            <a:lvl5pPr marL="2174878" indent="-241653">
              <a:defRPr>
                <a:solidFill>
                  <a:schemeClr val="tx1"/>
                </a:solidFill>
                <a:latin typeface="Tahoma" pitchFamily="34" charset="0"/>
              </a:defRPr>
            </a:lvl5pPr>
            <a:lvl6pPr marL="2658184" indent="-241653" eaLnBrk="0" fontAlgn="base" hangingPunct="0">
              <a:spcBef>
                <a:spcPct val="0"/>
              </a:spcBef>
              <a:spcAft>
                <a:spcPct val="0"/>
              </a:spcAft>
              <a:defRPr>
                <a:solidFill>
                  <a:schemeClr val="tx1"/>
                </a:solidFill>
                <a:latin typeface="Tahoma" pitchFamily="34" charset="0"/>
              </a:defRPr>
            </a:lvl6pPr>
            <a:lvl7pPr marL="3141490" indent="-241653" eaLnBrk="0" fontAlgn="base" hangingPunct="0">
              <a:spcBef>
                <a:spcPct val="0"/>
              </a:spcBef>
              <a:spcAft>
                <a:spcPct val="0"/>
              </a:spcAft>
              <a:defRPr>
                <a:solidFill>
                  <a:schemeClr val="tx1"/>
                </a:solidFill>
                <a:latin typeface="Tahoma" pitchFamily="34" charset="0"/>
              </a:defRPr>
            </a:lvl7pPr>
            <a:lvl8pPr marL="3624796" indent="-241653" eaLnBrk="0" fontAlgn="base" hangingPunct="0">
              <a:spcBef>
                <a:spcPct val="0"/>
              </a:spcBef>
              <a:spcAft>
                <a:spcPct val="0"/>
              </a:spcAft>
              <a:defRPr>
                <a:solidFill>
                  <a:schemeClr val="tx1"/>
                </a:solidFill>
                <a:latin typeface="Tahoma" pitchFamily="34" charset="0"/>
              </a:defRPr>
            </a:lvl8pPr>
            <a:lvl9pPr marL="4108102" indent="-241653" eaLnBrk="0" fontAlgn="base" hangingPunct="0">
              <a:spcBef>
                <a:spcPct val="0"/>
              </a:spcBef>
              <a:spcAft>
                <a:spcPct val="0"/>
              </a:spcAft>
              <a:defRPr>
                <a:solidFill>
                  <a:schemeClr val="tx1"/>
                </a:solidFill>
                <a:latin typeface="Tahoma" pitchFamily="34" charset="0"/>
              </a:defRPr>
            </a:lvl9pPr>
          </a:lstStyle>
          <a:p>
            <a:fld id="{97F882CE-930F-4EBC-8FCC-6A3A511D8E11}" type="slidenum">
              <a:rPr lang="en-US" altLang="en-US" smtClean="0">
                <a:latin typeface="Arial" charset="0"/>
              </a:rPr>
              <a:pPr/>
              <a:t>68</a:t>
            </a:fld>
            <a:endParaRPr lang="en-US" altLang="en-US">
              <a:latin typeface="Arial" charset="0"/>
            </a:endParaRPr>
          </a:p>
        </p:txBody>
      </p:sp>
      <p:sp>
        <p:nvSpPr>
          <p:cNvPr id="499715" name="Rectangle 2"/>
          <p:cNvSpPr>
            <a:spLocks noGrp="1" noRot="1" noChangeAspect="1" noChangeArrowheads="1" noTextEdit="1"/>
          </p:cNvSpPr>
          <p:nvPr>
            <p:ph type="sldImg"/>
          </p:nvPr>
        </p:nvSpPr>
        <p:spPr>
          <a:ln/>
        </p:spPr>
      </p:sp>
      <p:sp>
        <p:nvSpPr>
          <p:cNvPr id="499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a:t>Purpose</a:t>
            </a:r>
            <a:r>
              <a:rPr lang="en-US" altLang="en-US"/>
              <a:t>: This figure displays the </a:t>
            </a:r>
            <a:r>
              <a:rPr lang="en-US" altLang="en-US" b="1"/>
              <a:t>show ip route </a:t>
            </a:r>
            <a:r>
              <a:rPr lang="en-US" altLang="en-US"/>
              <a:t>command, which displays the contents of the router’s  IP routing table.</a:t>
            </a:r>
          </a:p>
          <a:p>
            <a:pPr eaLnBrk="1" hangingPunct="1"/>
            <a:r>
              <a:rPr lang="en-US" altLang="en-US" b="1"/>
              <a:t>Emphasize</a:t>
            </a:r>
            <a:r>
              <a:rPr lang="en-US" altLang="en-US"/>
              <a:t>: Discuss the IP routing table in detail. Show the locations of the hop count (metric) and the administrative distance (120).</a:t>
            </a:r>
          </a:p>
          <a:p>
            <a:pPr eaLnBrk="1" hangingPunct="1"/>
            <a:r>
              <a:rPr lang="en-US" altLang="en-US"/>
              <a:t>Discuss the following fields:</a:t>
            </a:r>
          </a:p>
          <a:p>
            <a:pPr lvl="1" eaLnBrk="1" hangingPunct="1"/>
            <a:r>
              <a:rPr lang="en-US" altLang="en-US"/>
              <a:t>R—Refers to routes learned from RIP.</a:t>
            </a:r>
          </a:p>
          <a:p>
            <a:pPr lvl="1" eaLnBrk="1" hangingPunct="1"/>
            <a:r>
              <a:rPr lang="en-US" altLang="en-US"/>
              <a:t>via—Refers to the router that informed us about this route.</a:t>
            </a:r>
          </a:p>
          <a:p>
            <a:pPr lvl="1" eaLnBrk="1" hangingPunct="1"/>
            <a:r>
              <a:rPr lang="en-US" altLang="en-US"/>
              <a:t>00:00:07 timer value—RIP updates are every 30 seconds. Ask, “How long until the next update?”</a:t>
            </a:r>
          </a:p>
          <a:p>
            <a:pPr lvl="1" eaLnBrk="1" hangingPunct="1"/>
            <a:r>
              <a:rPr lang="en-US" altLang="en-US"/>
              <a:t>The interfaces used for the best path</a:t>
            </a:r>
          </a:p>
          <a:p>
            <a:pPr eaLnBrk="1" hangingPunct="1"/>
            <a:endParaRPr lang="en-US" altLang="en-US"/>
          </a:p>
        </p:txBody>
      </p:sp>
    </p:spTree>
    <p:extLst>
      <p:ext uri="{BB962C8B-B14F-4D97-AF65-F5344CB8AC3E}">
        <p14:creationId xmlns:p14="http://schemas.microsoft.com/office/powerpoint/2010/main" val="3333877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dirty="0">
                <a:solidFill>
                  <a:schemeClr val="tx1"/>
                </a:solidFill>
                <a:effectLst/>
                <a:latin typeface="+mn-lt"/>
                <a:ea typeface="+mn-ea"/>
                <a:cs typeface="+mn-cs"/>
              </a:rPr>
              <a:t>Distance Vector:</a:t>
            </a:r>
          </a:p>
          <a:p>
            <a:r>
              <a:rPr lang="vi-VN" sz="1200" b="0" i="0" kern="1200" dirty="0">
                <a:solidFill>
                  <a:schemeClr val="tx1"/>
                </a:solidFill>
                <a:effectLst/>
                <a:latin typeface="+mn-lt"/>
                <a:ea typeface="+mn-ea"/>
                <a:cs typeface="+mn-cs"/>
              </a:rPr>
              <a:t>Thuật toán hoạt động với những hành động rất đơn giản. Khi một node khởi động lần đầu, nó chỉ biết các node kề trực tiếp với nó, và chi phí trực tiếp để đi đến đó (thông tin này, danh sách của các đích, tổng chi phí của từng node, và bước kế tiếp để gửi dữ liệu đến đó tạo nên bảng định tuyến, hay bảng khoảng cách). Mỗi node, trong một tiến trình, gửi đến từng "hàng xóm" tổng chi phí của nó để đi đến các đích mà nó biết. Các node "hàng xóm" phân tích thông tin này, và so sánh với những thông tin mà chúng đang "biết"; bất kỳ điều gì cải thiện được những thông tin chúng đang có sẽ được đưa vào các bảng định tuyến của những "hàng xóm" này. Đến khi kết thúc, tất cả node trên mạng sẽ tìm ra bước truyền kế tiếp tối ưu đến tất cả mọi đích, và tổng chi phí tốt nhất.</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Linksate</a:t>
            </a:r>
            <a:endParaRPr lang="en-US"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Khi áp dụng các thuật toán trạng thái kết nối, mỗi node sử dụng dữ liệu cơ sở của nó như là một bản đồ của mạng với dạng một đồ thị. Để làm điều này, mỗi node phát đi tới tổng thể mạng những thông tin về các node khác mà nó có thể kết nối được, và từng node góp thông tin một cách độc lập vào bản đồ. Sử dụng bản đồ này, mỗi router sau đó sẽ quyết định về tuyến đường tốt nhất từ nó đến mọi node khác.</a:t>
            </a:r>
          </a:p>
          <a:p>
            <a:r>
              <a:rPr lang="vi-VN" sz="1200" b="0" i="0" kern="1200" dirty="0">
                <a:solidFill>
                  <a:schemeClr val="tx1"/>
                </a:solidFill>
                <a:effectLst/>
                <a:latin typeface="+mn-lt"/>
                <a:ea typeface="+mn-ea"/>
                <a:cs typeface="+mn-cs"/>
              </a:rPr>
              <a:t>Thuật toán đã làm theo cách này là Dijkstra, bằng cách xây dựng cấu trúc dữ liệu khác, dạng cây, trong đó node hiện tại là gốc, và chứa mọi noded khác trong mạng. Bắt đầu với một cây ban đầu chỉ chứa chính nó. Sau đó lần lượt từ tập các node chưa được thêm vào cây, nó sẽ thêm node có chi phí thấp nhất để đến một node đã có trên cây. Tiếp tục quá trình đến khi mọi node đều được thêm.</a:t>
            </a:r>
          </a:p>
          <a:p>
            <a:r>
              <a:rPr lang="vi-VN" sz="1200" b="0" i="0" kern="1200" dirty="0">
                <a:solidFill>
                  <a:schemeClr val="tx1"/>
                </a:solidFill>
                <a:effectLst/>
                <a:latin typeface="+mn-lt"/>
                <a:ea typeface="+mn-ea"/>
                <a:cs typeface="+mn-cs"/>
              </a:rPr>
              <a:t>Cây này sau đó phục vụ để xây dựng bảng định tuyến, đưa ra bước truyền kế tiếp tốt ưu,</a:t>
            </a:r>
          </a:p>
          <a:p>
            <a:endParaRPr lang="en-US"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69</a:t>
            </a:fld>
            <a:endParaRPr lang="en-US"/>
          </a:p>
        </p:txBody>
      </p:sp>
    </p:spTree>
    <p:extLst>
      <p:ext uri="{BB962C8B-B14F-4D97-AF65-F5344CB8AC3E}">
        <p14:creationId xmlns:p14="http://schemas.microsoft.com/office/powerpoint/2010/main" val="32246496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10.1.2</a:t>
            </a:r>
          </a:p>
        </p:txBody>
      </p:sp>
      <p:sp>
        <p:nvSpPr>
          <p:cNvPr id="4" name="Slide Number Placeholder 3"/>
          <p:cNvSpPr>
            <a:spLocks noGrp="1"/>
          </p:cNvSpPr>
          <p:nvPr>
            <p:ph type="sldNum" sz="quarter" idx="5"/>
          </p:nvPr>
        </p:nvSpPr>
        <p:spPr/>
        <p:txBody>
          <a:bodyPr/>
          <a:lstStyle/>
          <a:p>
            <a:fld id="{A5D78FC6-CE17-4259-A63C-DDFC12E048FC}" type="slidenum">
              <a:rPr lang="en-US" smtClean="0"/>
              <a:pPr/>
              <a:t>72</a:t>
            </a:fld>
            <a:endParaRPr lang="en-US"/>
          </a:p>
        </p:txBody>
      </p:sp>
    </p:spTree>
    <p:extLst>
      <p:ext uri="{BB962C8B-B14F-4D97-AF65-F5344CB8AC3E}">
        <p14:creationId xmlns:p14="http://schemas.microsoft.com/office/powerpoint/2010/main" val="23206034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11.4.1 (5)</a:t>
            </a:r>
          </a:p>
        </p:txBody>
      </p:sp>
      <p:sp>
        <p:nvSpPr>
          <p:cNvPr id="4" name="Slide Number Placeholder 3"/>
          <p:cNvSpPr>
            <a:spLocks noGrp="1"/>
          </p:cNvSpPr>
          <p:nvPr>
            <p:ph type="sldNum" sz="quarter" idx="5"/>
          </p:nvPr>
        </p:nvSpPr>
        <p:spPr/>
        <p:txBody>
          <a:bodyPr/>
          <a:lstStyle/>
          <a:p>
            <a:fld id="{A5D78FC6-CE17-4259-A63C-DDFC12E048FC}" type="slidenum">
              <a:rPr lang="en-US" smtClean="0"/>
              <a:pPr/>
              <a:t>75</a:t>
            </a:fld>
            <a:endParaRPr lang="en-US"/>
          </a:p>
        </p:txBody>
      </p:sp>
    </p:spTree>
    <p:extLst>
      <p:ext uri="{BB962C8B-B14F-4D97-AF65-F5344CB8AC3E}">
        <p14:creationId xmlns:p14="http://schemas.microsoft.com/office/powerpoint/2010/main" val="1265990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4.2.1.2 </a:t>
            </a:r>
            <a:r>
              <a:rPr lang="en-US" sz="1300" dirty="0"/>
              <a:t>Copper Media</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a:t>
            </a:fld>
            <a:endParaRPr lang="en-US"/>
          </a:p>
        </p:txBody>
      </p:sp>
    </p:spTree>
    <p:extLst>
      <p:ext uri="{BB962C8B-B14F-4D97-AF65-F5344CB8AC3E}">
        <p14:creationId xmlns:p14="http://schemas.microsoft.com/office/powerpoint/2010/main" val="3578331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76</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7.4.2.2 Link and Link-State</a:t>
            </a:r>
          </a:p>
        </p:txBody>
      </p:sp>
    </p:spTree>
    <p:extLst>
      <p:ext uri="{BB962C8B-B14F-4D97-AF65-F5344CB8AC3E}">
        <p14:creationId xmlns:p14="http://schemas.microsoft.com/office/powerpoint/2010/main" val="36854255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77</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7.4.2.2 Link and Link-State</a:t>
            </a:r>
          </a:p>
        </p:txBody>
      </p:sp>
    </p:spTree>
    <p:extLst>
      <p:ext uri="{BB962C8B-B14F-4D97-AF65-F5344CB8AC3E}">
        <p14:creationId xmlns:p14="http://schemas.microsoft.com/office/powerpoint/2010/main" val="3932470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78</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10.1.5 Say Hello</a:t>
            </a:r>
          </a:p>
        </p:txBody>
      </p:sp>
    </p:spTree>
    <p:extLst>
      <p:ext uri="{BB962C8B-B14F-4D97-AF65-F5344CB8AC3E}">
        <p14:creationId xmlns:p14="http://schemas.microsoft.com/office/powerpoint/2010/main" val="321864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79</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7.4.2.4 Building the Link-State Packet</a:t>
            </a:r>
          </a:p>
        </p:txBody>
      </p:sp>
    </p:spTree>
    <p:extLst>
      <p:ext uri="{BB962C8B-B14F-4D97-AF65-F5344CB8AC3E}">
        <p14:creationId xmlns:p14="http://schemas.microsoft.com/office/powerpoint/2010/main" val="957488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80</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10.1.7 Flooding the LSP:</a:t>
            </a:r>
          </a:p>
          <a:p>
            <a:pPr fontAlgn="base"/>
            <a:r>
              <a:rPr lang="en-US" sz="1300" b="0" dirty="0">
                <a:latin typeface="Arial" charset="0"/>
              </a:rPr>
              <a:t>Remember that LSPs do not need to be sent periodically. An LSP only needs to be sent:</a:t>
            </a:r>
          </a:p>
          <a:p>
            <a:pPr fontAlgn="base"/>
            <a:r>
              <a:rPr lang="en-US" sz="1300" b="0" dirty="0">
                <a:latin typeface="Arial" charset="0"/>
              </a:rPr>
              <a:t>During initial startup of the router or of the routing protocol process on that router</a:t>
            </a:r>
          </a:p>
          <a:p>
            <a:pPr fontAlgn="base"/>
            <a:r>
              <a:rPr lang="en-US" sz="1300" b="0" dirty="0">
                <a:latin typeface="Arial" charset="0"/>
              </a:rPr>
              <a:t>Whenever there is a change in the topology, including a link going down or coming up, or a neighbor adjacency being established or broken</a:t>
            </a:r>
          </a:p>
        </p:txBody>
      </p:sp>
    </p:spTree>
    <p:extLst>
      <p:ext uri="{BB962C8B-B14F-4D97-AF65-F5344CB8AC3E}">
        <p14:creationId xmlns:p14="http://schemas.microsoft.com/office/powerpoint/2010/main" val="2822724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81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10.1.8.2 Building the Link-State Database</a:t>
            </a:r>
          </a:p>
        </p:txBody>
      </p:sp>
    </p:spTree>
    <p:extLst>
      <p:ext uri="{BB962C8B-B14F-4D97-AF65-F5344CB8AC3E}">
        <p14:creationId xmlns:p14="http://schemas.microsoft.com/office/powerpoint/2010/main" val="3109734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82</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7.4.2.6 Building the Link-State Database (cont.)</a:t>
            </a:r>
          </a:p>
        </p:txBody>
      </p:sp>
    </p:spTree>
    <p:extLst>
      <p:ext uri="{BB962C8B-B14F-4D97-AF65-F5344CB8AC3E}">
        <p14:creationId xmlns:p14="http://schemas.microsoft.com/office/powerpoint/2010/main" val="38607399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83</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7.4.2.7 Building the SPF Tree</a:t>
            </a:r>
          </a:p>
        </p:txBody>
      </p:sp>
    </p:spTree>
    <p:extLst>
      <p:ext uri="{BB962C8B-B14F-4D97-AF65-F5344CB8AC3E}">
        <p14:creationId xmlns:p14="http://schemas.microsoft.com/office/powerpoint/2010/main" val="12427601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84</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7.4.2.8 Adding </a:t>
            </a:r>
            <a:r>
              <a:rPr lang="en-US" sz="1300" b="1" dirty="0" err="1">
                <a:latin typeface="Arial" charset="0"/>
              </a:rPr>
              <a:t>OSPF</a:t>
            </a:r>
            <a:r>
              <a:rPr lang="en-US" sz="1300" b="1" dirty="0">
                <a:latin typeface="Arial" charset="0"/>
              </a:rPr>
              <a:t> Routes to the Routing Table</a:t>
            </a:r>
          </a:p>
        </p:txBody>
      </p:sp>
    </p:spTree>
    <p:extLst>
      <p:ext uri="{BB962C8B-B14F-4D97-AF65-F5344CB8AC3E}">
        <p14:creationId xmlns:p14="http://schemas.microsoft.com/office/powerpoint/2010/main" val="2142716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85</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8.1.1.5 Single-Area and </a:t>
            </a:r>
            <a:r>
              <a:rPr lang="en-US" sz="1300" b="1" dirty="0" err="1">
                <a:latin typeface="Arial" charset="0"/>
              </a:rPr>
              <a:t>Multiarea</a:t>
            </a:r>
            <a:r>
              <a:rPr lang="en-US" sz="1300" b="1" dirty="0">
                <a:latin typeface="Arial" charset="0"/>
              </a:rPr>
              <a:t> </a:t>
            </a:r>
            <a:r>
              <a:rPr lang="en-US" sz="1300" b="1" dirty="0" err="1">
                <a:latin typeface="Arial" charset="0"/>
              </a:rPr>
              <a:t>OSPF</a:t>
            </a:r>
            <a:endParaRPr lang="en-US" sz="1300" b="1" dirty="0">
              <a:latin typeface="Arial" charset="0"/>
            </a:endParaRPr>
          </a:p>
        </p:txBody>
      </p:sp>
    </p:spTree>
    <p:extLst>
      <p:ext uri="{BB962C8B-B14F-4D97-AF65-F5344CB8AC3E}">
        <p14:creationId xmlns:p14="http://schemas.microsoft.com/office/powerpoint/2010/main" val="84978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4.2.1.3 </a:t>
            </a:r>
            <a:r>
              <a:rPr lang="en-US" sz="1300" dirty="0"/>
              <a:t>Unshielded Twisted-Pair Cable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a:p>
        </p:txBody>
      </p:sp>
    </p:spTree>
    <p:extLst>
      <p:ext uri="{BB962C8B-B14F-4D97-AF65-F5344CB8AC3E}">
        <p14:creationId xmlns:p14="http://schemas.microsoft.com/office/powerpoint/2010/main" val="28810444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86</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8.1.1.5 Single-Area and </a:t>
            </a:r>
            <a:r>
              <a:rPr lang="en-US" sz="1300" b="1" dirty="0" err="1">
                <a:latin typeface="Arial" charset="0"/>
              </a:rPr>
              <a:t>Multiarea</a:t>
            </a:r>
            <a:r>
              <a:rPr lang="en-US" sz="1300" b="1" dirty="0">
                <a:latin typeface="Arial" charset="0"/>
              </a:rPr>
              <a:t> </a:t>
            </a:r>
            <a:r>
              <a:rPr lang="en-US" sz="1300" b="1" dirty="0" err="1">
                <a:latin typeface="Arial" charset="0"/>
              </a:rPr>
              <a:t>OSPF</a:t>
            </a:r>
            <a:r>
              <a:rPr lang="en-US" sz="1300" b="1" dirty="0">
                <a:latin typeface="Arial" charset="0"/>
              </a:rPr>
              <a:t> (cont.)</a:t>
            </a:r>
          </a:p>
        </p:txBody>
      </p:sp>
    </p:spTree>
    <p:extLst>
      <p:ext uri="{BB962C8B-B14F-4D97-AF65-F5344CB8AC3E}">
        <p14:creationId xmlns:p14="http://schemas.microsoft.com/office/powerpoint/2010/main" val="15368610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92</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8.2.4.1 Verify </a:t>
            </a:r>
            <a:r>
              <a:rPr lang="en-US" sz="1300" b="1" dirty="0" err="1">
                <a:latin typeface="Arial" charset="0"/>
              </a:rPr>
              <a:t>OSPF</a:t>
            </a:r>
            <a:r>
              <a:rPr lang="en-US" sz="1300" b="1" dirty="0">
                <a:latin typeface="Arial" charset="0"/>
              </a:rPr>
              <a:t> Neighbors</a:t>
            </a:r>
          </a:p>
        </p:txBody>
      </p:sp>
    </p:spTree>
    <p:extLst>
      <p:ext uri="{BB962C8B-B14F-4D97-AF65-F5344CB8AC3E}">
        <p14:creationId xmlns:p14="http://schemas.microsoft.com/office/powerpoint/2010/main" val="35707239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93</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it-IT" sz="1300" b="1" dirty="0">
                <a:latin typeface="Arial" charset="0"/>
              </a:rPr>
              <a:t>8.2.4.2 Verify OSPF Protocol Settings</a:t>
            </a:r>
          </a:p>
        </p:txBody>
      </p:sp>
    </p:spTree>
    <p:extLst>
      <p:ext uri="{BB962C8B-B14F-4D97-AF65-F5344CB8AC3E}">
        <p14:creationId xmlns:p14="http://schemas.microsoft.com/office/powerpoint/2010/main" val="2686680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b="1" dirty="0">
                <a:latin typeface="Arial" charset="0"/>
              </a:rPr>
              <a:t>8.2.4.3 Verify </a:t>
            </a:r>
            <a:r>
              <a:rPr lang="en-US" sz="1300" b="1" dirty="0" err="1">
                <a:latin typeface="Arial" charset="0"/>
              </a:rPr>
              <a:t>OSPF</a:t>
            </a:r>
            <a:r>
              <a:rPr lang="en-US" sz="1300" b="1" dirty="0">
                <a:latin typeface="Arial" charset="0"/>
              </a:rPr>
              <a:t> Process Information</a:t>
            </a:r>
          </a:p>
        </p:txBody>
      </p:sp>
      <p:sp>
        <p:nvSpPr>
          <p:cNvPr id="4" name="Slide Number Placeholder 3"/>
          <p:cNvSpPr>
            <a:spLocks noGrp="1"/>
          </p:cNvSpPr>
          <p:nvPr>
            <p:ph type="sldNum" sz="quarter" idx="10"/>
          </p:nvPr>
        </p:nvSpPr>
        <p:spPr/>
        <p:txBody>
          <a:bodyPr/>
          <a:lstStyle/>
          <a:p>
            <a:pPr>
              <a:defRPr/>
            </a:pPr>
            <a:fld id="{1C615CF7-9F59-4C8A-B650-E68E69E0FCFD}" type="slidenum">
              <a:rPr lang="en-US" smtClean="0"/>
              <a:pPr>
                <a:defRPr/>
              </a:pPr>
              <a:t>94</a:t>
            </a:fld>
            <a:endParaRPr lang="en-US" dirty="0"/>
          </a:p>
        </p:txBody>
      </p:sp>
    </p:spTree>
    <p:extLst>
      <p:ext uri="{BB962C8B-B14F-4D97-AF65-F5344CB8AC3E}">
        <p14:creationId xmlns:p14="http://schemas.microsoft.com/office/powerpoint/2010/main" val="17355700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95</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fontAlgn="base"/>
            <a:r>
              <a:rPr lang="en-US" sz="1300" b="1" dirty="0">
                <a:latin typeface="Arial" charset="0"/>
              </a:rPr>
              <a:t>8.2.4.4 Verify </a:t>
            </a:r>
            <a:r>
              <a:rPr lang="en-US" sz="1300" b="1" dirty="0" err="1">
                <a:latin typeface="Arial" charset="0"/>
              </a:rPr>
              <a:t>OSPF</a:t>
            </a:r>
            <a:r>
              <a:rPr lang="en-US" sz="1300" b="1" dirty="0">
                <a:latin typeface="Arial" charset="0"/>
              </a:rPr>
              <a:t> Interface Settings</a:t>
            </a:r>
          </a:p>
        </p:txBody>
      </p:sp>
    </p:spTree>
    <p:extLst>
      <p:ext uri="{BB962C8B-B14F-4D97-AF65-F5344CB8AC3E}">
        <p14:creationId xmlns:p14="http://schemas.microsoft.com/office/powerpoint/2010/main" val="39003457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11.4.1.4</a:t>
            </a:r>
          </a:p>
        </p:txBody>
      </p:sp>
      <p:sp>
        <p:nvSpPr>
          <p:cNvPr id="4" name="Slide Number Placeholder 3"/>
          <p:cNvSpPr>
            <a:spLocks noGrp="1"/>
          </p:cNvSpPr>
          <p:nvPr>
            <p:ph type="sldNum" sz="quarter" idx="5"/>
          </p:nvPr>
        </p:nvSpPr>
        <p:spPr/>
        <p:txBody>
          <a:bodyPr/>
          <a:lstStyle/>
          <a:p>
            <a:fld id="{A5D78FC6-CE17-4259-A63C-DDFC12E048FC}" type="slidenum">
              <a:rPr lang="en-US" smtClean="0"/>
              <a:pPr/>
              <a:t>98</a:t>
            </a:fld>
            <a:endParaRPr lang="en-US"/>
          </a:p>
        </p:txBody>
      </p:sp>
    </p:spTree>
    <p:extLst>
      <p:ext uri="{BB962C8B-B14F-4D97-AF65-F5344CB8AC3E}">
        <p14:creationId xmlns:p14="http://schemas.microsoft.com/office/powerpoint/2010/main" val="5719033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11.4.1.5</a:t>
            </a:r>
          </a:p>
        </p:txBody>
      </p:sp>
      <p:sp>
        <p:nvSpPr>
          <p:cNvPr id="4" name="Slide Number Placeholder 3"/>
          <p:cNvSpPr>
            <a:spLocks noGrp="1"/>
          </p:cNvSpPr>
          <p:nvPr>
            <p:ph type="sldNum" sz="quarter" idx="5"/>
          </p:nvPr>
        </p:nvSpPr>
        <p:spPr/>
        <p:txBody>
          <a:bodyPr/>
          <a:lstStyle/>
          <a:p>
            <a:fld id="{A5D78FC6-CE17-4259-A63C-DDFC12E048FC}" type="slidenum">
              <a:rPr lang="en-US" smtClean="0"/>
              <a:pPr/>
              <a:t>99</a:t>
            </a:fld>
            <a:endParaRPr lang="en-US"/>
          </a:p>
        </p:txBody>
      </p:sp>
    </p:spTree>
    <p:extLst>
      <p:ext uri="{BB962C8B-B14F-4D97-AF65-F5344CB8AC3E}">
        <p14:creationId xmlns:p14="http://schemas.microsoft.com/office/powerpoint/2010/main" val="14401847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11.4.2.3</a:t>
            </a:r>
          </a:p>
        </p:txBody>
      </p:sp>
      <p:sp>
        <p:nvSpPr>
          <p:cNvPr id="4" name="Slide Number Placeholder 3"/>
          <p:cNvSpPr>
            <a:spLocks noGrp="1"/>
          </p:cNvSpPr>
          <p:nvPr>
            <p:ph type="sldNum" sz="quarter" idx="5"/>
          </p:nvPr>
        </p:nvSpPr>
        <p:spPr/>
        <p:txBody>
          <a:bodyPr/>
          <a:lstStyle/>
          <a:p>
            <a:fld id="{A5D78FC6-CE17-4259-A63C-DDFC12E048FC}" type="slidenum">
              <a:rPr lang="en-US" smtClean="0"/>
              <a:pPr/>
              <a:t>100</a:t>
            </a:fld>
            <a:endParaRPr lang="en-US"/>
          </a:p>
        </p:txBody>
      </p:sp>
    </p:spTree>
    <p:extLst>
      <p:ext uri="{BB962C8B-B14F-4D97-AF65-F5344CB8AC3E}">
        <p14:creationId xmlns:p14="http://schemas.microsoft.com/office/powerpoint/2010/main" val="26675427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D78FC6-CE17-4259-A63C-DDFC12E048FC}" type="slidenum">
              <a:rPr lang="en-US" smtClean="0"/>
              <a:pPr/>
              <a:t>101</a:t>
            </a:fld>
            <a:endParaRPr lang="en-US"/>
          </a:p>
        </p:txBody>
      </p:sp>
    </p:spTree>
    <p:extLst>
      <p:ext uri="{BB962C8B-B14F-4D97-AF65-F5344CB8AC3E}">
        <p14:creationId xmlns:p14="http://schemas.microsoft.com/office/powerpoint/2010/main" val="1196386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2.1.1.5 MAC Addressing </a:t>
            </a:r>
            <a:r>
              <a:rPr lang="en-US" dirty="0" err="1"/>
              <a:t>và</a:t>
            </a:r>
            <a:r>
              <a:rPr lang="en-US" dirty="0"/>
              <a:t> Switch MAC </a:t>
            </a:r>
            <a:r>
              <a:rPr lang="en-US"/>
              <a:t>Address Tables</a:t>
            </a:r>
          </a:p>
          <a:p>
            <a:endParaRPr lang="en-US"/>
          </a:p>
          <a:p>
            <a:r>
              <a:rPr lang="en-US"/>
              <a:t>9.6.3.1: Minh họa</a:t>
            </a:r>
            <a:endParaRPr lang="en-US"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103</a:t>
            </a:fld>
            <a:endParaRPr lang="en-US"/>
          </a:p>
        </p:txBody>
      </p:sp>
    </p:spTree>
    <p:extLst>
      <p:ext uri="{BB962C8B-B14F-4D97-AF65-F5344CB8AC3E}">
        <p14:creationId xmlns:p14="http://schemas.microsoft.com/office/powerpoint/2010/main" val="404913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4.2.1.4</a:t>
            </a:r>
            <a:r>
              <a:rPr lang="en-US" baseline="0" dirty="0"/>
              <a:t> Shielded Twisted-Pair Cable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a:t>
            </a:fld>
            <a:endParaRPr lang="en-US"/>
          </a:p>
        </p:txBody>
      </p:sp>
    </p:spTree>
    <p:extLst>
      <p:ext uri="{BB962C8B-B14F-4D97-AF65-F5344CB8AC3E}">
        <p14:creationId xmlns:p14="http://schemas.microsoft.com/office/powerpoint/2010/main" val="16637676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2.1.2.5</a:t>
            </a:r>
          </a:p>
        </p:txBody>
      </p:sp>
      <p:sp>
        <p:nvSpPr>
          <p:cNvPr id="4" name="Slide Number Placeholder 3"/>
          <p:cNvSpPr>
            <a:spLocks noGrp="1"/>
          </p:cNvSpPr>
          <p:nvPr>
            <p:ph type="sldNum" sz="quarter" idx="5"/>
          </p:nvPr>
        </p:nvSpPr>
        <p:spPr/>
        <p:txBody>
          <a:bodyPr/>
          <a:lstStyle/>
          <a:p>
            <a:fld id="{A5D78FC6-CE17-4259-A63C-DDFC12E048FC}" type="slidenum">
              <a:rPr lang="en-US" smtClean="0"/>
              <a:pPr/>
              <a:t>104</a:t>
            </a:fld>
            <a:endParaRPr lang="en-US"/>
          </a:p>
        </p:txBody>
      </p:sp>
    </p:spTree>
    <p:extLst>
      <p:ext uri="{BB962C8B-B14F-4D97-AF65-F5344CB8AC3E}">
        <p14:creationId xmlns:p14="http://schemas.microsoft.com/office/powerpoint/2010/main" val="26016926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2.1.2.5</a:t>
            </a:r>
          </a:p>
        </p:txBody>
      </p:sp>
      <p:sp>
        <p:nvSpPr>
          <p:cNvPr id="4" name="Slide Number Placeholder 3"/>
          <p:cNvSpPr>
            <a:spLocks noGrp="1"/>
          </p:cNvSpPr>
          <p:nvPr>
            <p:ph type="sldNum" sz="quarter" idx="5"/>
          </p:nvPr>
        </p:nvSpPr>
        <p:spPr/>
        <p:txBody>
          <a:bodyPr/>
          <a:lstStyle/>
          <a:p>
            <a:fld id="{A5D78FC6-CE17-4259-A63C-DDFC12E048FC}" type="slidenum">
              <a:rPr lang="en-US" smtClean="0"/>
              <a:pPr/>
              <a:t>105</a:t>
            </a:fld>
            <a:endParaRPr lang="en-US"/>
          </a:p>
        </p:txBody>
      </p:sp>
    </p:spTree>
    <p:extLst>
      <p:ext uri="{BB962C8B-B14F-4D97-AF65-F5344CB8AC3E}">
        <p14:creationId xmlns:p14="http://schemas.microsoft.com/office/powerpoint/2010/main" val="1850158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2.1.2.5</a:t>
            </a:r>
          </a:p>
        </p:txBody>
      </p:sp>
      <p:sp>
        <p:nvSpPr>
          <p:cNvPr id="4" name="Slide Number Placeholder 3"/>
          <p:cNvSpPr>
            <a:spLocks noGrp="1"/>
          </p:cNvSpPr>
          <p:nvPr>
            <p:ph type="sldNum" sz="quarter" idx="5"/>
          </p:nvPr>
        </p:nvSpPr>
        <p:spPr/>
        <p:txBody>
          <a:bodyPr/>
          <a:lstStyle/>
          <a:p>
            <a:fld id="{A5D78FC6-CE17-4259-A63C-DDFC12E048FC}" type="slidenum">
              <a:rPr lang="en-US" smtClean="0"/>
              <a:pPr/>
              <a:t>106</a:t>
            </a:fld>
            <a:endParaRPr lang="en-US"/>
          </a:p>
        </p:txBody>
      </p:sp>
    </p:spTree>
    <p:extLst>
      <p:ext uri="{BB962C8B-B14F-4D97-AF65-F5344CB8AC3E}">
        <p14:creationId xmlns:p14="http://schemas.microsoft.com/office/powerpoint/2010/main" val="14463993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3.1.4.1 Network no </a:t>
            </a:r>
            <a:r>
              <a:rPr lang="en-US" dirty="0" err="1"/>
              <a:t>Vlan</a:t>
            </a:r>
            <a:r>
              <a:rPr lang="en-US" dirty="0"/>
              <a:t> and with </a:t>
            </a:r>
            <a:r>
              <a:rPr lang="en-US" dirty="0" err="1"/>
              <a:t>Vlan</a:t>
            </a:r>
            <a:endParaRPr lang="en-US" dirty="0"/>
          </a:p>
        </p:txBody>
      </p:sp>
      <p:sp>
        <p:nvSpPr>
          <p:cNvPr id="4" name="Slide Number Placeholder 3"/>
          <p:cNvSpPr>
            <a:spLocks noGrp="1"/>
          </p:cNvSpPr>
          <p:nvPr>
            <p:ph type="sldNum" sz="quarter" idx="5"/>
          </p:nvPr>
        </p:nvSpPr>
        <p:spPr/>
        <p:txBody>
          <a:bodyPr/>
          <a:lstStyle/>
          <a:p>
            <a:fld id="{A5D78FC6-CE17-4259-A63C-DDFC12E048FC}" type="slidenum">
              <a:rPr lang="en-US" smtClean="0"/>
              <a:pPr/>
              <a:t>107</a:t>
            </a:fld>
            <a:endParaRPr lang="en-US"/>
          </a:p>
        </p:txBody>
      </p:sp>
    </p:spTree>
    <p:extLst>
      <p:ext uri="{BB962C8B-B14F-4D97-AF65-F5344CB8AC3E}">
        <p14:creationId xmlns:p14="http://schemas.microsoft.com/office/powerpoint/2010/main" val="29444523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112</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3.2.1.2 </a:t>
            </a:r>
            <a:r>
              <a:rPr lang="en-US" b="1" dirty="0">
                <a:ea typeface="ＭＳ Ｐゴシック" pitchFamily="34" charset="-128"/>
              </a:rPr>
              <a:t>Creating a VLAN</a:t>
            </a:r>
            <a:endParaRPr lang="en-US" b="1" dirty="0"/>
          </a:p>
        </p:txBody>
      </p:sp>
    </p:spTree>
    <p:extLst>
      <p:ext uri="{BB962C8B-B14F-4D97-AF65-F5344CB8AC3E}">
        <p14:creationId xmlns:p14="http://schemas.microsoft.com/office/powerpoint/2010/main" val="25461108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113</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3.2.1.3 </a:t>
            </a:r>
            <a:r>
              <a:rPr lang="en-US" b="1" dirty="0">
                <a:ea typeface="ＭＳ Ｐゴシック" pitchFamily="34" charset="-128"/>
              </a:rPr>
              <a:t>Assigning Ports To VLANs</a:t>
            </a:r>
            <a:endParaRPr lang="en-US" b="1" dirty="0"/>
          </a:p>
        </p:txBody>
      </p:sp>
    </p:spTree>
    <p:extLst>
      <p:ext uri="{BB962C8B-B14F-4D97-AF65-F5344CB8AC3E}">
        <p14:creationId xmlns:p14="http://schemas.microsoft.com/office/powerpoint/2010/main" val="8710694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114</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3.2.1.3 </a:t>
            </a:r>
            <a:r>
              <a:rPr lang="en-US" b="1" dirty="0">
                <a:ea typeface="ＭＳ Ｐゴシック" pitchFamily="34" charset="-128"/>
              </a:rPr>
              <a:t>Assigning Ports To VLANs</a:t>
            </a:r>
            <a:endParaRPr lang="en-US" b="1" dirty="0"/>
          </a:p>
        </p:txBody>
      </p:sp>
    </p:spTree>
    <p:extLst>
      <p:ext uri="{BB962C8B-B14F-4D97-AF65-F5344CB8AC3E}">
        <p14:creationId xmlns:p14="http://schemas.microsoft.com/office/powerpoint/2010/main" val="1494849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115</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3.2.1.4 </a:t>
            </a:r>
            <a:r>
              <a:rPr lang="en-US" b="1" dirty="0">
                <a:ea typeface="ＭＳ Ｐゴシック" pitchFamily="34" charset="-128"/>
              </a:rPr>
              <a:t>Changing VLAN Port Membership</a:t>
            </a:r>
            <a:endParaRPr lang="en-US" b="1" dirty="0"/>
          </a:p>
        </p:txBody>
      </p:sp>
    </p:spTree>
    <p:extLst>
      <p:ext uri="{BB962C8B-B14F-4D97-AF65-F5344CB8AC3E}">
        <p14:creationId xmlns:p14="http://schemas.microsoft.com/office/powerpoint/2010/main" val="10513955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116</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3.2.1.4 </a:t>
            </a:r>
            <a:r>
              <a:rPr lang="en-US" b="1" dirty="0">
                <a:ea typeface="ＭＳ Ｐゴシック" pitchFamily="34" charset="-128"/>
              </a:rPr>
              <a:t>Changing VLAN Port Membership</a:t>
            </a:r>
            <a:endParaRPr lang="en-US" b="1" dirty="0"/>
          </a:p>
        </p:txBody>
      </p:sp>
    </p:spTree>
    <p:extLst>
      <p:ext uri="{BB962C8B-B14F-4D97-AF65-F5344CB8AC3E}">
        <p14:creationId xmlns:p14="http://schemas.microsoft.com/office/powerpoint/2010/main" val="2290500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117</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3.2.1.5 </a:t>
            </a:r>
            <a:r>
              <a:rPr lang="en-US" b="1" dirty="0">
                <a:ea typeface="ＭＳ Ｐゴシック" pitchFamily="34" charset="-128"/>
              </a:rPr>
              <a:t>Deleting VLANs</a:t>
            </a:r>
            <a:endParaRPr lang="en-US" b="1" dirty="0"/>
          </a:p>
        </p:txBody>
      </p:sp>
    </p:spTree>
    <p:extLst>
      <p:ext uri="{BB962C8B-B14F-4D97-AF65-F5344CB8AC3E}">
        <p14:creationId xmlns:p14="http://schemas.microsoft.com/office/powerpoint/2010/main" val="3223761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4.2.1.5</a:t>
            </a:r>
            <a:r>
              <a:rPr lang="en-US" baseline="0" dirty="0"/>
              <a:t> Coaxial Cable</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9</a:t>
            </a:fld>
            <a:endParaRPr lang="en-US"/>
          </a:p>
        </p:txBody>
      </p:sp>
    </p:spTree>
    <p:extLst>
      <p:ext uri="{BB962C8B-B14F-4D97-AF65-F5344CB8AC3E}">
        <p14:creationId xmlns:p14="http://schemas.microsoft.com/office/powerpoint/2010/main" val="37173024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118</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3.2.1.6 </a:t>
            </a:r>
            <a:r>
              <a:rPr lang="en-US" b="1" dirty="0">
                <a:ea typeface="ＭＳ Ｐゴシック" pitchFamily="34" charset="-128"/>
              </a:rPr>
              <a:t>Verifying VLAN Information</a:t>
            </a:r>
            <a:endParaRPr lang="en-US" b="1" dirty="0"/>
          </a:p>
        </p:txBody>
      </p:sp>
    </p:spTree>
    <p:extLst>
      <p:ext uri="{BB962C8B-B14F-4D97-AF65-F5344CB8AC3E}">
        <p14:creationId xmlns:p14="http://schemas.microsoft.com/office/powerpoint/2010/main" val="28337747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119</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3.2.1.6 </a:t>
            </a:r>
            <a:r>
              <a:rPr lang="en-US" b="1" dirty="0">
                <a:ea typeface="ＭＳ Ｐゴシック" pitchFamily="34" charset="-128"/>
              </a:rPr>
              <a:t>Verifying VLAN Information</a:t>
            </a:r>
            <a:endParaRPr lang="en-US" b="1" dirty="0"/>
          </a:p>
        </p:txBody>
      </p:sp>
    </p:spTree>
    <p:extLst>
      <p:ext uri="{BB962C8B-B14F-4D97-AF65-F5344CB8AC3E}">
        <p14:creationId xmlns:p14="http://schemas.microsoft.com/office/powerpoint/2010/main" val="39623370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120</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3.2.2.1 </a:t>
            </a:r>
            <a:r>
              <a:rPr lang="en-US" b="1" dirty="0">
                <a:ea typeface="ＭＳ Ｐゴシック" pitchFamily="34" charset="-128"/>
              </a:rPr>
              <a:t>Configuring IEEE 802.1q Trunk Links</a:t>
            </a:r>
            <a:br>
              <a:rPr lang="en-US" b="1" dirty="0">
                <a:ea typeface="ＭＳ Ｐゴシック" pitchFamily="34" charset="-128"/>
              </a:rPr>
            </a:br>
            <a:r>
              <a:rPr lang="en-US" b="1" dirty="0">
                <a:ea typeface="ＭＳ Ｐゴシック" pitchFamily="34" charset="-128"/>
              </a:rPr>
              <a:t>3.2.2.1</a:t>
            </a:r>
            <a:endParaRPr lang="en-US" b="1" dirty="0"/>
          </a:p>
        </p:txBody>
      </p:sp>
    </p:spTree>
    <p:extLst>
      <p:ext uri="{BB962C8B-B14F-4D97-AF65-F5344CB8AC3E}">
        <p14:creationId xmlns:p14="http://schemas.microsoft.com/office/powerpoint/2010/main" val="29790959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121</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3.2.2.1 </a:t>
            </a:r>
            <a:r>
              <a:rPr lang="en-US" b="1" dirty="0">
                <a:ea typeface="ＭＳ Ｐゴシック" pitchFamily="34" charset="-128"/>
              </a:rPr>
              <a:t>Configuring IEEE 802.1q Trunk Links</a:t>
            </a:r>
            <a:br>
              <a:rPr lang="en-US" b="1" dirty="0">
                <a:ea typeface="ＭＳ Ｐゴシック" pitchFamily="34" charset="-128"/>
              </a:rPr>
            </a:br>
            <a:r>
              <a:rPr lang="en-US" b="1" dirty="0">
                <a:ea typeface="ＭＳ Ｐゴシック" pitchFamily="34" charset="-128"/>
              </a:rPr>
              <a:t>3.2.2.1</a:t>
            </a:r>
            <a:endParaRPr lang="en-US" b="1" dirty="0"/>
          </a:p>
        </p:txBody>
      </p:sp>
    </p:spTree>
    <p:extLst>
      <p:ext uri="{BB962C8B-B14F-4D97-AF65-F5344CB8AC3E}">
        <p14:creationId xmlns:p14="http://schemas.microsoft.com/office/powerpoint/2010/main" val="12538782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122</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3.2.2.1 </a:t>
            </a:r>
            <a:r>
              <a:rPr lang="en-US" b="1" dirty="0">
                <a:ea typeface="ＭＳ Ｐゴシック" pitchFamily="34" charset="-128"/>
              </a:rPr>
              <a:t>Configuring IEEE 802.1q Trunk Links</a:t>
            </a:r>
            <a:endParaRPr lang="en-US" b="1" dirty="0"/>
          </a:p>
        </p:txBody>
      </p:sp>
    </p:spTree>
    <p:extLst>
      <p:ext uri="{BB962C8B-B14F-4D97-AF65-F5344CB8AC3E}">
        <p14:creationId xmlns:p14="http://schemas.microsoft.com/office/powerpoint/2010/main" val="21229229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123</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3.2.2.2 </a:t>
            </a:r>
            <a:r>
              <a:rPr lang="en-US" b="1" dirty="0">
                <a:ea typeface="ＭＳ Ｐゴシック" pitchFamily="34" charset="-128"/>
              </a:rPr>
              <a:t>Resetting the Trunk To Default State</a:t>
            </a:r>
            <a:endParaRPr lang="en-US" b="1" dirty="0"/>
          </a:p>
        </p:txBody>
      </p:sp>
    </p:spTree>
    <p:extLst>
      <p:ext uri="{BB962C8B-B14F-4D97-AF65-F5344CB8AC3E}">
        <p14:creationId xmlns:p14="http://schemas.microsoft.com/office/powerpoint/2010/main" val="25419077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124</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3.2.2.2 </a:t>
            </a:r>
            <a:r>
              <a:rPr lang="en-US" b="1" dirty="0">
                <a:ea typeface="ＭＳ Ｐゴシック" pitchFamily="34" charset="-128"/>
              </a:rPr>
              <a:t>Resetting the Trunk To Default State</a:t>
            </a:r>
            <a:endParaRPr lang="en-US" b="1" dirty="0"/>
          </a:p>
        </p:txBody>
      </p:sp>
    </p:spTree>
    <p:extLst>
      <p:ext uri="{BB962C8B-B14F-4D97-AF65-F5344CB8AC3E}">
        <p14:creationId xmlns:p14="http://schemas.microsoft.com/office/powerpoint/2010/main" val="9843322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1"/>
          <p:cNvSpPr>
            <a:spLocks noGrp="1" noChangeArrowheads="1"/>
          </p:cNvSpPr>
          <p:nvPr>
            <p:ph type="sldNum" sz="quarter" idx="5"/>
          </p:nvPr>
        </p:nvSpPr>
        <p:spPr>
          <a:noFill/>
        </p:spPr>
        <p:txBody>
          <a:bodyPr/>
          <a:lstStyle/>
          <a:p>
            <a:fld id="{E2906053-E8A2-4DAD-B57C-C8945C1AD1DD}" type="slidenum">
              <a:rPr lang="en-US" smtClean="0"/>
              <a:pPr/>
              <a:t>125</a:t>
            </a:fld>
            <a:endParaRPr lang="en-US" dirty="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a:buFontTx/>
              <a:buNone/>
            </a:pPr>
            <a:r>
              <a:rPr lang="en-US" b="1" dirty="0"/>
              <a:t>3.2.2.3 </a:t>
            </a:r>
            <a:r>
              <a:rPr lang="en-US" b="1" dirty="0">
                <a:ea typeface="ＭＳ Ｐゴシック" pitchFamily="34" charset="-128"/>
              </a:rPr>
              <a:t>Verifying Trunk Configuration</a:t>
            </a:r>
            <a:endParaRPr lang="en-US" b="1" dirty="0"/>
          </a:p>
        </p:txBody>
      </p:sp>
    </p:spTree>
    <p:extLst>
      <p:ext uri="{BB962C8B-B14F-4D97-AF65-F5344CB8AC3E}">
        <p14:creationId xmlns:p14="http://schemas.microsoft.com/office/powerpoint/2010/main" val="860888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1.1.2.1</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127</a:t>
            </a:fld>
            <a:endParaRPr lang="en-US" dirty="0"/>
          </a:p>
        </p:txBody>
      </p:sp>
    </p:spTree>
    <p:extLst>
      <p:ext uri="{BB962C8B-B14F-4D97-AF65-F5344CB8AC3E}">
        <p14:creationId xmlns:p14="http://schemas.microsoft.com/office/powerpoint/2010/main" val="25297681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9049" eaLnBrk="0" fontAlgn="base" hangingPunct="0">
              <a:lnSpc>
                <a:spcPct val="90000"/>
              </a:lnSpc>
              <a:spcBef>
                <a:spcPct val="50000"/>
              </a:spcBef>
              <a:spcAft>
                <a:spcPct val="0"/>
              </a:spcAft>
              <a:buSzPct val="100000"/>
              <a:defRPr/>
            </a:pPr>
            <a:r>
              <a:rPr lang="en-US" sz="1300" b="1" dirty="0">
                <a:latin typeface="Arial" charset="0"/>
              </a:rPr>
              <a:t>1.1.2.1</a:t>
            </a:r>
            <a:endParaRPr lang="en-US" dirty="0"/>
          </a:p>
        </p:txBody>
      </p:sp>
      <p:sp>
        <p:nvSpPr>
          <p:cNvPr id="4" name="Slide Number Placeholder 3"/>
          <p:cNvSpPr>
            <a:spLocks noGrp="1"/>
          </p:cNvSpPr>
          <p:nvPr>
            <p:ph type="sldNum" sz="quarter" idx="10"/>
          </p:nvPr>
        </p:nvSpPr>
        <p:spPr/>
        <p:txBody>
          <a:bodyPr/>
          <a:lstStyle/>
          <a:p>
            <a:pPr>
              <a:defRPr/>
            </a:pPr>
            <a:fld id="{FB004549-1125-4930-988B-40FFE37DB1EA}" type="slidenum">
              <a:rPr lang="en-US" smtClean="0"/>
              <a:pPr>
                <a:defRPr/>
              </a:pPr>
              <a:t>128</a:t>
            </a:fld>
            <a:endParaRPr lang="en-US" dirty="0"/>
          </a:p>
        </p:txBody>
      </p:sp>
    </p:spTree>
    <p:extLst>
      <p:ext uri="{BB962C8B-B14F-4D97-AF65-F5344CB8AC3E}">
        <p14:creationId xmlns:p14="http://schemas.microsoft.com/office/powerpoint/2010/main" val="317516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ctr"/>
            <a:fld id="{6F45ED9E-79BA-45DC-8588-4236AF2A5493}" type="datetime1">
              <a:rPr lang="en-US" smtClean="0"/>
              <a:t>3/9/2023</a:t>
            </a:fld>
            <a:endParaRPr lang="en-US" sz="2000" dirty="0">
              <a:solidFill>
                <a:srgbClr val="FFFFFF"/>
              </a:solidFill>
            </a:endParaRPr>
          </a:p>
        </p:txBody>
      </p:sp>
      <p:sp>
        <p:nvSpPr>
          <p:cNvPr id="5" name="Footer Placeholder 4"/>
          <p:cNvSpPr>
            <a:spLocks noGrp="1"/>
          </p:cNvSpPr>
          <p:nvPr>
            <p:ph type="ftr" sz="quarter" idx="11"/>
          </p:nvPr>
        </p:nvSpPr>
        <p:spPr/>
        <p:txBody>
          <a:bodyPr/>
          <a:lstStyle/>
          <a:p>
            <a:pPr algn="r"/>
            <a:endParaRPr lang="en-US" dirty="0">
              <a:solidFill>
                <a:schemeClr val="tx2"/>
              </a:solidFill>
            </a:endParaRPr>
          </a:p>
        </p:txBody>
      </p:sp>
      <p:sp>
        <p:nvSpPr>
          <p:cNvPr id="6" name="Slide Number Placeholder 5"/>
          <p:cNvSpPr>
            <a:spLocks noGrp="1"/>
          </p:cNvSpPr>
          <p:nvPr>
            <p:ph type="sldNum" sz="quarter" idx="12"/>
          </p:nvPr>
        </p:nvSpPr>
        <p:spPr/>
        <p:txBody>
          <a:bodyPr/>
          <a:lstStyle/>
          <a:p>
            <a:fld id="{72AC53DF-4216-466D-99A7-94400E6C2A25}" type="slidenum">
              <a:rPr lang="en-US" smtClean="0"/>
              <a:pPr/>
              <a:t>‹#›</a:t>
            </a:fld>
            <a:endParaRPr lang="en-US" dirty="0">
              <a:solidFill>
                <a:schemeClr val="tx2"/>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54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5B66A2-2497-411D-8A69-ADF8EE6B33DA}" type="datetime1">
              <a:rPr lang="en-US" smtClean="0">
                <a:solidFill>
                  <a:schemeClr val="tx2"/>
                </a:solidFill>
              </a:r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AC53DF-4216-466D-99A7-94400E6C2A25}" type="slidenum">
              <a:rPr lang="en-US" sz="1200" smtClean="0">
                <a:solidFill>
                  <a:schemeClr val="tx2"/>
                </a:solidFill>
              </a:rPr>
              <a:pPr/>
              <a:t>‹#›</a:t>
            </a:fld>
            <a:endParaRPr lang="en-US"/>
          </a:p>
        </p:txBody>
      </p:sp>
    </p:spTree>
    <p:extLst>
      <p:ext uri="{BB962C8B-B14F-4D97-AF65-F5344CB8AC3E}">
        <p14:creationId xmlns:p14="http://schemas.microsoft.com/office/powerpoint/2010/main" val="2669373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6CEDB-8F62-4EBC-9DCA-C8EB4A1F2B76}" type="datetime1">
              <a:rPr lang="en-US" smtClean="0">
                <a:solidFill>
                  <a:schemeClr val="tx2"/>
                </a:solidFill>
              </a:rPr>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2AC53DF-4216-466D-99A7-94400E6C2A25}" type="slidenum">
              <a:rPr lang="en-US" sz="1200" smtClean="0">
                <a:solidFill>
                  <a:schemeClr val="tx2"/>
                </a:solidFill>
              </a:rPr>
              <a:pPr/>
              <a:t>‹#›</a:t>
            </a:fld>
            <a:endParaRPr lang="en-US" dirty="0"/>
          </a:p>
        </p:txBody>
      </p:sp>
    </p:spTree>
    <p:extLst>
      <p:ext uri="{BB962C8B-B14F-4D97-AF65-F5344CB8AC3E}">
        <p14:creationId xmlns:p14="http://schemas.microsoft.com/office/powerpoint/2010/main" val="783053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E74D753B-1DAC-4E16-872C-E70B67D49E14}" type="datetime1">
              <a:rPr lang="en-US" smtClean="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sm_book.png"/>
          <p:cNvPicPr>
            <a:picLocks noChangeAspect="1"/>
          </p:cNvPicPr>
          <p:nvPr userDrawn="1"/>
        </p:nvPicPr>
        <p:blipFill>
          <a:blip r:embed="rId2"/>
          <a:stretch>
            <a:fillRect/>
          </a:stretch>
        </p:blipFill>
        <p:spPr>
          <a:xfrm>
            <a:off x="612648" y="1755648"/>
            <a:ext cx="1615307" cy="1688453"/>
          </a:xfrm>
          <a:prstGeom prst="rect">
            <a:avLst/>
          </a:prstGeom>
          <a:ln w="50800" cap="sq" cmpd="dbl">
            <a:solidFill>
              <a:schemeClr val="accent2"/>
            </a:solidFill>
            <a:miter lim="800000"/>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sz="2000" dirty="0" smtClean="0"/>
            </a:lvl1pPr>
            <a:lvl2pPr>
              <a:defRPr lang="en-US" dirty="0" smtClean="0"/>
            </a:lvl2pPr>
            <a:lvl3pPr>
              <a:defRPr lang="en-US" dirty="0" smtClean="0"/>
            </a:lvl3pPr>
            <a:lvl4pPr>
              <a:defRPr lang="en-US" dirty="0" smtClean="0"/>
            </a:lvl4pPr>
            <a:lvl5pPr>
              <a:defRPr lang="en-US" dirty="0"/>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4586088"/>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a:defRPr sz="3600"/>
            </a:lvl1pPr>
            <a:lvl2pPr>
              <a:defRPr sz="32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5CEE0BE-B4B3-4B65-BE7F-A97F15CE4DFE}" type="datetime1">
              <a:rPr lang="en-US" smtClean="0"/>
              <a:t>3/9/2023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dirty="0">
              <a:solidFill>
                <a:srgbClr val="FFFFFF"/>
              </a:solidFill>
            </a:endParaRPr>
          </a:p>
        </p:txBody>
      </p:sp>
    </p:spTree>
    <p:extLst>
      <p:ext uri="{BB962C8B-B14F-4D97-AF65-F5344CB8AC3E}">
        <p14:creationId xmlns:p14="http://schemas.microsoft.com/office/powerpoint/2010/main" val="1868429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8A05D2-AC8F-4A77-9ECA-F77B2DBAFE2A}" type="datetime1">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1AD93096-5B34-4342-9326-69289CEAE4C2}" type="slidenum">
              <a:rPr lang="en-US" smtClean="0"/>
              <a:pPr algn="ctr"/>
              <a:t>‹#›</a:t>
            </a:fld>
            <a:endParaRPr lang="en-US" sz="2400" dirty="0">
              <a:solidFill>
                <a:srgbClr val="FFFFFF"/>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248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63440" y="1845736"/>
            <a:ext cx="3703320" cy="4023359"/>
          </a:xfrm>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5BD7403-1948-4D30-8494-FD096D1DDC54}" type="datetime1">
              <a:rPr lang="en-US" smtClean="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ctr"/>
            <a:fld id="{1AD93096-5B34-4342-9326-69289CEAE4C2}" type="slidenum">
              <a:rPr lang="en-US" smtClean="0"/>
              <a:pPr algn="ctr"/>
              <a:t>‹#›</a:t>
            </a:fld>
            <a:endParaRPr lang="en-US"/>
          </a:p>
        </p:txBody>
      </p:sp>
    </p:spTree>
    <p:extLst>
      <p:ext uri="{BB962C8B-B14F-4D97-AF65-F5344CB8AC3E}">
        <p14:creationId xmlns:p14="http://schemas.microsoft.com/office/powerpoint/2010/main" val="3269255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DD8E14-9AF7-46E7-908F-3AC07258E7A7}" type="datetime1">
              <a:rPr lang="en-US" smtClean="0"/>
              <a:t>3/9/2023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ctr"/>
            <a:fld id="{1AD93096-5B34-4342-9326-69289CEAE4C2}" type="slidenum">
              <a:rPr lang="en-US" smtClean="0"/>
              <a:pPr algn="ctr"/>
              <a:t>‹#›</a:t>
            </a:fld>
            <a:endParaRPr lang="en-US"/>
          </a:p>
        </p:txBody>
      </p:sp>
    </p:spTree>
    <p:extLst>
      <p:ext uri="{BB962C8B-B14F-4D97-AF65-F5344CB8AC3E}">
        <p14:creationId xmlns:p14="http://schemas.microsoft.com/office/powerpoint/2010/main" val="264132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56396"/>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25032605-9FD0-4323-BBA9-09F45241E1D6}" type="datetime1">
              <a:rPr lang="en-US" smtClean="0"/>
              <a:t>3/9/2023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D93096-5B34-4342-9326-69289CEAE4C2}" type="slidenum">
              <a:rPr lang="en-US" smtClean="0"/>
              <a:pPr/>
              <a:t>‹#›</a:t>
            </a:fld>
            <a:endParaRPr lang="en-US" dirty="0">
              <a:solidFill>
                <a:srgbClr val="FFFFFF"/>
              </a:solidFill>
            </a:endParaRPr>
          </a:p>
        </p:txBody>
      </p:sp>
    </p:spTree>
    <p:extLst>
      <p:ext uri="{BB962C8B-B14F-4D97-AF65-F5344CB8AC3E}">
        <p14:creationId xmlns:p14="http://schemas.microsoft.com/office/powerpoint/2010/main" val="870781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C10D9F-3001-4901-B601-01AD8D9513C1}" type="datetime1">
              <a:rPr lang="en-US" smtClean="0"/>
              <a:t>3/9/2023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1AD93096-5B34-4342-9326-69289CEAE4C2}" type="slidenum">
              <a:rPr lang="en-US" smtClean="0"/>
              <a:pPr/>
              <a:t>‹#›</a:t>
            </a:fld>
            <a:endParaRPr lang="en-US" dirty="0">
              <a:solidFill>
                <a:schemeClr val="tx2"/>
              </a:solidFill>
            </a:endParaRPr>
          </a:p>
        </p:txBody>
      </p:sp>
    </p:spTree>
    <p:extLst>
      <p:ext uri="{BB962C8B-B14F-4D97-AF65-F5344CB8AC3E}">
        <p14:creationId xmlns:p14="http://schemas.microsoft.com/office/powerpoint/2010/main" val="404664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D3F0C4F6-3902-42AD-8068-C67E2D3A1DF8}" type="datetime1">
              <a:rPr lang="en-US" smtClean="0">
                <a:solidFill>
                  <a:schemeClr val="tx2"/>
                </a:solidFill>
              </a:rPr>
              <a:t>3/9/2023</a:t>
            </a:fld>
            <a:endParaRPr lang="en-US" sz="1400" dirty="0">
              <a:solidFill>
                <a:schemeClr val="tx2"/>
              </a:solidFill>
            </a:endParaRP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lgn="r"/>
            <a:endParaRPr lang="en-US" sz="1400" dirty="0">
              <a:solidFill>
                <a:schemeClr val="tx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extLst>
      <p:ext uri="{BB962C8B-B14F-4D97-AF65-F5344CB8AC3E}">
        <p14:creationId xmlns:p14="http://schemas.microsoft.com/office/powerpoint/2010/main" val="2777231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09FD747-4EB3-4030-92FD-CD45C7846356}" type="datetime1">
              <a:rPr lang="en-US" smtClean="0"/>
              <a:t>3/9/2023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1AD93096-5B34-4342-9326-69289CEAE4C2}" type="slidenum">
              <a:rPr lang="en-US" smtClean="0"/>
              <a:pPr algn="ctr"/>
              <a:t>‹#›</a:t>
            </a:fld>
            <a:endParaRPr lang="en-US" sz="2800" dirty="0"/>
          </a:p>
        </p:txBody>
      </p:sp>
    </p:spTree>
    <p:extLst>
      <p:ext uri="{BB962C8B-B14F-4D97-AF65-F5344CB8AC3E}">
        <p14:creationId xmlns:p14="http://schemas.microsoft.com/office/powerpoint/2010/main" val="3831204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98602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1447800"/>
            <a:ext cx="7543801" cy="4421294"/>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008847A-4D9E-416D-8E66-9B1508256DD3}" type="datetime1">
              <a:rPr lang="en-US" smtClean="0">
                <a:solidFill>
                  <a:schemeClr val="tx2"/>
                </a:solidFill>
              </a:rPr>
              <a:t>3/9/2023</a:t>
            </a:fld>
            <a:endParaRPr lang="en-US" sz="1400" dirty="0">
              <a:solidFill>
                <a:schemeClr val="tx2"/>
              </a:solidFill>
            </a:endParaRP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cxnSp>
        <p:nvCxnSpPr>
          <p:cNvPr id="10" name="Straight Connector 9"/>
          <p:cNvCxnSpPr/>
          <p:nvPr/>
        </p:nvCxnSpPr>
        <p:spPr>
          <a:xfrm>
            <a:off x="822959" y="1273110"/>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10661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02" r:id="rId12"/>
    <p:sldLayoutId id="2147483720" r:id="rId13"/>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55.wmf"/><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Rectangle 1"/>
          <p:cNvSpPr>
            <a:spLocks noGrp="1"/>
          </p:cNvSpPr>
          <p:nvPr>
            <p:ph type="ctrTitle"/>
          </p:nvPr>
        </p:nvSpPr>
        <p:spPr>
          <a:xfrm>
            <a:off x="533400" y="2590800"/>
            <a:ext cx="8229600" cy="1447800"/>
          </a:xfrm>
        </p:spPr>
        <p:txBody>
          <a:bodyPr>
            <a:normAutofit fontScale="90000"/>
          </a:bodyPr>
          <a:lstStyle/>
          <a:p>
            <a:pPr algn="ctr"/>
            <a:r>
              <a:rPr lang="en-US" dirty="0" err="1">
                <a:solidFill>
                  <a:schemeClr val="accent2">
                    <a:lumMod val="75000"/>
                  </a:schemeClr>
                </a:solidFill>
              </a:rPr>
              <a:t>Chương</a:t>
            </a:r>
            <a:r>
              <a:rPr lang="en-US" dirty="0">
                <a:solidFill>
                  <a:schemeClr val="accent2">
                    <a:lumMod val="75000"/>
                  </a:schemeClr>
                </a:solidFill>
              </a:rPr>
              <a:t> 1</a:t>
            </a:r>
            <a:br>
              <a:rPr lang="en-US" dirty="0">
                <a:solidFill>
                  <a:schemeClr val="accent2">
                    <a:lumMod val="75000"/>
                  </a:schemeClr>
                </a:solidFill>
              </a:rPr>
            </a:br>
            <a:r>
              <a:rPr lang="en-US" dirty="0">
                <a:solidFill>
                  <a:schemeClr val="accent2">
                    <a:lumMod val="75000"/>
                  </a:schemeClr>
                </a:solidFill>
              </a:rPr>
              <a:t>THIẾT BỊ MẠNG VÀ HẠ TẦNG MẠNG</a:t>
            </a:r>
          </a:p>
        </p:txBody>
      </p:sp>
      <p:sp>
        <p:nvSpPr>
          <p:cNvPr id="3" name="Rectangle 2"/>
          <p:cNvSpPr>
            <a:spLocks noGrp="1"/>
          </p:cNvSpPr>
          <p:nvPr>
            <p:ph type="subTitle" idx="1"/>
          </p:nvPr>
        </p:nvSpPr>
        <p:spPr/>
        <p:txBody>
          <a:bodyPr>
            <a:normAutofit/>
          </a:bodyPr>
          <a:lstStyle/>
          <a:p>
            <a:r>
              <a:rPr lang="en-US" dirty="0" err="1"/>
              <a:t>Uit</a:t>
            </a:r>
            <a:r>
              <a:rPr lang="en-US" dirty="0"/>
              <a:t>, khoa </a:t>
            </a:r>
            <a:r>
              <a:rPr lang="en-US" dirty="0" err="1"/>
              <a:t>Mmt-tt</a:t>
            </a:r>
            <a:endParaRPr lang="en-US" dirty="0"/>
          </a:p>
        </p:txBody>
      </p:sp>
      <p:sp>
        <p:nvSpPr>
          <p:cNvPr id="4" name="Slide Number Placeholder 3"/>
          <p:cNvSpPr>
            <a:spLocks noGrp="1"/>
          </p:cNvSpPr>
          <p:nvPr>
            <p:ph type="sldNum" sz="quarter" idx="12"/>
          </p:nvPr>
        </p:nvSpPr>
        <p:spPr/>
        <p:txBody>
          <a:bodyPr/>
          <a:lstStyle/>
          <a:p>
            <a:fld id="{72AC53DF-4216-466D-99A7-94400E6C2A25}" type="slidenum">
              <a:rPr lang="en-US" smtClean="0"/>
              <a:pPr/>
              <a:t>1</a:t>
            </a:fld>
            <a:endParaRPr lang="en-US"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UTP Cabling</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206" y="1457324"/>
            <a:ext cx="6605588" cy="440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10</a:t>
            </a:fld>
            <a:endParaRPr lang="en-US" dirty="0">
              <a:solidFill>
                <a:srgbClr val="FFFFFF"/>
              </a:solidFill>
            </a:endParaRPr>
          </a:p>
        </p:txBody>
      </p:sp>
    </p:spTree>
    <p:extLst>
      <p:ext uri="{BB962C8B-B14F-4D97-AF65-F5344CB8AC3E}">
        <p14:creationId xmlns:p14="http://schemas.microsoft.com/office/powerpoint/2010/main" val="278485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2"/>
          <p:cNvSpPr>
            <a:spLocks noGrp="1" noChangeArrowheads="1"/>
          </p:cNvSpPr>
          <p:nvPr>
            <p:ph type="title"/>
          </p:nvPr>
        </p:nvSpPr>
        <p:spPr/>
        <p:txBody>
          <a:bodyPr>
            <a:noAutofit/>
          </a:bodyPr>
          <a:lstStyle/>
          <a:p>
            <a:pPr eaLnBrk="1" hangingPunct="1"/>
            <a:r>
              <a:rPr lang="en-US" altLang="en-US" sz="4300" dirty="0"/>
              <a:t>OSPF </a:t>
            </a:r>
            <a:r>
              <a:rPr lang="en-US" altLang="en-US" sz="4300" dirty="0" err="1"/>
              <a:t>và</a:t>
            </a:r>
            <a:r>
              <a:rPr lang="en-US" altLang="en-US" sz="4300" dirty="0"/>
              <a:t> Multiaccess Network:</a:t>
            </a:r>
          </a:p>
        </p:txBody>
      </p:sp>
      <p:sp>
        <p:nvSpPr>
          <p:cNvPr id="5" name="Text Box 3"/>
          <p:cNvSpPr txBox="1">
            <a:spLocks noChangeArrowheads="1"/>
          </p:cNvSpPr>
          <p:nvPr/>
        </p:nvSpPr>
        <p:spPr bwMode="auto">
          <a:xfrm>
            <a:off x="-76201" y="1338018"/>
            <a:ext cx="9220201" cy="11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342900" indent="-342900">
              <a:lnSpc>
                <a:spcPct val="150000"/>
              </a:lnSpc>
              <a:spcBef>
                <a:spcPct val="50000"/>
              </a:spcBef>
              <a:buClr>
                <a:srgbClr val="0070C0"/>
              </a:buClr>
              <a:buFont typeface="Wingdings" pitchFamily="2" charset="2"/>
              <a:buChar char="§"/>
              <a:defRPr/>
            </a:pPr>
            <a:r>
              <a:rPr lang="en-US" sz="2400" b="1" dirty="0" err="1">
                <a:latin typeface="+mn-lt"/>
              </a:rPr>
              <a:t>Quá</a:t>
            </a:r>
            <a:r>
              <a:rPr lang="en-US" sz="2400" b="1" dirty="0">
                <a:latin typeface="+mn-lt"/>
              </a:rPr>
              <a:t> </a:t>
            </a:r>
            <a:r>
              <a:rPr lang="en-US" sz="2400" b="1" dirty="0" err="1">
                <a:latin typeface="+mn-lt"/>
              </a:rPr>
              <a:t>trình</a:t>
            </a:r>
            <a:r>
              <a:rPr lang="en-US" sz="2400" b="1" dirty="0">
                <a:latin typeface="+mn-lt"/>
              </a:rPr>
              <a:t> </a:t>
            </a:r>
            <a:r>
              <a:rPr lang="en-US" sz="2400" b="1" dirty="0" err="1">
                <a:latin typeface="+mn-lt"/>
              </a:rPr>
              <a:t>bầu</a:t>
            </a:r>
            <a:r>
              <a:rPr lang="en-US" sz="2400" b="1" dirty="0">
                <a:latin typeface="+mn-lt"/>
              </a:rPr>
              <a:t> </a:t>
            </a:r>
            <a:r>
              <a:rPr lang="en-US" sz="2400" b="1" dirty="0" err="1">
                <a:latin typeface="+mn-lt"/>
              </a:rPr>
              <a:t>chọn</a:t>
            </a:r>
            <a:r>
              <a:rPr lang="en-US" sz="2400" b="1" dirty="0">
                <a:latin typeface="+mn-lt"/>
              </a:rPr>
              <a:t> Designated Router (DR) </a:t>
            </a:r>
            <a:r>
              <a:rPr lang="en-US" sz="2400" b="1" dirty="0" err="1">
                <a:latin typeface="+mn-lt"/>
              </a:rPr>
              <a:t>và</a:t>
            </a:r>
            <a:r>
              <a:rPr lang="en-US" sz="2400" b="1" dirty="0">
                <a:latin typeface="+mn-lt"/>
              </a:rPr>
              <a:t> Backup </a:t>
            </a:r>
            <a:r>
              <a:rPr lang="en-US" sz="2400" b="1" dirty="0">
                <a:latin typeface="Arial" panose="020B0604020202020204" pitchFamily="34" charset="0"/>
                <a:cs typeface="Arial" panose="020B0604020202020204" pitchFamily="34" charset="0"/>
              </a:rPr>
              <a:t>Designated </a:t>
            </a:r>
            <a:r>
              <a:rPr lang="en-US" sz="2400" b="1" dirty="0" err="1">
                <a:latin typeface="Arial" panose="020B0604020202020204" pitchFamily="34" charset="0"/>
                <a:cs typeface="Arial" panose="020B0604020202020204" pitchFamily="34" charset="0"/>
              </a:rPr>
              <a:t>Roouter</a:t>
            </a:r>
            <a:r>
              <a:rPr lang="en-US" sz="2400" b="1" dirty="0">
                <a:latin typeface="Arial" panose="020B0604020202020204" pitchFamily="34" charset="0"/>
                <a:cs typeface="Arial" panose="020B0604020202020204" pitchFamily="34" charset="0"/>
              </a:rPr>
              <a:t> (BDR)</a:t>
            </a:r>
          </a:p>
        </p:txBody>
      </p:sp>
      <p:sp>
        <p:nvSpPr>
          <p:cNvPr id="2" name="Slide Number Placeholder 1"/>
          <p:cNvSpPr>
            <a:spLocks noGrp="1"/>
          </p:cNvSpPr>
          <p:nvPr>
            <p:ph type="sldNum" sz="quarter" idx="12"/>
          </p:nvPr>
        </p:nvSpPr>
        <p:spPr/>
        <p:txBody>
          <a:bodyPr/>
          <a:lstStyle/>
          <a:p>
            <a:fld id="{1AD93096-5B34-4342-9326-69289CEAE4C2}" type="slidenum">
              <a:rPr lang="en-US" smtClean="0"/>
              <a:pPr/>
              <a:t>100</a:t>
            </a:fld>
            <a:endParaRPr lang="en-US" dirty="0">
              <a:solidFill>
                <a:srgbClr val="FFFFFF"/>
              </a:solidFill>
            </a:endParaRPr>
          </a:p>
        </p:txBody>
      </p:sp>
      <p:sp>
        <p:nvSpPr>
          <p:cNvPr id="3" name="Rectangle 2">
            <a:extLst>
              <a:ext uri="{FF2B5EF4-FFF2-40B4-BE49-F238E27FC236}">
                <a16:creationId xmlns:a16="http://schemas.microsoft.com/office/drawing/2014/main" id="{C8A1C709-5D33-4337-8855-8CC12E4B0036}"/>
              </a:ext>
            </a:extLst>
          </p:cNvPr>
          <p:cNvSpPr/>
          <p:nvPr/>
        </p:nvSpPr>
        <p:spPr>
          <a:xfrm>
            <a:off x="571500" y="2687667"/>
            <a:ext cx="8001000" cy="2585323"/>
          </a:xfrm>
          <a:prstGeom prst="rect">
            <a:avLst/>
          </a:prstGeom>
        </p:spPr>
        <p:txBody>
          <a:bodyPr wrap="square">
            <a:spAutoFit/>
          </a:bodyPr>
          <a:lstStyle/>
          <a:p>
            <a:r>
              <a:rPr lang="en-US" sz="2700" dirty="0"/>
              <a:t>1. DR: Router </a:t>
            </a:r>
            <a:r>
              <a:rPr lang="en-US" sz="2700" dirty="0" err="1"/>
              <a:t>có</a:t>
            </a:r>
            <a:r>
              <a:rPr lang="en-US" sz="2700" dirty="0"/>
              <a:t> </a:t>
            </a:r>
            <a:r>
              <a:rPr lang="en-US" sz="2700" dirty="0" err="1"/>
              <a:t>độ</a:t>
            </a:r>
            <a:r>
              <a:rPr lang="en-US" sz="2700" dirty="0"/>
              <a:t> </a:t>
            </a:r>
            <a:r>
              <a:rPr lang="vi-VN" sz="2700" dirty="0"/>
              <a:t>ư</a:t>
            </a:r>
            <a:r>
              <a:rPr lang="en-US" sz="2700" dirty="0"/>
              <a:t>u </a:t>
            </a:r>
            <a:r>
              <a:rPr lang="en-US" sz="2700" dirty="0" err="1"/>
              <a:t>tiên</a:t>
            </a:r>
            <a:r>
              <a:rPr lang="en-US" sz="2700" dirty="0"/>
              <a:t> OSPF interface </a:t>
            </a:r>
            <a:r>
              <a:rPr lang="en-US" sz="2700" dirty="0" err="1"/>
              <a:t>cao</a:t>
            </a:r>
            <a:r>
              <a:rPr lang="en-US" sz="2700" dirty="0"/>
              <a:t> </a:t>
            </a:r>
            <a:r>
              <a:rPr lang="en-US" sz="2700" dirty="0" err="1"/>
              <a:t>nhất</a:t>
            </a:r>
            <a:r>
              <a:rPr lang="en-US" sz="2700" dirty="0"/>
              <a:t> .</a:t>
            </a:r>
          </a:p>
          <a:p>
            <a:endParaRPr lang="en-US" sz="2700" dirty="0"/>
          </a:p>
          <a:p>
            <a:r>
              <a:rPr lang="en-US" sz="2700" dirty="0"/>
              <a:t>2. BDR: Router </a:t>
            </a:r>
            <a:r>
              <a:rPr lang="en-US" sz="2700" dirty="0" err="1"/>
              <a:t>có</a:t>
            </a:r>
            <a:r>
              <a:rPr lang="en-US" sz="2700" dirty="0"/>
              <a:t> </a:t>
            </a:r>
            <a:r>
              <a:rPr lang="en-US" sz="2700" dirty="0" err="1"/>
              <a:t>độ</a:t>
            </a:r>
            <a:r>
              <a:rPr lang="en-US" sz="2700" dirty="0"/>
              <a:t> </a:t>
            </a:r>
            <a:r>
              <a:rPr lang="vi-VN" sz="2700" dirty="0"/>
              <a:t>ư</a:t>
            </a:r>
            <a:r>
              <a:rPr lang="en-US" sz="2700" dirty="0"/>
              <a:t>u </a:t>
            </a:r>
            <a:r>
              <a:rPr lang="en-US" sz="2700" dirty="0" err="1"/>
              <a:t>tiên</a:t>
            </a:r>
            <a:r>
              <a:rPr lang="en-US" sz="2700" dirty="0"/>
              <a:t> OSPF interface </a:t>
            </a:r>
            <a:r>
              <a:rPr lang="en-US" sz="2700" dirty="0" err="1"/>
              <a:t>cao</a:t>
            </a:r>
            <a:r>
              <a:rPr lang="en-US" sz="2700" dirty="0"/>
              <a:t> </a:t>
            </a:r>
            <a:r>
              <a:rPr lang="en-US" sz="2700" dirty="0" err="1"/>
              <a:t>thứ</a:t>
            </a:r>
            <a:r>
              <a:rPr lang="en-US" sz="2700" dirty="0"/>
              <a:t> </a:t>
            </a:r>
            <a:r>
              <a:rPr lang="en-US" sz="2700" dirty="0" err="1"/>
              <a:t>hai</a:t>
            </a:r>
            <a:r>
              <a:rPr lang="en-US" sz="2700" dirty="0"/>
              <a:t> </a:t>
            </a:r>
          </a:p>
          <a:p>
            <a:endParaRPr lang="en-US" sz="2700" dirty="0"/>
          </a:p>
          <a:p>
            <a:r>
              <a:rPr lang="en-US" sz="2700" dirty="0"/>
              <a:t>3. </a:t>
            </a:r>
            <a:r>
              <a:rPr lang="en-US" sz="2700" dirty="0" err="1"/>
              <a:t>Nếu</a:t>
            </a:r>
            <a:r>
              <a:rPr lang="en-US" sz="2700" dirty="0"/>
              <a:t> </a:t>
            </a:r>
            <a:r>
              <a:rPr lang="en-US" sz="2700" dirty="0" err="1"/>
              <a:t>độ</a:t>
            </a:r>
            <a:r>
              <a:rPr lang="en-US" sz="2700" dirty="0"/>
              <a:t> </a:t>
            </a:r>
            <a:r>
              <a:rPr lang="vi-VN" sz="2700" dirty="0"/>
              <a:t>ư</a:t>
            </a:r>
            <a:r>
              <a:rPr lang="en-US" sz="2700" dirty="0"/>
              <a:t>u </a:t>
            </a:r>
            <a:r>
              <a:rPr lang="en-US" sz="2700" dirty="0" err="1"/>
              <a:t>tiên</a:t>
            </a:r>
            <a:r>
              <a:rPr lang="en-US" sz="2700" dirty="0"/>
              <a:t> OSPF interface </a:t>
            </a:r>
            <a:r>
              <a:rPr lang="en-US" sz="2700" dirty="0" err="1"/>
              <a:t>bằng</a:t>
            </a:r>
            <a:r>
              <a:rPr lang="en-US" sz="2700" dirty="0"/>
              <a:t> </a:t>
            </a:r>
            <a:r>
              <a:rPr lang="en-US" sz="2700" dirty="0" err="1"/>
              <a:t>nhau</a:t>
            </a:r>
            <a:r>
              <a:rPr lang="en-US" sz="2700" dirty="0"/>
              <a:t>, Router </a:t>
            </a:r>
            <a:r>
              <a:rPr lang="en-US" sz="2700" dirty="0" err="1"/>
              <a:t>có</a:t>
            </a:r>
            <a:r>
              <a:rPr lang="en-US" sz="2700" dirty="0"/>
              <a:t> Router ID </a:t>
            </a:r>
            <a:r>
              <a:rPr lang="en-US" sz="2700" dirty="0" err="1"/>
              <a:t>cao</a:t>
            </a:r>
            <a:r>
              <a:rPr lang="en-US" sz="2700" dirty="0"/>
              <a:t> </a:t>
            </a:r>
            <a:r>
              <a:rPr lang="en-US" sz="2700" dirty="0" err="1"/>
              <a:t>nhất</a:t>
            </a:r>
            <a:r>
              <a:rPr lang="en-US" sz="2700" dirty="0"/>
              <a:t> đ</a:t>
            </a:r>
            <a:r>
              <a:rPr lang="vi-VN" sz="2700" dirty="0"/>
              <a:t>ư</a:t>
            </a:r>
            <a:r>
              <a:rPr lang="en-US" sz="2700" dirty="0" err="1"/>
              <a:t>ợc</a:t>
            </a:r>
            <a:r>
              <a:rPr lang="en-US" sz="2700" dirty="0"/>
              <a:t> </a:t>
            </a:r>
            <a:r>
              <a:rPr lang="en-US" sz="2700" dirty="0" err="1"/>
              <a:t>chọn</a:t>
            </a:r>
            <a:r>
              <a:rPr lang="en-US" sz="2700" dirty="0"/>
              <a:t>.</a:t>
            </a:r>
          </a:p>
        </p:txBody>
      </p:sp>
    </p:spTree>
    <p:extLst>
      <p:ext uri="{BB962C8B-B14F-4D97-AF65-F5344CB8AC3E}">
        <p14:creationId xmlns:p14="http://schemas.microsoft.com/office/powerpoint/2010/main" val="35172709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NỘI DUNG</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err="1">
                <a:solidFill>
                  <a:schemeClr val="tx1"/>
                </a:solidFill>
              </a:rPr>
              <a:t>Các</a:t>
            </a:r>
            <a:r>
              <a:rPr lang="en-US" dirty="0">
                <a:solidFill>
                  <a:schemeClr val="tx1"/>
                </a:solidFill>
              </a:rPr>
              <a:t> </a:t>
            </a:r>
            <a:r>
              <a:rPr lang="en-US" dirty="0" err="1">
                <a:solidFill>
                  <a:schemeClr val="tx1"/>
                </a:solidFill>
              </a:rPr>
              <a:t>loại</a:t>
            </a:r>
            <a:r>
              <a:rPr lang="en-US" dirty="0">
                <a:solidFill>
                  <a:schemeClr val="tx1"/>
                </a:solidFill>
              </a:rPr>
              <a:t> </a:t>
            </a:r>
            <a:r>
              <a:rPr lang="en-US" dirty="0" err="1">
                <a:solidFill>
                  <a:schemeClr val="tx1"/>
                </a:solidFill>
              </a:rPr>
              <a:t>kết</a:t>
            </a:r>
            <a:r>
              <a:rPr lang="en-US" dirty="0">
                <a:solidFill>
                  <a:schemeClr val="tx1"/>
                </a:solidFill>
              </a:rPr>
              <a:t> </a:t>
            </a:r>
            <a:r>
              <a:rPr lang="en-US" dirty="0" err="1">
                <a:solidFill>
                  <a:schemeClr val="tx1"/>
                </a:solidFill>
              </a:rPr>
              <a:t>nối</a:t>
            </a:r>
            <a:r>
              <a:rPr lang="en-US" dirty="0">
                <a:solidFill>
                  <a:schemeClr val="tx1"/>
                </a:solidFill>
              </a:rPr>
              <a:t> </a:t>
            </a:r>
            <a:r>
              <a:rPr lang="en-US" dirty="0" err="1">
                <a:solidFill>
                  <a:schemeClr val="tx1"/>
                </a:solidFill>
              </a:rPr>
              <a:t>mạng</a:t>
            </a:r>
            <a:endParaRPr lang="en-US" dirty="0">
              <a:solidFill>
                <a:schemeClr val="tx1"/>
              </a:solidFill>
            </a:endParaRPr>
          </a:p>
          <a:p>
            <a:pPr>
              <a:buFont typeface="Arial" panose="020B0604020202020204" pitchFamily="34" charset="0"/>
              <a:buChar char="•"/>
            </a:pPr>
            <a:r>
              <a:rPr lang="en-US" dirty="0"/>
              <a:t>Router </a:t>
            </a:r>
            <a:r>
              <a:rPr lang="en-US" dirty="0" err="1"/>
              <a:t>và</a:t>
            </a:r>
            <a:r>
              <a:rPr lang="en-US" dirty="0"/>
              <a:t> </a:t>
            </a:r>
            <a:r>
              <a:rPr lang="en-US" dirty="0" err="1"/>
              <a:t>định</a:t>
            </a:r>
            <a:r>
              <a:rPr lang="en-US" dirty="0"/>
              <a:t> </a:t>
            </a:r>
            <a:r>
              <a:rPr lang="en-US" dirty="0" err="1"/>
              <a:t>tuyến</a:t>
            </a:r>
            <a:endParaRPr lang="en-US" dirty="0"/>
          </a:p>
          <a:p>
            <a:pPr>
              <a:buFont typeface="Arial" panose="020B0604020202020204" pitchFamily="34" charset="0"/>
              <a:buChar char="•"/>
            </a:pPr>
            <a:r>
              <a:rPr lang="en-US" dirty="0">
                <a:solidFill>
                  <a:srgbClr val="FF0000"/>
                </a:solidFill>
              </a:rPr>
              <a:t>Switch </a:t>
            </a:r>
            <a:r>
              <a:rPr lang="en-US" dirty="0" err="1">
                <a:solidFill>
                  <a:srgbClr val="FF0000"/>
                </a:solidFill>
              </a:rPr>
              <a:t>và</a:t>
            </a:r>
            <a:r>
              <a:rPr lang="en-US" dirty="0">
                <a:solidFill>
                  <a:srgbClr val="FF0000"/>
                </a:solidFill>
              </a:rPr>
              <a:t> VLAN</a:t>
            </a:r>
          </a:p>
          <a:p>
            <a:pPr>
              <a:buFont typeface="Arial" panose="020B0604020202020204" pitchFamily="34" charset="0"/>
              <a:buChar char="•"/>
            </a:pPr>
            <a:r>
              <a:rPr lang="en-US" dirty="0"/>
              <a:t>Internetworking: </a:t>
            </a:r>
            <a:r>
              <a:rPr lang="en-US" dirty="0" err="1"/>
              <a:t>Mạng</a:t>
            </a:r>
            <a:r>
              <a:rPr lang="en-US" dirty="0"/>
              <a:t> WAN</a:t>
            </a:r>
          </a:p>
          <a:p>
            <a:pPr>
              <a:buFont typeface="Arial" panose="020B0604020202020204" pitchFamily="34" charset="0"/>
              <a:buChar char="•"/>
            </a:pPr>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101</a:t>
            </a:fld>
            <a:endParaRPr lang="en-US" dirty="0">
              <a:solidFill>
                <a:srgbClr val="FFFFFF"/>
              </a:solidFill>
            </a:endParaRPr>
          </a:p>
        </p:txBody>
      </p:sp>
    </p:spTree>
    <p:extLst>
      <p:ext uri="{BB962C8B-B14F-4D97-AF65-F5344CB8AC3E}">
        <p14:creationId xmlns:p14="http://schemas.microsoft.com/office/powerpoint/2010/main" val="27707194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Tổng</a:t>
            </a:r>
            <a:r>
              <a:rPr lang="en-US" dirty="0"/>
              <a:t> </a:t>
            </a:r>
            <a:r>
              <a:rPr lang="en-US" dirty="0" err="1"/>
              <a:t>quan</a:t>
            </a:r>
            <a:r>
              <a:rPr lang="en-US" dirty="0"/>
              <a:t> </a:t>
            </a:r>
            <a:r>
              <a:rPr lang="en-US" dirty="0" err="1"/>
              <a:t>về</a:t>
            </a:r>
            <a:r>
              <a:rPr lang="en-US" dirty="0"/>
              <a:t> Switch</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err="1"/>
              <a:t>Là</a:t>
            </a:r>
            <a:r>
              <a:rPr lang="en-US" dirty="0"/>
              <a:t> </a:t>
            </a:r>
            <a:r>
              <a:rPr lang="en-US" dirty="0" err="1"/>
              <a:t>một</a:t>
            </a:r>
            <a:r>
              <a:rPr lang="en-US" dirty="0"/>
              <a:t> </a:t>
            </a:r>
            <a:r>
              <a:rPr lang="en-US" dirty="0" err="1"/>
              <a:t>thiết</a:t>
            </a:r>
            <a:r>
              <a:rPr lang="en-US" dirty="0"/>
              <a:t> </a:t>
            </a:r>
            <a:r>
              <a:rPr lang="en-US" dirty="0" err="1"/>
              <a:t>bị</a:t>
            </a:r>
            <a:r>
              <a:rPr lang="en-US" dirty="0"/>
              <a:t> ở </a:t>
            </a:r>
            <a:r>
              <a:rPr lang="en-US" dirty="0" err="1"/>
              <a:t>tầng</a:t>
            </a:r>
            <a:r>
              <a:rPr lang="en-US" dirty="0"/>
              <a:t> Data link</a:t>
            </a:r>
          </a:p>
          <a:p>
            <a:pPr>
              <a:buFont typeface="Arial" panose="020B0604020202020204" pitchFamily="34" charset="0"/>
              <a:buChar char="•"/>
            </a:pPr>
            <a:r>
              <a:rPr lang="en-US" dirty="0" err="1"/>
              <a:t>Sử</a:t>
            </a:r>
            <a:r>
              <a:rPr lang="en-US" dirty="0"/>
              <a:t> </a:t>
            </a:r>
            <a:r>
              <a:rPr lang="en-US" dirty="0" err="1"/>
              <a:t>dụng</a:t>
            </a:r>
            <a:r>
              <a:rPr lang="en-US" dirty="0"/>
              <a:t> </a:t>
            </a:r>
            <a:r>
              <a:rPr lang="en-US" dirty="0" err="1"/>
              <a:t>địa</a:t>
            </a:r>
            <a:r>
              <a:rPr lang="en-US" dirty="0"/>
              <a:t> </a:t>
            </a:r>
            <a:r>
              <a:rPr lang="en-US" dirty="0" err="1"/>
              <a:t>chỉ</a:t>
            </a:r>
            <a:r>
              <a:rPr lang="en-US" dirty="0"/>
              <a:t> MAC </a:t>
            </a:r>
            <a:r>
              <a:rPr lang="en-US" dirty="0" err="1"/>
              <a:t>để</a:t>
            </a:r>
            <a:r>
              <a:rPr lang="en-US" dirty="0"/>
              <a:t> </a:t>
            </a:r>
            <a:r>
              <a:rPr lang="en-US" dirty="0" err="1"/>
              <a:t>chuyển</a:t>
            </a:r>
            <a:r>
              <a:rPr lang="en-US" dirty="0"/>
              <a:t> </a:t>
            </a:r>
            <a:r>
              <a:rPr lang="en-US" dirty="0" err="1"/>
              <a:t>tiếp</a:t>
            </a:r>
            <a:r>
              <a:rPr lang="en-US" dirty="0"/>
              <a:t> </a:t>
            </a:r>
            <a:r>
              <a:rPr lang="en-US" dirty="0" err="1"/>
              <a:t>các</a:t>
            </a:r>
            <a:r>
              <a:rPr lang="en-US" dirty="0"/>
              <a:t> frame.</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844906"/>
            <a:ext cx="39624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1AD93096-5B34-4342-9326-69289CEAE4C2}" type="slidenum">
              <a:rPr lang="en-US" smtClean="0"/>
              <a:pPr/>
              <a:t>102</a:t>
            </a:fld>
            <a:endParaRPr lang="en-US" dirty="0">
              <a:solidFill>
                <a:srgbClr val="FFFFFF"/>
              </a:solidFill>
            </a:endParaRPr>
          </a:p>
        </p:txBody>
      </p:sp>
    </p:spTree>
    <p:extLst>
      <p:ext uri="{BB962C8B-B14F-4D97-AF65-F5344CB8AC3E}">
        <p14:creationId xmlns:p14="http://schemas.microsoft.com/office/powerpoint/2010/main" val="32404878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 Addressing </a:t>
            </a:r>
            <a:r>
              <a:rPr lang="en-US" dirty="0" err="1"/>
              <a:t>và</a:t>
            </a:r>
            <a:r>
              <a:rPr lang="en-US" dirty="0"/>
              <a:t> Switch MAC Address Tables</a:t>
            </a:r>
          </a:p>
        </p:txBody>
      </p:sp>
      <p:sp>
        <p:nvSpPr>
          <p:cNvPr id="3" name="Content Placeholder 2"/>
          <p:cNvSpPr>
            <a:spLocks noGrp="1"/>
          </p:cNvSpPr>
          <p:nvPr>
            <p:ph idx="1"/>
          </p:nvPr>
        </p:nvSpPr>
        <p:spPr/>
        <p:txBody>
          <a:bodyPr>
            <a:normAutofit fontScale="85000" lnSpcReduction="20000"/>
          </a:bodyPr>
          <a:lstStyle/>
          <a:p>
            <a:pPr>
              <a:buFont typeface="Arial" panose="020B0604020202020204" pitchFamily="34" charset="0"/>
              <a:buChar char="•"/>
            </a:pPr>
            <a:r>
              <a:rPr lang="en-US"/>
              <a:t>Switches </a:t>
            </a:r>
            <a:r>
              <a:rPr lang="en-US" dirty="0" err="1"/>
              <a:t>sử</a:t>
            </a:r>
            <a:r>
              <a:rPr lang="en-US" dirty="0"/>
              <a:t> </a:t>
            </a:r>
            <a:r>
              <a:rPr lang="en-US" dirty="0" err="1"/>
              <a:t>dụng</a:t>
            </a:r>
            <a:r>
              <a:rPr lang="en-US" dirty="0"/>
              <a:t> MAC addresses </a:t>
            </a:r>
            <a:r>
              <a:rPr lang="en-US" dirty="0" err="1"/>
              <a:t>để</a:t>
            </a:r>
            <a:r>
              <a:rPr lang="en-US" dirty="0"/>
              <a:t> </a:t>
            </a:r>
            <a:r>
              <a:rPr lang="en-US" dirty="0" err="1"/>
              <a:t>chuyển</a:t>
            </a:r>
            <a:r>
              <a:rPr lang="en-US" dirty="0"/>
              <a:t> </a:t>
            </a:r>
            <a:r>
              <a:rPr lang="en-US" dirty="0" err="1"/>
              <a:t>các</a:t>
            </a:r>
            <a:r>
              <a:rPr lang="en-US" dirty="0"/>
              <a:t> data frame </a:t>
            </a:r>
            <a:r>
              <a:rPr lang="en-US" dirty="0" err="1"/>
              <a:t>tới</a:t>
            </a:r>
            <a:r>
              <a:rPr lang="en-US" dirty="0"/>
              <a:t> </a:t>
            </a:r>
            <a:r>
              <a:rPr lang="en-US" dirty="0" err="1"/>
              <a:t>đích</a:t>
            </a:r>
            <a:r>
              <a:rPr lang="en-US" dirty="0"/>
              <a:t>.</a:t>
            </a:r>
          </a:p>
          <a:p>
            <a:pPr>
              <a:buFont typeface="Arial" panose="020B0604020202020204" pitchFamily="34" charset="0"/>
              <a:buChar char="•"/>
            </a:pPr>
            <a:r>
              <a:rPr lang="en-US" dirty="0" err="1"/>
              <a:t>Ghi</a:t>
            </a:r>
            <a:r>
              <a:rPr lang="en-US" dirty="0"/>
              <a:t> </a:t>
            </a:r>
            <a:r>
              <a:rPr lang="en-US" dirty="0" err="1"/>
              <a:t>nhớ</a:t>
            </a:r>
            <a:r>
              <a:rPr lang="en-US" dirty="0"/>
              <a:t> </a:t>
            </a:r>
            <a:r>
              <a:rPr lang="en-US" dirty="0" err="1"/>
              <a:t>các</a:t>
            </a:r>
            <a:r>
              <a:rPr lang="en-US" dirty="0"/>
              <a:t> MAC address t</a:t>
            </a:r>
            <a:r>
              <a:rPr lang="vi-VN" dirty="0"/>
              <a:t>ư</a:t>
            </a:r>
            <a:r>
              <a:rPr lang="en-US" dirty="0" err="1"/>
              <a:t>ơng</a:t>
            </a:r>
            <a:r>
              <a:rPr lang="en-US" dirty="0"/>
              <a:t> </a:t>
            </a:r>
            <a:r>
              <a:rPr lang="en-US" dirty="0" err="1"/>
              <a:t>ứng</a:t>
            </a:r>
            <a:r>
              <a:rPr lang="en-US" dirty="0"/>
              <a:t> </a:t>
            </a:r>
            <a:r>
              <a:rPr lang="en-US" dirty="0" err="1"/>
              <a:t>với</a:t>
            </a:r>
            <a:r>
              <a:rPr lang="en-US" dirty="0"/>
              <a:t> </a:t>
            </a:r>
            <a:r>
              <a:rPr lang="en-US" dirty="0" err="1"/>
              <a:t>các</a:t>
            </a:r>
            <a:r>
              <a:rPr lang="en-US" dirty="0"/>
              <a:t> port </a:t>
            </a:r>
            <a:r>
              <a:rPr lang="en-US" dirty="0" err="1"/>
              <a:t>của</a:t>
            </a:r>
            <a:r>
              <a:rPr lang="en-US" dirty="0"/>
              <a:t> </a:t>
            </a:r>
            <a:r>
              <a:rPr lang="en-US" dirty="0" err="1"/>
              <a:t>nó</a:t>
            </a:r>
            <a:r>
              <a:rPr lang="en-US" dirty="0"/>
              <a:t> </a:t>
            </a:r>
            <a:r>
              <a:rPr lang="en-US" dirty="0" err="1"/>
              <a:t>vào</a:t>
            </a:r>
            <a:r>
              <a:rPr lang="en-US" dirty="0"/>
              <a:t> </a:t>
            </a:r>
            <a:r>
              <a:rPr lang="en-US" dirty="0" err="1"/>
              <a:t>bảng</a:t>
            </a:r>
            <a:r>
              <a:rPr lang="en-US" dirty="0"/>
              <a:t> MAC Address Tables</a:t>
            </a:r>
          </a:p>
          <a:p>
            <a:pPr>
              <a:buFont typeface="Arial" panose="020B0604020202020204" pitchFamily="34" charset="0"/>
              <a:buChar char="•"/>
            </a:pPr>
            <a:r>
              <a:rPr lang="en-US" dirty="0" err="1"/>
              <a:t>Khi</a:t>
            </a:r>
            <a:r>
              <a:rPr lang="en-US" dirty="0"/>
              <a:t> </a:t>
            </a:r>
            <a:r>
              <a:rPr lang="en-US" dirty="0" err="1"/>
              <a:t>nhận</a:t>
            </a:r>
            <a:r>
              <a:rPr lang="en-US" dirty="0"/>
              <a:t> </a:t>
            </a:r>
            <a:r>
              <a:rPr lang="en-US" dirty="0" err="1"/>
              <a:t>một</a:t>
            </a:r>
            <a:r>
              <a:rPr lang="en-US" dirty="0"/>
              <a:t> data frame </a:t>
            </a:r>
            <a:r>
              <a:rPr lang="en-US" dirty="0" err="1"/>
              <a:t>mà</a:t>
            </a:r>
            <a:r>
              <a:rPr lang="en-US" dirty="0"/>
              <a:t> Destination MAC </a:t>
            </a:r>
            <a:r>
              <a:rPr lang="en-US" dirty="0" err="1"/>
              <a:t>ch</a:t>
            </a:r>
            <a:r>
              <a:rPr lang="vi-VN" dirty="0"/>
              <a:t>ư</a:t>
            </a:r>
            <a:r>
              <a:rPr lang="en-US" dirty="0"/>
              <a:t>a </a:t>
            </a:r>
            <a:r>
              <a:rPr lang="en-US" dirty="0" err="1"/>
              <a:t>có</a:t>
            </a:r>
            <a:r>
              <a:rPr lang="en-US" dirty="0"/>
              <a:t> </a:t>
            </a:r>
            <a:r>
              <a:rPr lang="en-US" dirty="0" err="1"/>
              <a:t>trong</a:t>
            </a:r>
            <a:r>
              <a:rPr lang="en-US" dirty="0"/>
              <a:t> </a:t>
            </a:r>
            <a:r>
              <a:rPr lang="en-US" dirty="0" err="1"/>
              <a:t>bảng</a:t>
            </a:r>
            <a:r>
              <a:rPr lang="en-US" dirty="0"/>
              <a:t> MAC </a:t>
            </a:r>
            <a:r>
              <a:rPr lang="en-US" dirty="0" err="1"/>
              <a:t>Adress</a:t>
            </a:r>
            <a:r>
              <a:rPr lang="en-US" dirty="0"/>
              <a:t> Table, </a:t>
            </a:r>
            <a:r>
              <a:rPr lang="en-US" dirty="0" err="1"/>
              <a:t>nó</a:t>
            </a:r>
            <a:r>
              <a:rPr lang="en-US" dirty="0"/>
              <a:t> forward </a:t>
            </a:r>
            <a:r>
              <a:rPr lang="en-US" dirty="0" err="1"/>
              <a:t>tới</a:t>
            </a:r>
            <a:r>
              <a:rPr lang="en-US" dirty="0"/>
              <a:t> </a:t>
            </a:r>
            <a:r>
              <a:rPr lang="en-US" dirty="0" err="1"/>
              <a:t>tất</a:t>
            </a:r>
            <a:r>
              <a:rPr lang="en-US" dirty="0"/>
              <a:t> </a:t>
            </a:r>
            <a:r>
              <a:rPr lang="en-US" dirty="0" err="1"/>
              <a:t>cả</a:t>
            </a:r>
            <a:r>
              <a:rPr lang="en-US" dirty="0"/>
              <a:t> </a:t>
            </a:r>
            <a:r>
              <a:rPr lang="en-US" dirty="0" err="1"/>
              <a:t>các</a:t>
            </a:r>
            <a:r>
              <a:rPr lang="en-US" dirty="0"/>
              <a:t> port, </a:t>
            </a:r>
            <a:r>
              <a:rPr lang="en-US" dirty="0" err="1"/>
              <a:t>trừ</a:t>
            </a:r>
            <a:r>
              <a:rPr lang="en-US" dirty="0"/>
              <a:t> port </a:t>
            </a:r>
            <a:r>
              <a:rPr lang="en-US" dirty="0" err="1"/>
              <a:t>mà</a:t>
            </a:r>
            <a:r>
              <a:rPr lang="en-US" dirty="0"/>
              <a:t> data frame </a:t>
            </a:r>
            <a:r>
              <a:rPr lang="en-US" dirty="0" err="1"/>
              <a:t>đó</a:t>
            </a:r>
            <a:r>
              <a:rPr lang="en-US" dirty="0"/>
              <a:t> đ</a:t>
            </a:r>
            <a:r>
              <a:rPr lang="vi-VN" dirty="0"/>
              <a:t>ư</a:t>
            </a:r>
            <a:r>
              <a:rPr lang="en-US" dirty="0" err="1"/>
              <a:t>ợc</a:t>
            </a:r>
            <a:r>
              <a:rPr lang="en-US" dirty="0"/>
              <a:t> </a:t>
            </a:r>
            <a:r>
              <a:rPr lang="en-US" dirty="0" err="1"/>
              <a:t>nhận</a:t>
            </a:r>
            <a:r>
              <a:rPr lang="en-US" dirty="0"/>
              <a:t> </a:t>
            </a:r>
            <a:r>
              <a:rPr lang="en-US" dirty="0" err="1"/>
              <a:t>vào</a:t>
            </a:r>
            <a:r>
              <a:rPr lang="en-US" dirty="0"/>
              <a:t>.</a:t>
            </a:r>
          </a:p>
          <a:p>
            <a:pPr>
              <a:buFont typeface="Arial" panose="020B0604020202020204" pitchFamily="34" charset="0"/>
              <a:buChar char="•"/>
            </a:pPr>
            <a:r>
              <a:rPr lang="en-US" dirty="0" err="1"/>
              <a:t>Khi</a:t>
            </a:r>
            <a:r>
              <a:rPr lang="en-US" dirty="0"/>
              <a:t> </a:t>
            </a:r>
            <a:r>
              <a:rPr lang="en-US" dirty="0" err="1"/>
              <a:t>một</a:t>
            </a:r>
            <a:r>
              <a:rPr lang="en-US" dirty="0"/>
              <a:t> node </a:t>
            </a:r>
            <a:r>
              <a:rPr lang="en-US" dirty="0" err="1"/>
              <a:t>trả</a:t>
            </a:r>
            <a:r>
              <a:rPr lang="en-US" dirty="0"/>
              <a:t> </a:t>
            </a:r>
            <a:r>
              <a:rPr lang="en-US" dirty="0" err="1"/>
              <a:t>lời</a:t>
            </a:r>
            <a:r>
              <a:rPr lang="en-US" dirty="0"/>
              <a:t>, </a:t>
            </a:r>
            <a:r>
              <a:rPr lang="en-US" dirty="0" err="1"/>
              <a:t>nó</a:t>
            </a:r>
            <a:r>
              <a:rPr lang="en-US" dirty="0"/>
              <a:t> </a:t>
            </a:r>
            <a:r>
              <a:rPr lang="en-US" dirty="0" err="1"/>
              <a:t>sẽ</a:t>
            </a:r>
            <a:r>
              <a:rPr lang="en-US" dirty="0"/>
              <a:t> </a:t>
            </a:r>
            <a:r>
              <a:rPr lang="en-US" dirty="0" err="1"/>
              <a:t>ghi</a:t>
            </a:r>
            <a:r>
              <a:rPr lang="en-US" dirty="0"/>
              <a:t> </a:t>
            </a:r>
            <a:r>
              <a:rPr lang="en-US" dirty="0" err="1"/>
              <a:t>lại</a:t>
            </a:r>
            <a:r>
              <a:rPr lang="en-US" dirty="0"/>
              <a:t> Source MAC </a:t>
            </a:r>
            <a:r>
              <a:rPr lang="en-US" dirty="0" err="1"/>
              <a:t>vào</a:t>
            </a:r>
            <a:r>
              <a:rPr lang="en-US" dirty="0"/>
              <a:t> MAC </a:t>
            </a:r>
            <a:r>
              <a:rPr lang="en-US" dirty="0" err="1"/>
              <a:t>Adress</a:t>
            </a:r>
            <a:r>
              <a:rPr lang="en-US" dirty="0"/>
              <a:t> Table</a:t>
            </a:r>
          </a:p>
          <a:p>
            <a:pPr>
              <a:buFont typeface="Arial" panose="020B0604020202020204" pitchFamily="34" charset="0"/>
              <a:buChar char="•"/>
            </a:pPr>
            <a:endParaRPr lang="en-US" dirty="0"/>
          </a:p>
        </p:txBody>
      </p:sp>
      <p:sp>
        <p:nvSpPr>
          <p:cNvPr id="6" name="Slide Number Placeholder 5"/>
          <p:cNvSpPr>
            <a:spLocks noGrp="1"/>
          </p:cNvSpPr>
          <p:nvPr>
            <p:ph type="sldNum" sz="quarter" idx="12"/>
          </p:nvPr>
        </p:nvSpPr>
        <p:spPr/>
        <p:txBody>
          <a:bodyPr/>
          <a:lstStyle/>
          <a:p>
            <a:fld id="{1AD93096-5B34-4342-9326-69289CEAE4C2}" type="slidenum">
              <a:rPr lang="en-US" smtClean="0"/>
              <a:pPr/>
              <a:t>103</a:t>
            </a:fld>
            <a:endParaRPr lang="en-US" dirty="0">
              <a:solidFill>
                <a:srgbClr val="FFFFFF"/>
              </a:solidFill>
            </a:endParaRPr>
          </a:p>
        </p:txBody>
      </p:sp>
    </p:spTree>
    <p:extLst>
      <p:ext uri="{BB962C8B-B14F-4D97-AF65-F5344CB8AC3E}">
        <p14:creationId xmlns:p14="http://schemas.microsoft.com/office/powerpoint/2010/main" val="31090284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Broadcast domain </a:t>
            </a:r>
            <a:r>
              <a:rPr lang="en-US" dirty="0" err="1"/>
              <a:t>và</a:t>
            </a:r>
            <a:r>
              <a:rPr lang="en-US" dirty="0"/>
              <a:t> </a:t>
            </a:r>
            <a:r>
              <a:rPr lang="en-US" dirty="0" err="1"/>
              <a:t>Colison</a:t>
            </a:r>
            <a:r>
              <a:rPr lang="en-US" dirty="0"/>
              <a:t> domain</a:t>
            </a:r>
          </a:p>
        </p:txBody>
      </p:sp>
      <p:pic>
        <p:nvPicPr>
          <p:cNvPr id="4" name="Content Placeholder 3">
            <a:extLst>
              <a:ext uri="{FF2B5EF4-FFF2-40B4-BE49-F238E27FC236}">
                <a16:creationId xmlns:a16="http://schemas.microsoft.com/office/drawing/2014/main" id="{4B1199D0-BA98-45A8-A17E-F76D0A17BB88}"/>
              </a:ext>
            </a:extLst>
          </p:cNvPr>
          <p:cNvPicPr>
            <a:picLocks noGrp="1" noChangeAspect="1"/>
          </p:cNvPicPr>
          <p:nvPr>
            <p:ph idx="1"/>
          </p:nvPr>
        </p:nvPicPr>
        <p:blipFill rotWithShape="1">
          <a:blip r:embed="rId3"/>
          <a:srcRect l="41625" t="17643" r="9890" b="30255"/>
          <a:stretch/>
        </p:blipFill>
        <p:spPr>
          <a:xfrm>
            <a:off x="457200" y="1089026"/>
            <a:ext cx="8229599" cy="5370760"/>
          </a:xfrm>
          <a:prstGeom prst="rect">
            <a:avLst/>
          </a:prstGeom>
        </p:spPr>
      </p:pic>
      <p:sp>
        <p:nvSpPr>
          <p:cNvPr id="6" name="Slide Number Placeholder 5"/>
          <p:cNvSpPr>
            <a:spLocks noGrp="1"/>
          </p:cNvSpPr>
          <p:nvPr>
            <p:ph type="sldNum" sz="quarter" idx="12"/>
          </p:nvPr>
        </p:nvSpPr>
        <p:spPr/>
        <p:txBody>
          <a:bodyPr/>
          <a:lstStyle/>
          <a:p>
            <a:fld id="{1AD93096-5B34-4342-9326-69289CEAE4C2}" type="slidenum">
              <a:rPr lang="en-US" smtClean="0"/>
              <a:pPr/>
              <a:t>104</a:t>
            </a:fld>
            <a:endParaRPr lang="en-US" dirty="0">
              <a:solidFill>
                <a:srgbClr val="FFFFFF"/>
              </a:solidFill>
            </a:endParaRPr>
          </a:p>
        </p:txBody>
      </p:sp>
    </p:spTree>
    <p:extLst>
      <p:ext uri="{BB962C8B-B14F-4D97-AF65-F5344CB8AC3E}">
        <p14:creationId xmlns:p14="http://schemas.microsoft.com/office/powerpoint/2010/main" val="12370948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Broadcast domain </a:t>
            </a:r>
            <a:r>
              <a:rPr lang="en-US" dirty="0" err="1"/>
              <a:t>và</a:t>
            </a:r>
            <a:r>
              <a:rPr lang="en-US" dirty="0"/>
              <a:t> </a:t>
            </a:r>
            <a:r>
              <a:rPr lang="en-US" dirty="0" err="1"/>
              <a:t>Colison</a:t>
            </a:r>
            <a:r>
              <a:rPr lang="en-US" dirty="0"/>
              <a:t> domain</a:t>
            </a:r>
          </a:p>
        </p:txBody>
      </p:sp>
      <p:sp>
        <p:nvSpPr>
          <p:cNvPr id="6" name="Slide Number Placeholder 5"/>
          <p:cNvSpPr>
            <a:spLocks noGrp="1"/>
          </p:cNvSpPr>
          <p:nvPr>
            <p:ph type="sldNum" sz="quarter" idx="12"/>
          </p:nvPr>
        </p:nvSpPr>
        <p:spPr/>
        <p:txBody>
          <a:bodyPr/>
          <a:lstStyle/>
          <a:p>
            <a:fld id="{1AD93096-5B34-4342-9326-69289CEAE4C2}" type="slidenum">
              <a:rPr lang="en-US" smtClean="0"/>
              <a:pPr/>
              <a:t>105</a:t>
            </a:fld>
            <a:endParaRPr lang="en-US" dirty="0">
              <a:solidFill>
                <a:srgbClr val="FFFFFF"/>
              </a:solidFill>
            </a:endParaRPr>
          </a:p>
        </p:txBody>
      </p:sp>
      <p:pic>
        <p:nvPicPr>
          <p:cNvPr id="7" name="Content Placeholder 6">
            <a:extLst>
              <a:ext uri="{FF2B5EF4-FFF2-40B4-BE49-F238E27FC236}">
                <a16:creationId xmlns:a16="http://schemas.microsoft.com/office/drawing/2014/main" id="{49E1E310-43AC-4196-BE67-5E551167A62D}"/>
              </a:ext>
            </a:extLst>
          </p:cNvPr>
          <p:cNvPicPr>
            <a:picLocks noGrp="1" noChangeAspect="1"/>
          </p:cNvPicPr>
          <p:nvPr>
            <p:ph idx="1"/>
          </p:nvPr>
        </p:nvPicPr>
        <p:blipFill rotWithShape="1">
          <a:blip r:embed="rId3"/>
          <a:srcRect l="42635" t="21235" r="8880" b="28459"/>
          <a:stretch/>
        </p:blipFill>
        <p:spPr>
          <a:xfrm>
            <a:off x="533400" y="1272624"/>
            <a:ext cx="8321039" cy="4975775"/>
          </a:xfrm>
          <a:prstGeom prst="rect">
            <a:avLst/>
          </a:prstGeom>
        </p:spPr>
      </p:pic>
    </p:spTree>
    <p:extLst>
      <p:ext uri="{BB962C8B-B14F-4D97-AF65-F5344CB8AC3E}">
        <p14:creationId xmlns:p14="http://schemas.microsoft.com/office/powerpoint/2010/main" val="29302554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Broadcast domain </a:t>
            </a:r>
            <a:r>
              <a:rPr lang="en-US" dirty="0" err="1"/>
              <a:t>và</a:t>
            </a:r>
            <a:r>
              <a:rPr lang="en-US" dirty="0"/>
              <a:t> </a:t>
            </a:r>
            <a:r>
              <a:rPr lang="en-US" dirty="0" err="1"/>
              <a:t>Colison</a:t>
            </a:r>
            <a:r>
              <a:rPr lang="en-US" dirty="0"/>
              <a:t> domain</a:t>
            </a:r>
          </a:p>
        </p:txBody>
      </p:sp>
      <p:sp>
        <p:nvSpPr>
          <p:cNvPr id="6" name="Slide Number Placeholder 5"/>
          <p:cNvSpPr>
            <a:spLocks noGrp="1"/>
          </p:cNvSpPr>
          <p:nvPr>
            <p:ph type="sldNum" sz="quarter" idx="12"/>
          </p:nvPr>
        </p:nvSpPr>
        <p:spPr/>
        <p:txBody>
          <a:bodyPr/>
          <a:lstStyle/>
          <a:p>
            <a:fld id="{1AD93096-5B34-4342-9326-69289CEAE4C2}" type="slidenum">
              <a:rPr lang="en-US" smtClean="0"/>
              <a:pPr/>
              <a:t>106</a:t>
            </a:fld>
            <a:endParaRPr lang="en-US" dirty="0">
              <a:solidFill>
                <a:srgbClr val="FFFFFF"/>
              </a:solidFill>
            </a:endParaRPr>
          </a:p>
        </p:txBody>
      </p:sp>
      <p:pic>
        <p:nvPicPr>
          <p:cNvPr id="5" name="Content Placeholder 4">
            <a:extLst>
              <a:ext uri="{FF2B5EF4-FFF2-40B4-BE49-F238E27FC236}">
                <a16:creationId xmlns:a16="http://schemas.microsoft.com/office/drawing/2014/main" id="{505F0949-1556-491D-B706-614C8F30099C}"/>
              </a:ext>
            </a:extLst>
          </p:cNvPr>
          <p:cNvPicPr>
            <a:picLocks noGrp="1" noChangeAspect="1"/>
          </p:cNvPicPr>
          <p:nvPr>
            <p:ph idx="1"/>
          </p:nvPr>
        </p:nvPicPr>
        <p:blipFill rotWithShape="1">
          <a:blip r:embed="rId3"/>
          <a:srcRect l="42634" t="23032" r="9891" b="30256"/>
          <a:stretch/>
        </p:blipFill>
        <p:spPr>
          <a:xfrm>
            <a:off x="248530" y="1477619"/>
            <a:ext cx="8692660" cy="4808704"/>
          </a:xfrm>
          <a:prstGeom prst="rect">
            <a:avLst/>
          </a:prstGeom>
        </p:spPr>
      </p:pic>
    </p:spTree>
    <p:extLst>
      <p:ext uri="{BB962C8B-B14F-4D97-AF65-F5344CB8AC3E}">
        <p14:creationId xmlns:p14="http://schemas.microsoft.com/office/powerpoint/2010/main" val="28955194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2"/>
          <p:cNvSpPr>
            <a:spLocks noGrp="1" noChangeArrowheads="1"/>
          </p:cNvSpPr>
          <p:nvPr>
            <p:ph type="title"/>
          </p:nvPr>
        </p:nvSpPr>
        <p:spPr>
          <a:xfrm>
            <a:off x="1150938" y="214313"/>
            <a:ext cx="7793037" cy="1081087"/>
          </a:xfrm>
        </p:spPr>
        <p:txBody>
          <a:bodyPr/>
          <a:lstStyle/>
          <a:p>
            <a:pPr eaLnBrk="1" hangingPunct="1"/>
            <a:r>
              <a:rPr lang="en-US" altLang="en-US" sz="4000" b="1"/>
              <a:t>VLAN (Virtual Lan)</a:t>
            </a:r>
            <a:br>
              <a:rPr lang="en-US" altLang="en-US" sz="4000" b="1"/>
            </a:br>
            <a:r>
              <a:rPr lang="en-US" altLang="en-US" sz="2400"/>
              <a:t>Phân đoạn mạng LAN truyền thống và theo VLAN</a:t>
            </a:r>
            <a:endParaRPr lang="en-US" altLang="en-US" sz="4000"/>
          </a:p>
        </p:txBody>
      </p:sp>
      <p:pic>
        <p:nvPicPr>
          <p:cNvPr id="3543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7789863"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107</a:t>
            </a:fld>
            <a:endParaRPr lang="en-US" dirty="0">
              <a:solidFill>
                <a:srgbClr val="FFFFFF"/>
              </a:solidFill>
            </a:endParaRPr>
          </a:p>
        </p:txBody>
      </p:sp>
    </p:spTree>
    <p:extLst>
      <p:ext uri="{BB962C8B-B14F-4D97-AF65-F5344CB8AC3E}">
        <p14:creationId xmlns:p14="http://schemas.microsoft.com/office/powerpoint/2010/main" val="29789469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1" name="Rectangle 2"/>
          <p:cNvSpPr>
            <a:spLocks noGrp="1" noChangeArrowheads="1"/>
          </p:cNvSpPr>
          <p:nvPr>
            <p:ph type="title"/>
          </p:nvPr>
        </p:nvSpPr>
        <p:spPr/>
        <p:txBody>
          <a:bodyPr/>
          <a:lstStyle/>
          <a:p>
            <a:pPr eaLnBrk="1" hangingPunct="1"/>
            <a:r>
              <a:rPr lang="en-US" altLang="en-US" sz="4000" b="1"/>
              <a:t>VLAN (Virtual Lan)</a:t>
            </a:r>
            <a:br>
              <a:rPr lang="en-US" altLang="en-US" b="1"/>
            </a:br>
            <a:r>
              <a:rPr lang="en-US" altLang="en-US" sz="2800"/>
              <a:t>Phân đoạn mạng LAN theo VLAN</a:t>
            </a:r>
            <a:endParaRPr lang="en-US" altLang="en-US" sz="4000"/>
          </a:p>
        </p:txBody>
      </p:sp>
      <p:pic>
        <p:nvPicPr>
          <p:cNvPr id="3553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79343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108</a:t>
            </a:fld>
            <a:endParaRPr lang="en-US" dirty="0">
              <a:solidFill>
                <a:srgbClr val="FFFFFF"/>
              </a:solidFill>
            </a:endParaRPr>
          </a:p>
        </p:txBody>
      </p:sp>
    </p:spTree>
    <p:extLst>
      <p:ext uri="{BB962C8B-B14F-4D97-AF65-F5344CB8AC3E}">
        <p14:creationId xmlns:p14="http://schemas.microsoft.com/office/powerpoint/2010/main" val="3793323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1" name="Rectangle 2"/>
          <p:cNvSpPr>
            <a:spLocks noGrp="1" noChangeArrowheads="1"/>
          </p:cNvSpPr>
          <p:nvPr>
            <p:ph type="title"/>
          </p:nvPr>
        </p:nvSpPr>
        <p:spPr/>
        <p:txBody>
          <a:bodyPr/>
          <a:lstStyle/>
          <a:p>
            <a:pPr eaLnBrk="1" hangingPunct="1"/>
            <a:r>
              <a:rPr lang="en-US" altLang="en-US" sz="4000" b="1"/>
              <a:t>VLAN (Virtual Lan)</a:t>
            </a:r>
            <a:br>
              <a:rPr lang="en-US" altLang="en-US" sz="4000" b="1"/>
            </a:br>
            <a:r>
              <a:rPr lang="en-US" altLang="en-US" sz="2800"/>
              <a:t>Chia VLAN theo port</a:t>
            </a:r>
            <a:endParaRPr lang="en-US" altLang="en-US" sz="4000"/>
          </a:p>
        </p:txBody>
      </p:sp>
      <p:pic>
        <p:nvPicPr>
          <p:cNvPr id="360452" name="Picture 5" descr="VLAN 2"/>
          <p:cNvPicPr>
            <a:picLocks noChangeAspect="1" noChangeArrowheads="1"/>
          </p:cNvPicPr>
          <p:nvPr/>
        </p:nvPicPr>
        <p:blipFill>
          <a:blip r:embed="rId2">
            <a:extLst>
              <a:ext uri="{28A0092B-C50C-407E-A947-70E740481C1C}">
                <a14:useLocalDpi xmlns:a14="http://schemas.microsoft.com/office/drawing/2010/main" val="0"/>
              </a:ext>
            </a:extLst>
          </a:blip>
          <a:srcRect t="14566"/>
          <a:stretch>
            <a:fillRect/>
          </a:stretch>
        </p:blipFill>
        <p:spPr bwMode="auto">
          <a:xfrm>
            <a:off x="152400" y="1752600"/>
            <a:ext cx="86201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109</a:t>
            </a:fld>
            <a:endParaRPr lang="en-US" dirty="0">
              <a:solidFill>
                <a:srgbClr val="FFFFFF"/>
              </a:solidFill>
            </a:endParaRPr>
          </a:p>
        </p:txBody>
      </p:sp>
    </p:spTree>
    <p:extLst>
      <p:ext uri="{BB962C8B-B14F-4D97-AF65-F5344CB8AC3E}">
        <p14:creationId xmlns:p14="http://schemas.microsoft.com/office/powerpoint/2010/main" val="3739343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err="1"/>
              <a:t>Các</a:t>
            </a:r>
            <a:r>
              <a:rPr lang="en-US" dirty="0"/>
              <a:t> </a:t>
            </a:r>
            <a:r>
              <a:rPr lang="en-US" dirty="0" err="1"/>
              <a:t>chuẩn</a:t>
            </a:r>
            <a:r>
              <a:rPr lang="en-US" dirty="0"/>
              <a:t> </a:t>
            </a:r>
            <a:r>
              <a:rPr lang="en-US" dirty="0" err="1"/>
              <a:t>về</a:t>
            </a:r>
            <a:r>
              <a:rPr lang="en-US" dirty="0"/>
              <a:t> </a:t>
            </a:r>
            <a:r>
              <a:rPr lang="en-US" dirty="0" err="1"/>
              <a:t>cáp</a:t>
            </a:r>
            <a:r>
              <a:rPr lang="en-US" dirty="0"/>
              <a:t> UTP</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261822"/>
            <a:ext cx="3200400"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537" y="1253258"/>
            <a:ext cx="2194109" cy="3103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5960" y="2301846"/>
            <a:ext cx="2194109" cy="3118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3630" y="4115328"/>
            <a:ext cx="2201432" cy="2236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11</a:t>
            </a:fld>
            <a:endParaRPr lang="en-US" dirty="0">
              <a:solidFill>
                <a:srgbClr val="FFFFFF"/>
              </a:solidFill>
            </a:endParaRPr>
          </a:p>
        </p:txBody>
      </p:sp>
    </p:spTree>
    <p:extLst>
      <p:ext uri="{BB962C8B-B14F-4D97-AF65-F5344CB8AC3E}">
        <p14:creationId xmlns:p14="http://schemas.microsoft.com/office/powerpoint/2010/main" val="321496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2"/>
          <p:cNvSpPr>
            <a:spLocks noGrp="1" noChangeArrowheads="1"/>
          </p:cNvSpPr>
          <p:nvPr>
            <p:ph type="title"/>
          </p:nvPr>
        </p:nvSpPr>
        <p:spPr/>
        <p:txBody>
          <a:bodyPr>
            <a:normAutofit fontScale="90000"/>
          </a:bodyPr>
          <a:lstStyle/>
          <a:p>
            <a:pPr eaLnBrk="1" hangingPunct="1"/>
            <a:r>
              <a:rPr lang="en-US" altLang="en-US" b="1"/>
              <a:t>VLAN (Virtual Lan)</a:t>
            </a:r>
            <a:br>
              <a:rPr lang="en-US" altLang="en-US" b="1"/>
            </a:br>
            <a:r>
              <a:rPr lang="en-US" altLang="en-US" sz="2800"/>
              <a:t>Ích lợi của VLAN</a:t>
            </a:r>
            <a:endParaRPr lang="en-US" altLang="en-US"/>
          </a:p>
        </p:txBody>
      </p:sp>
      <p:sp>
        <p:nvSpPr>
          <p:cNvPr id="361476" name="Rectangle 4"/>
          <p:cNvSpPr>
            <a:spLocks noGrp="1" noChangeArrowheads="1"/>
          </p:cNvSpPr>
          <p:nvPr>
            <p:ph type="body" idx="1"/>
          </p:nvPr>
        </p:nvSpPr>
        <p:spPr>
          <a:xfrm>
            <a:off x="1203960" y="1524000"/>
            <a:ext cx="6781800" cy="3886200"/>
          </a:xfrm>
          <a:noFill/>
        </p:spPr>
        <p:txBody>
          <a:bodyPr>
            <a:normAutofit lnSpcReduction="10000"/>
          </a:bodyPr>
          <a:lstStyle/>
          <a:p>
            <a:pPr eaLnBrk="1" hangingPunct="1">
              <a:lnSpc>
                <a:spcPct val="150000"/>
              </a:lnSpc>
            </a:pPr>
            <a:r>
              <a:rPr lang="en-US" altLang="en-US" sz="2800" dirty="0"/>
              <a:t>Di </a:t>
            </a:r>
            <a:r>
              <a:rPr lang="en-US" altLang="en-US" sz="2800" dirty="0" err="1"/>
              <a:t>chuyển</a:t>
            </a:r>
            <a:r>
              <a:rPr lang="en-US" altLang="en-US" sz="2800" dirty="0"/>
              <a:t> </a:t>
            </a:r>
            <a:r>
              <a:rPr lang="en-US" altLang="en-US" sz="2800" dirty="0" err="1"/>
              <a:t>máy</a:t>
            </a:r>
            <a:r>
              <a:rPr lang="en-US" altLang="en-US" sz="2800" dirty="0"/>
              <a:t> </a:t>
            </a:r>
            <a:r>
              <a:rPr lang="en-US" altLang="en-US" sz="2800" dirty="0" err="1"/>
              <a:t>trạm</a:t>
            </a:r>
            <a:r>
              <a:rPr lang="en-US" altLang="en-US" sz="2800" dirty="0"/>
              <a:t> </a:t>
            </a:r>
            <a:r>
              <a:rPr lang="en-US" altLang="en-US" sz="2800" dirty="0" err="1"/>
              <a:t>trong</a:t>
            </a:r>
            <a:r>
              <a:rPr lang="en-US" altLang="en-US" sz="2800" dirty="0"/>
              <a:t> LAN </a:t>
            </a:r>
            <a:r>
              <a:rPr lang="en-US" altLang="en-US" sz="2800" dirty="0" err="1"/>
              <a:t>dễ</a:t>
            </a:r>
            <a:r>
              <a:rPr lang="en-US" altLang="en-US" sz="2800" dirty="0"/>
              <a:t> </a:t>
            </a:r>
            <a:r>
              <a:rPr lang="en-US" altLang="en-US" sz="2800" dirty="0" err="1"/>
              <a:t>dàng</a:t>
            </a:r>
            <a:r>
              <a:rPr lang="en-US" altLang="en-US" sz="2800" dirty="0"/>
              <a:t>.</a:t>
            </a:r>
          </a:p>
          <a:p>
            <a:pPr eaLnBrk="1" hangingPunct="1">
              <a:lnSpc>
                <a:spcPct val="150000"/>
              </a:lnSpc>
            </a:pPr>
            <a:r>
              <a:rPr lang="en-US" altLang="en-US" sz="2800" dirty="0" err="1"/>
              <a:t>Thêm</a:t>
            </a:r>
            <a:r>
              <a:rPr lang="en-US" altLang="en-US" sz="2800" dirty="0"/>
              <a:t> </a:t>
            </a:r>
            <a:r>
              <a:rPr lang="en-US" altLang="en-US" sz="2800" dirty="0" err="1"/>
              <a:t>máy</a:t>
            </a:r>
            <a:r>
              <a:rPr lang="en-US" altLang="en-US" sz="2800" dirty="0"/>
              <a:t> </a:t>
            </a:r>
            <a:r>
              <a:rPr lang="en-US" altLang="en-US" sz="2800" dirty="0" err="1"/>
              <a:t>trạm</a:t>
            </a:r>
            <a:r>
              <a:rPr lang="en-US" altLang="en-US" sz="2800" dirty="0"/>
              <a:t> </a:t>
            </a:r>
            <a:r>
              <a:rPr lang="en-US" altLang="en-US" sz="2800" dirty="0" err="1"/>
              <a:t>vào</a:t>
            </a:r>
            <a:r>
              <a:rPr lang="en-US" altLang="en-US" sz="2800" dirty="0"/>
              <a:t> LAN </a:t>
            </a:r>
            <a:r>
              <a:rPr lang="en-US" altLang="en-US" sz="2800" dirty="0" err="1"/>
              <a:t>dễ</a:t>
            </a:r>
            <a:r>
              <a:rPr lang="en-US" altLang="en-US" sz="2800" dirty="0"/>
              <a:t> </a:t>
            </a:r>
            <a:r>
              <a:rPr lang="en-US" altLang="en-US" sz="2800" dirty="0" err="1"/>
              <a:t>dàng</a:t>
            </a:r>
            <a:r>
              <a:rPr lang="en-US" altLang="en-US" sz="2800" dirty="0"/>
              <a:t>.</a:t>
            </a:r>
          </a:p>
          <a:p>
            <a:pPr eaLnBrk="1" hangingPunct="1">
              <a:lnSpc>
                <a:spcPct val="150000"/>
              </a:lnSpc>
            </a:pPr>
            <a:r>
              <a:rPr lang="en-US" altLang="en-US" sz="2800" dirty="0" err="1"/>
              <a:t>Thay</a:t>
            </a:r>
            <a:r>
              <a:rPr lang="en-US" altLang="en-US" sz="2800" dirty="0"/>
              <a:t> </a:t>
            </a:r>
            <a:r>
              <a:rPr lang="en-US" altLang="en-US" sz="2800" dirty="0" err="1"/>
              <a:t>đổi</a:t>
            </a:r>
            <a:r>
              <a:rPr lang="en-US" altLang="en-US" sz="2800" dirty="0"/>
              <a:t> </a:t>
            </a:r>
            <a:r>
              <a:rPr lang="en-US" altLang="en-US" sz="2800" dirty="0" err="1"/>
              <a:t>cấu</a:t>
            </a:r>
            <a:r>
              <a:rPr lang="en-US" altLang="en-US" sz="2800" dirty="0"/>
              <a:t> </a:t>
            </a:r>
            <a:r>
              <a:rPr lang="en-US" altLang="en-US" sz="2800" dirty="0" err="1"/>
              <a:t>hình</a:t>
            </a:r>
            <a:r>
              <a:rPr lang="en-US" altLang="en-US" sz="2800" dirty="0"/>
              <a:t> LAN </a:t>
            </a:r>
            <a:r>
              <a:rPr lang="en-US" altLang="en-US" sz="2800" dirty="0" err="1"/>
              <a:t>dễ</a:t>
            </a:r>
            <a:r>
              <a:rPr lang="en-US" altLang="en-US" sz="2800" dirty="0"/>
              <a:t> </a:t>
            </a:r>
            <a:r>
              <a:rPr lang="en-US" altLang="en-US" sz="2800" dirty="0" err="1"/>
              <a:t>dàng</a:t>
            </a:r>
            <a:r>
              <a:rPr lang="en-US" altLang="en-US" sz="2800" dirty="0"/>
              <a:t>.</a:t>
            </a:r>
          </a:p>
          <a:p>
            <a:pPr eaLnBrk="1" hangingPunct="1">
              <a:lnSpc>
                <a:spcPct val="150000"/>
              </a:lnSpc>
            </a:pPr>
            <a:r>
              <a:rPr lang="en-US" altLang="en-US" sz="2800" dirty="0" err="1"/>
              <a:t>Kiểm</a:t>
            </a:r>
            <a:r>
              <a:rPr lang="en-US" altLang="en-US" sz="2800" dirty="0"/>
              <a:t> </a:t>
            </a:r>
            <a:r>
              <a:rPr lang="en-US" altLang="en-US" sz="2800" dirty="0" err="1"/>
              <a:t>soát</a:t>
            </a:r>
            <a:r>
              <a:rPr lang="en-US" altLang="en-US" sz="2800" dirty="0"/>
              <a:t> </a:t>
            </a:r>
            <a:r>
              <a:rPr lang="en-US" altLang="en-US" sz="2800" dirty="0" err="1"/>
              <a:t>giao</a:t>
            </a:r>
            <a:r>
              <a:rPr lang="en-US" altLang="en-US" sz="2800" dirty="0"/>
              <a:t> </a:t>
            </a:r>
            <a:r>
              <a:rPr lang="en-US" altLang="en-US" sz="2800" dirty="0" err="1"/>
              <a:t>thông</a:t>
            </a:r>
            <a:r>
              <a:rPr lang="en-US" altLang="en-US" sz="2800" dirty="0"/>
              <a:t> </a:t>
            </a:r>
            <a:r>
              <a:rPr lang="en-US" altLang="en-US" sz="2800" dirty="0" err="1"/>
              <a:t>mạng</a:t>
            </a:r>
            <a:r>
              <a:rPr lang="en-US" altLang="en-US" sz="2800" dirty="0"/>
              <a:t> </a:t>
            </a:r>
            <a:r>
              <a:rPr lang="en-US" altLang="en-US" sz="2800" dirty="0" err="1"/>
              <a:t>dễ</a:t>
            </a:r>
            <a:r>
              <a:rPr lang="en-US" altLang="en-US" sz="2800" dirty="0"/>
              <a:t> </a:t>
            </a:r>
            <a:r>
              <a:rPr lang="en-US" altLang="en-US" sz="2800" dirty="0" err="1"/>
              <a:t>dàng</a:t>
            </a:r>
            <a:r>
              <a:rPr lang="en-US" altLang="en-US" sz="2800" dirty="0"/>
              <a:t>.</a:t>
            </a:r>
          </a:p>
          <a:p>
            <a:pPr eaLnBrk="1" hangingPunct="1">
              <a:lnSpc>
                <a:spcPct val="150000"/>
              </a:lnSpc>
            </a:pPr>
            <a:r>
              <a:rPr lang="en-US" altLang="en-US" sz="2800" dirty="0"/>
              <a:t>Gia </a:t>
            </a:r>
            <a:r>
              <a:rPr lang="en-US" altLang="en-US" sz="2800" dirty="0" err="1"/>
              <a:t>tăng</a:t>
            </a:r>
            <a:r>
              <a:rPr lang="en-US" altLang="en-US" sz="2800" dirty="0"/>
              <a:t> </a:t>
            </a:r>
            <a:r>
              <a:rPr lang="en-US" altLang="en-US" sz="2800" dirty="0" err="1"/>
              <a:t>khả</a:t>
            </a:r>
            <a:r>
              <a:rPr lang="en-US" altLang="en-US" sz="2800" dirty="0"/>
              <a:t> </a:t>
            </a:r>
            <a:r>
              <a:rPr lang="en-US" altLang="en-US" sz="2800" dirty="0" err="1"/>
              <a:t>năng</a:t>
            </a:r>
            <a:r>
              <a:rPr lang="en-US" altLang="en-US" sz="2800" dirty="0"/>
              <a:t> </a:t>
            </a:r>
            <a:r>
              <a:rPr lang="en-US" altLang="en-US" sz="2800" dirty="0" err="1"/>
              <a:t>bảo</a:t>
            </a:r>
            <a:r>
              <a:rPr lang="en-US" altLang="en-US" sz="2800" dirty="0"/>
              <a:t> </a:t>
            </a:r>
            <a:r>
              <a:rPr lang="en-US" altLang="en-US" sz="2800" dirty="0" err="1"/>
              <a:t>mật</a:t>
            </a:r>
            <a:r>
              <a:rPr lang="en-US" altLang="en-US" sz="2800" dirty="0"/>
              <a:t>.</a:t>
            </a:r>
          </a:p>
        </p:txBody>
      </p:sp>
      <p:sp>
        <p:nvSpPr>
          <p:cNvPr id="2" name="Slide Number Placeholder 1"/>
          <p:cNvSpPr>
            <a:spLocks noGrp="1"/>
          </p:cNvSpPr>
          <p:nvPr>
            <p:ph type="sldNum" sz="quarter" idx="12"/>
          </p:nvPr>
        </p:nvSpPr>
        <p:spPr/>
        <p:txBody>
          <a:bodyPr/>
          <a:lstStyle/>
          <a:p>
            <a:fld id="{1AD93096-5B34-4342-9326-69289CEAE4C2}" type="slidenum">
              <a:rPr lang="en-US" smtClean="0"/>
              <a:pPr/>
              <a:t>110</a:t>
            </a:fld>
            <a:endParaRPr lang="en-US" dirty="0">
              <a:solidFill>
                <a:srgbClr val="FFFFFF"/>
              </a:solidFill>
            </a:endParaRPr>
          </a:p>
        </p:txBody>
      </p:sp>
    </p:spTree>
    <p:extLst>
      <p:ext uri="{BB962C8B-B14F-4D97-AF65-F5344CB8AC3E}">
        <p14:creationId xmlns:p14="http://schemas.microsoft.com/office/powerpoint/2010/main" val="38999729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2"/>
          <p:cNvSpPr>
            <a:spLocks noGrp="1" noChangeArrowheads="1"/>
          </p:cNvSpPr>
          <p:nvPr>
            <p:ph type="title"/>
          </p:nvPr>
        </p:nvSpPr>
        <p:spPr>
          <a:xfrm>
            <a:off x="822960" y="286605"/>
            <a:ext cx="7543800" cy="780196"/>
          </a:xfrm>
        </p:spPr>
        <p:txBody>
          <a:bodyPr>
            <a:normAutofit/>
          </a:bodyPr>
          <a:lstStyle/>
          <a:p>
            <a:pPr eaLnBrk="1" hangingPunct="1"/>
            <a:r>
              <a:rPr lang="en-US" altLang="en-US" b="1" dirty="0" err="1"/>
              <a:t>Các</a:t>
            </a:r>
            <a:r>
              <a:rPr lang="en-US" altLang="en-US" b="1" dirty="0"/>
              <a:t> </a:t>
            </a:r>
            <a:r>
              <a:rPr lang="en-US" altLang="en-US" b="1" dirty="0" err="1"/>
              <a:t>loại</a:t>
            </a:r>
            <a:r>
              <a:rPr lang="en-US" altLang="en-US" b="1" dirty="0"/>
              <a:t> VLAN</a:t>
            </a:r>
            <a:endParaRPr lang="en-US" altLang="en-US" dirty="0"/>
          </a:p>
        </p:txBody>
      </p:sp>
      <p:sp>
        <p:nvSpPr>
          <p:cNvPr id="361476" name="Rectangle 4"/>
          <p:cNvSpPr>
            <a:spLocks noGrp="1" noChangeArrowheads="1"/>
          </p:cNvSpPr>
          <p:nvPr>
            <p:ph type="body" idx="1"/>
          </p:nvPr>
        </p:nvSpPr>
        <p:spPr>
          <a:xfrm>
            <a:off x="289560" y="1362993"/>
            <a:ext cx="8610600" cy="4800600"/>
          </a:xfrm>
          <a:noFill/>
        </p:spPr>
        <p:txBody>
          <a:bodyPr>
            <a:noAutofit/>
          </a:bodyPr>
          <a:lstStyle/>
          <a:p>
            <a:pPr eaLnBrk="1" hangingPunct="1">
              <a:lnSpc>
                <a:spcPct val="150000"/>
              </a:lnSpc>
            </a:pPr>
            <a:r>
              <a:rPr lang="en-US" altLang="en-US" sz="2400" dirty="0"/>
              <a:t>1. DATA </a:t>
            </a:r>
            <a:r>
              <a:rPr lang="en-US" altLang="en-US" sz="2400" dirty="0" err="1"/>
              <a:t>Vlan</a:t>
            </a:r>
            <a:r>
              <a:rPr lang="en-US" altLang="en-US" sz="2400" dirty="0"/>
              <a:t>: </a:t>
            </a:r>
            <a:r>
              <a:rPr lang="en-US" altLang="en-US" sz="2400" dirty="0" err="1"/>
              <a:t>Vlan</a:t>
            </a:r>
            <a:r>
              <a:rPr lang="en-US" altLang="en-US" sz="2400" dirty="0"/>
              <a:t> đ</a:t>
            </a:r>
            <a:r>
              <a:rPr lang="vi-VN" altLang="en-US" sz="2400" dirty="0"/>
              <a:t>ư</a:t>
            </a:r>
            <a:r>
              <a:rPr lang="en-US" altLang="en-US" sz="2400" dirty="0" err="1"/>
              <a:t>ợc</a:t>
            </a:r>
            <a:r>
              <a:rPr lang="en-US" altLang="en-US" sz="2400" dirty="0"/>
              <a:t> </a:t>
            </a:r>
            <a:r>
              <a:rPr lang="en-US" altLang="en-US" sz="2400" dirty="0" err="1"/>
              <a:t>cấu</a:t>
            </a:r>
            <a:r>
              <a:rPr lang="en-US" altLang="en-US" sz="2400" dirty="0"/>
              <a:t> </a:t>
            </a:r>
            <a:r>
              <a:rPr lang="en-US" altLang="en-US" sz="2400" dirty="0" err="1"/>
              <a:t>hình</a:t>
            </a:r>
            <a:r>
              <a:rPr lang="en-US" altLang="en-US" sz="2400" dirty="0"/>
              <a:t> </a:t>
            </a:r>
            <a:r>
              <a:rPr lang="en-US" altLang="en-US" sz="2400" dirty="0" err="1"/>
              <a:t>để</a:t>
            </a:r>
            <a:r>
              <a:rPr lang="en-US" altLang="en-US" sz="2400" dirty="0"/>
              <a:t> </a:t>
            </a:r>
            <a:r>
              <a:rPr lang="en-US" altLang="en-US" sz="2400" dirty="0" err="1"/>
              <a:t>chỉ</a:t>
            </a:r>
            <a:r>
              <a:rPr lang="en-US" altLang="en-US" sz="2400" dirty="0"/>
              <a:t> </a:t>
            </a:r>
            <a:r>
              <a:rPr lang="en-US" altLang="en-US" sz="2400" dirty="0" err="1"/>
              <a:t>mang</a:t>
            </a:r>
            <a:r>
              <a:rPr lang="en-US" altLang="en-US" sz="2400" dirty="0"/>
              <a:t> traffic </a:t>
            </a:r>
            <a:r>
              <a:rPr lang="en-US" altLang="en-US" sz="2400" dirty="0" err="1"/>
              <a:t>trên</a:t>
            </a:r>
            <a:r>
              <a:rPr lang="en-US" altLang="en-US" sz="2400" dirty="0"/>
              <a:t> </a:t>
            </a:r>
            <a:r>
              <a:rPr lang="en-US" altLang="en-US" sz="2400" dirty="0" err="1"/>
              <a:t>mạng</a:t>
            </a:r>
            <a:endParaRPr lang="en-US" altLang="en-US" sz="2400" dirty="0"/>
          </a:p>
          <a:p>
            <a:pPr eaLnBrk="1" hangingPunct="1">
              <a:lnSpc>
                <a:spcPct val="150000"/>
              </a:lnSpc>
            </a:pPr>
            <a:r>
              <a:rPr lang="en-US" altLang="en-US" sz="2400" dirty="0"/>
              <a:t>2. Default </a:t>
            </a:r>
            <a:r>
              <a:rPr lang="en-US" altLang="en-US" sz="2400" dirty="0" err="1"/>
              <a:t>Vlan</a:t>
            </a:r>
            <a:r>
              <a:rPr lang="en-US" altLang="en-US" sz="2400" dirty="0"/>
              <a:t>:  </a:t>
            </a:r>
          </a:p>
          <a:p>
            <a:pPr lvl="1">
              <a:lnSpc>
                <a:spcPct val="150000"/>
              </a:lnSpc>
            </a:pPr>
            <a:r>
              <a:rPr lang="en-US" altLang="en-US" sz="2400" dirty="0" err="1"/>
              <a:t>Vlan</a:t>
            </a:r>
            <a:r>
              <a:rPr lang="en-US" altLang="en-US" sz="2400" dirty="0"/>
              <a:t> đ</a:t>
            </a:r>
            <a:r>
              <a:rPr lang="vi-VN" altLang="en-US" sz="2400" dirty="0"/>
              <a:t>ư</a:t>
            </a:r>
            <a:r>
              <a:rPr lang="en-US" altLang="en-US" sz="2400" dirty="0" err="1"/>
              <a:t>ợc</a:t>
            </a:r>
            <a:r>
              <a:rPr lang="en-US" altLang="en-US" sz="2400" dirty="0"/>
              <a:t> </a:t>
            </a:r>
            <a:r>
              <a:rPr lang="en-US" altLang="en-US" sz="2400" dirty="0" err="1"/>
              <a:t>tạo</a:t>
            </a:r>
            <a:r>
              <a:rPr lang="en-US" altLang="en-US" sz="2400" dirty="0"/>
              <a:t> ra </a:t>
            </a:r>
            <a:r>
              <a:rPr lang="en-US" altLang="en-US" sz="2400" dirty="0" err="1"/>
              <a:t>khi</a:t>
            </a:r>
            <a:r>
              <a:rPr lang="en-US" altLang="en-US" sz="2400" dirty="0"/>
              <a:t> </a:t>
            </a:r>
            <a:r>
              <a:rPr lang="en-US" altLang="en-US" sz="2400" dirty="0" err="1"/>
              <a:t>thiết</a:t>
            </a:r>
            <a:r>
              <a:rPr lang="en-US" altLang="en-US" sz="2400" dirty="0"/>
              <a:t> </a:t>
            </a:r>
            <a:r>
              <a:rPr lang="en-US" altLang="en-US" sz="2400" dirty="0" err="1"/>
              <a:t>bị</a:t>
            </a:r>
            <a:r>
              <a:rPr lang="en-US" altLang="en-US" sz="2400" dirty="0"/>
              <a:t> </a:t>
            </a:r>
            <a:r>
              <a:rPr lang="en-US" altLang="en-US" sz="2400" dirty="0" err="1"/>
              <a:t>khởi</a:t>
            </a:r>
            <a:r>
              <a:rPr lang="en-US" altLang="en-US" sz="2400" dirty="0"/>
              <a:t> </a:t>
            </a:r>
            <a:r>
              <a:rPr lang="en-US" altLang="en-US" sz="2400" dirty="0" err="1"/>
              <a:t>động</a:t>
            </a:r>
            <a:endParaRPr lang="en-US" altLang="en-US" sz="2400" dirty="0"/>
          </a:p>
          <a:p>
            <a:pPr lvl="1">
              <a:lnSpc>
                <a:spcPct val="150000"/>
              </a:lnSpc>
            </a:pPr>
            <a:r>
              <a:rPr lang="en-US" altLang="en-US" sz="2400" dirty="0" err="1"/>
              <a:t>Mọi</a:t>
            </a:r>
            <a:r>
              <a:rPr lang="en-US" altLang="en-US" sz="2400" dirty="0"/>
              <a:t> </a:t>
            </a:r>
            <a:r>
              <a:rPr lang="en-US" altLang="en-US" sz="2400" dirty="0" err="1"/>
              <a:t>cổng</a:t>
            </a:r>
            <a:r>
              <a:rPr lang="en-US" altLang="en-US" sz="2400" dirty="0"/>
              <a:t> ban </a:t>
            </a:r>
            <a:r>
              <a:rPr lang="en-US" altLang="en-US" sz="2400" dirty="0" err="1"/>
              <a:t>đầu</a:t>
            </a:r>
            <a:r>
              <a:rPr lang="en-US" altLang="en-US" sz="2400" dirty="0"/>
              <a:t> </a:t>
            </a:r>
            <a:r>
              <a:rPr lang="en-US" altLang="en-US" sz="2400" dirty="0" err="1"/>
              <a:t>th</a:t>
            </a:r>
            <a:r>
              <a:rPr lang="vi-VN" altLang="en-US" sz="2400" dirty="0"/>
              <a:t>ư</a:t>
            </a:r>
            <a:r>
              <a:rPr lang="en-US" altLang="en-US" sz="2400" dirty="0" err="1"/>
              <a:t>ợc</a:t>
            </a:r>
            <a:r>
              <a:rPr lang="en-US" altLang="en-US" sz="2400" dirty="0"/>
              <a:t> Default </a:t>
            </a:r>
            <a:r>
              <a:rPr lang="en-US" altLang="en-US" sz="2400" dirty="0" err="1"/>
              <a:t>Vlan</a:t>
            </a:r>
            <a:endParaRPr lang="en-US" altLang="en-US" sz="2400" dirty="0"/>
          </a:p>
          <a:p>
            <a:pPr lvl="1">
              <a:lnSpc>
                <a:spcPct val="150000"/>
              </a:lnSpc>
            </a:pPr>
            <a:r>
              <a:rPr lang="en-US" altLang="en-US" sz="2400" dirty="0" err="1"/>
              <a:t>Không</a:t>
            </a:r>
            <a:r>
              <a:rPr lang="en-US" altLang="en-US" sz="2400" dirty="0"/>
              <a:t> </a:t>
            </a:r>
            <a:r>
              <a:rPr lang="en-US" altLang="en-US" sz="2400" dirty="0" err="1"/>
              <a:t>thể</a:t>
            </a:r>
            <a:r>
              <a:rPr lang="en-US" altLang="en-US" sz="2400" dirty="0"/>
              <a:t> </a:t>
            </a:r>
            <a:r>
              <a:rPr lang="en-US" altLang="en-US" sz="2400" dirty="0" err="1"/>
              <a:t>xóa</a:t>
            </a:r>
            <a:r>
              <a:rPr lang="en-US" altLang="en-US" sz="2400" dirty="0"/>
              <a:t> Default </a:t>
            </a:r>
            <a:r>
              <a:rPr lang="en-US" altLang="en-US" sz="2400" dirty="0" err="1"/>
              <a:t>Vlan</a:t>
            </a:r>
            <a:endParaRPr lang="en-US" altLang="en-US" sz="2400" dirty="0"/>
          </a:p>
          <a:p>
            <a:pPr marL="201168" lvl="1" indent="0">
              <a:lnSpc>
                <a:spcPct val="150000"/>
              </a:lnSpc>
              <a:buNone/>
            </a:pPr>
            <a:r>
              <a:rPr lang="en-US" altLang="en-US" sz="2400" dirty="0"/>
              <a:t>3. Native </a:t>
            </a:r>
            <a:r>
              <a:rPr lang="en-US" altLang="en-US" sz="2400" dirty="0" err="1"/>
              <a:t>Vlan</a:t>
            </a:r>
            <a:r>
              <a:rPr lang="en-US" altLang="en-US" sz="2400" dirty="0"/>
              <a:t> đ</a:t>
            </a:r>
            <a:r>
              <a:rPr lang="vi-VN" altLang="en-US" sz="2400" dirty="0"/>
              <a:t>ư</a:t>
            </a:r>
            <a:r>
              <a:rPr lang="en-US" altLang="en-US" sz="2400" dirty="0" err="1"/>
              <a:t>ợc</a:t>
            </a:r>
            <a:r>
              <a:rPr lang="en-US" altLang="en-US" sz="2400" dirty="0"/>
              <a:t> </a:t>
            </a:r>
            <a:r>
              <a:rPr lang="en-US" altLang="en-US" sz="2400" dirty="0" err="1"/>
              <a:t>gắn</a:t>
            </a:r>
            <a:r>
              <a:rPr lang="en-US" altLang="en-US" sz="2400" dirty="0"/>
              <a:t> </a:t>
            </a:r>
            <a:r>
              <a:rPr lang="en-US" altLang="en-US" sz="2400" dirty="0" err="1"/>
              <a:t>cho</a:t>
            </a:r>
            <a:r>
              <a:rPr lang="en-US" altLang="en-US" sz="2400" dirty="0"/>
              <a:t> </a:t>
            </a:r>
            <a:r>
              <a:rPr lang="en-US" altLang="en-US" sz="2400" dirty="0" err="1"/>
              <a:t>các</a:t>
            </a:r>
            <a:r>
              <a:rPr lang="en-US" altLang="en-US" sz="2400" dirty="0"/>
              <a:t> port </a:t>
            </a:r>
            <a:r>
              <a:rPr lang="en-US" altLang="en-US" sz="2400" dirty="0" err="1"/>
              <a:t>chạy</a:t>
            </a:r>
            <a:r>
              <a:rPr lang="en-US" altLang="en-US" sz="2400" dirty="0"/>
              <a:t> </a:t>
            </a:r>
            <a:r>
              <a:rPr lang="en-US" altLang="en-US" sz="2400" dirty="0" err="1"/>
              <a:t>giao</a:t>
            </a:r>
            <a:r>
              <a:rPr lang="en-US" altLang="en-US" sz="2400" dirty="0"/>
              <a:t> </a:t>
            </a:r>
            <a:r>
              <a:rPr lang="en-US" altLang="en-US" sz="2400" dirty="0" err="1"/>
              <a:t>thức</a:t>
            </a:r>
            <a:r>
              <a:rPr lang="en-US" altLang="en-US" sz="2400" dirty="0"/>
              <a:t> </a:t>
            </a:r>
            <a:r>
              <a:rPr lang="en-US" altLang="en-US" sz="2400"/>
              <a:t>Trunk 802.1Q</a:t>
            </a:r>
            <a:endParaRPr lang="en-US" altLang="en-US" sz="2400" dirty="0"/>
          </a:p>
          <a:p>
            <a:pPr marL="201168" lvl="1" indent="0">
              <a:lnSpc>
                <a:spcPct val="150000"/>
              </a:lnSpc>
              <a:buNone/>
            </a:pPr>
            <a:r>
              <a:rPr lang="en-US" altLang="en-US" sz="2400" dirty="0"/>
              <a:t>4. Voice </a:t>
            </a:r>
            <a:r>
              <a:rPr lang="en-US" altLang="en-US" sz="2400" dirty="0" err="1"/>
              <a:t>Vlan</a:t>
            </a:r>
            <a:r>
              <a:rPr lang="en-US" altLang="en-US" sz="2400" dirty="0"/>
              <a:t>: </a:t>
            </a:r>
            <a:r>
              <a:rPr lang="en-US" altLang="en-US" sz="2400" dirty="0" err="1"/>
              <a:t>hỗ</a:t>
            </a:r>
            <a:r>
              <a:rPr lang="en-US" altLang="en-US" sz="2400" dirty="0"/>
              <a:t> </a:t>
            </a:r>
            <a:r>
              <a:rPr lang="en-US" altLang="en-US" sz="2400" dirty="0" err="1"/>
              <a:t>trợ</a:t>
            </a:r>
            <a:r>
              <a:rPr lang="en-US" altLang="en-US" sz="2400" dirty="0"/>
              <a:t> </a:t>
            </a:r>
            <a:r>
              <a:rPr lang="en-US" altLang="en-US" sz="2400" dirty="0" err="1"/>
              <a:t>giao</a:t>
            </a:r>
            <a:r>
              <a:rPr lang="en-US" altLang="en-US" sz="2400" dirty="0"/>
              <a:t> </a:t>
            </a:r>
            <a:r>
              <a:rPr lang="en-US" altLang="en-US" sz="2400" dirty="0" err="1"/>
              <a:t>thức</a:t>
            </a:r>
            <a:r>
              <a:rPr lang="en-US" altLang="en-US" sz="2400" dirty="0"/>
              <a:t> Voice over IP (VoIP)</a:t>
            </a:r>
          </a:p>
        </p:txBody>
      </p:sp>
      <p:sp>
        <p:nvSpPr>
          <p:cNvPr id="2" name="Slide Number Placeholder 1"/>
          <p:cNvSpPr>
            <a:spLocks noGrp="1"/>
          </p:cNvSpPr>
          <p:nvPr>
            <p:ph type="sldNum" sz="quarter" idx="12"/>
          </p:nvPr>
        </p:nvSpPr>
        <p:spPr/>
        <p:txBody>
          <a:bodyPr/>
          <a:lstStyle/>
          <a:p>
            <a:fld id="{1AD93096-5B34-4342-9326-69289CEAE4C2}" type="slidenum">
              <a:rPr lang="en-US" smtClean="0"/>
              <a:pPr/>
              <a:t>111</a:t>
            </a:fld>
            <a:endParaRPr lang="en-US" dirty="0">
              <a:solidFill>
                <a:srgbClr val="FFFFFF"/>
              </a:solidFill>
            </a:endParaRPr>
          </a:p>
        </p:txBody>
      </p:sp>
    </p:spTree>
    <p:extLst>
      <p:ext uri="{BB962C8B-B14F-4D97-AF65-F5344CB8AC3E}">
        <p14:creationId xmlns:p14="http://schemas.microsoft.com/office/powerpoint/2010/main" val="14996950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4155" y="498990"/>
            <a:ext cx="8145462" cy="838200"/>
          </a:xfrm>
        </p:spPr>
        <p:txBody>
          <a:bodyPr>
            <a:normAutofit/>
          </a:bodyPr>
          <a:lstStyle/>
          <a:p>
            <a:pPr eaLnBrk="1" hangingPunct="1"/>
            <a:r>
              <a:rPr lang="en-US" dirty="0" err="1">
                <a:ea typeface="ＭＳ Ｐゴシック" pitchFamily="34" charset="-128"/>
              </a:rPr>
              <a:t>Cấu</a:t>
            </a:r>
            <a:r>
              <a:rPr lang="en-US" dirty="0">
                <a:ea typeface="ＭＳ Ｐゴシック" pitchFamily="34" charset="-128"/>
              </a:rPr>
              <a:t> </a:t>
            </a:r>
            <a:r>
              <a:rPr lang="en-US" dirty="0" err="1">
                <a:ea typeface="ＭＳ Ｐゴシック" pitchFamily="34" charset="-128"/>
              </a:rPr>
              <a:t>hình</a:t>
            </a:r>
            <a:r>
              <a:rPr lang="en-US" dirty="0">
                <a:ea typeface="ＭＳ Ｐゴシック" pitchFamily="34" charset="-128"/>
              </a:rPr>
              <a:t> </a:t>
            </a:r>
            <a:r>
              <a:rPr lang="en-US" dirty="0" err="1">
                <a:ea typeface="ＭＳ Ｐゴシック" pitchFamily="34" charset="-128"/>
              </a:rPr>
              <a:t>tạo</a:t>
            </a:r>
            <a:r>
              <a:rPr lang="en-US" dirty="0">
                <a:ea typeface="ＭＳ Ｐゴシック" pitchFamily="34" charset="-128"/>
              </a:rPr>
              <a:t> VLAN </a:t>
            </a:r>
            <a:r>
              <a:rPr lang="en-US" dirty="0" err="1">
                <a:ea typeface="ＭＳ Ｐゴシック" pitchFamily="34" charset="-128"/>
              </a:rPr>
              <a:t>trên</a:t>
            </a:r>
            <a:r>
              <a:rPr lang="en-US" dirty="0">
                <a:ea typeface="ＭＳ Ｐゴシック" pitchFamily="34" charset="-128"/>
              </a:rPr>
              <a:t> Switch</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3059" y="2550339"/>
            <a:ext cx="8457257" cy="2269638"/>
          </a:xfrm>
        </p:spPr>
      </p:pic>
      <p:sp>
        <p:nvSpPr>
          <p:cNvPr id="2" name="Slide Number Placeholder 1"/>
          <p:cNvSpPr>
            <a:spLocks noGrp="1"/>
          </p:cNvSpPr>
          <p:nvPr>
            <p:ph type="sldNum" sz="quarter" idx="12"/>
          </p:nvPr>
        </p:nvSpPr>
        <p:spPr/>
        <p:txBody>
          <a:bodyPr/>
          <a:lstStyle/>
          <a:p>
            <a:fld id="{1AD93096-5B34-4342-9326-69289CEAE4C2}" type="slidenum">
              <a:rPr lang="en-US" smtClean="0"/>
              <a:pPr/>
              <a:t>112</a:t>
            </a:fld>
            <a:endParaRPr lang="en-US" dirty="0">
              <a:solidFill>
                <a:srgbClr val="FFFFFF"/>
              </a:solidFill>
            </a:endParaRPr>
          </a:p>
        </p:txBody>
      </p:sp>
    </p:spTree>
    <p:extLst>
      <p:ext uri="{BB962C8B-B14F-4D97-AF65-F5344CB8AC3E}">
        <p14:creationId xmlns:p14="http://schemas.microsoft.com/office/powerpoint/2010/main" val="10459361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96030" y="475240"/>
            <a:ext cx="8145462" cy="838200"/>
          </a:xfrm>
        </p:spPr>
        <p:txBody>
          <a:bodyPr>
            <a:normAutofit/>
          </a:bodyPr>
          <a:lstStyle/>
          <a:p>
            <a:pPr eaLnBrk="1" hangingPunct="1"/>
            <a:r>
              <a:rPr lang="en-US" dirty="0" err="1">
                <a:ea typeface="ＭＳ Ｐゴシック" pitchFamily="34" charset="-128"/>
              </a:rPr>
              <a:t>Gán</a:t>
            </a:r>
            <a:r>
              <a:rPr lang="en-US" dirty="0">
                <a:ea typeface="ＭＳ Ｐゴシック" pitchFamily="34" charset="-128"/>
              </a:rPr>
              <a:t> </a:t>
            </a:r>
            <a:r>
              <a:rPr lang="en-US" dirty="0" err="1">
                <a:ea typeface="ＭＳ Ｐゴシック" pitchFamily="34" charset="-128"/>
              </a:rPr>
              <a:t>các</a:t>
            </a:r>
            <a:r>
              <a:rPr lang="en-US" dirty="0">
                <a:ea typeface="ＭＳ Ｐゴシック" pitchFamily="34" charset="-128"/>
              </a:rPr>
              <a:t> port </a:t>
            </a:r>
            <a:r>
              <a:rPr lang="en-US" dirty="0" err="1">
                <a:ea typeface="ＭＳ Ｐゴシック" pitchFamily="34" charset="-128"/>
              </a:rPr>
              <a:t>vào</a:t>
            </a:r>
            <a:r>
              <a:rPr lang="en-US" dirty="0">
                <a:ea typeface="ＭＳ Ｐゴシック" pitchFamily="34" charset="-128"/>
              </a:rPr>
              <a:t> VLANs</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403" y="1703785"/>
            <a:ext cx="8290569" cy="4020803"/>
          </a:xfrm>
        </p:spPr>
      </p:pic>
      <p:sp>
        <p:nvSpPr>
          <p:cNvPr id="2" name="Slide Number Placeholder 1"/>
          <p:cNvSpPr>
            <a:spLocks noGrp="1"/>
          </p:cNvSpPr>
          <p:nvPr>
            <p:ph type="sldNum" sz="quarter" idx="12"/>
          </p:nvPr>
        </p:nvSpPr>
        <p:spPr/>
        <p:txBody>
          <a:bodyPr/>
          <a:lstStyle/>
          <a:p>
            <a:fld id="{1AD93096-5B34-4342-9326-69289CEAE4C2}" type="slidenum">
              <a:rPr lang="en-US" smtClean="0"/>
              <a:pPr/>
              <a:t>113</a:t>
            </a:fld>
            <a:endParaRPr lang="en-US" dirty="0">
              <a:solidFill>
                <a:srgbClr val="FFFFFF"/>
              </a:solidFill>
            </a:endParaRPr>
          </a:p>
        </p:txBody>
      </p:sp>
    </p:spTree>
    <p:extLst>
      <p:ext uri="{BB962C8B-B14F-4D97-AF65-F5344CB8AC3E}">
        <p14:creationId xmlns:p14="http://schemas.microsoft.com/office/powerpoint/2010/main" val="38377622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4155" y="463365"/>
            <a:ext cx="8145462" cy="838200"/>
          </a:xfrm>
        </p:spPr>
        <p:txBody>
          <a:bodyPr>
            <a:normAutofit/>
          </a:bodyPr>
          <a:lstStyle/>
          <a:p>
            <a:r>
              <a:rPr lang="en-US" dirty="0" err="1">
                <a:ea typeface="ＭＳ Ｐゴシック" pitchFamily="34" charset="-128"/>
              </a:rPr>
              <a:t>Gán</a:t>
            </a:r>
            <a:r>
              <a:rPr lang="en-US" dirty="0">
                <a:ea typeface="ＭＳ Ｐゴシック" pitchFamily="34" charset="-128"/>
              </a:rPr>
              <a:t> </a:t>
            </a:r>
            <a:r>
              <a:rPr lang="en-US" dirty="0" err="1">
                <a:ea typeface="ＭＳ Ｐゴシック" pitchFamily="34" charset="-128"/>
              </a:rPr>
              <a:t>các</a:t>
            </a:r>
            <a:r>
              <a:rPr lang="en-US" dirty="0">
                <a:ea typeface="ＭＳ Ｐゴシック" pitchFamily="34" charset="-128"/>
              </a:rPr>
              <a:t> port </a:t>
            </a:r>
            <a:r>
              <a:rPr lang="en-US" dirty="0" err="1">
                <a:ea typeface="ＭＳ Ｐゴシック" pitchFamily="34" charset="-128"/>
              </a:rPr>
              <a:t>vào</a:t>
            </a:r>
            <a:r>
              <a:rPr lang="en-US" dirty="0">
                <a:ea typeface="ＭＳ Ｐゴシック" pitchFamily="34" charset="-128"/>
              </a:rPr>
              <a:t> VLANs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74" y="1517557"/>
            <a:ext cx="6788731" cy="4619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114</a:t>
            </a:fld>
            <a:endParaRPr lang="en-US" dirty="0">
              <a:solidFill>
                <a:srgbClr val="FFFFFF"/>
              </a:solidFill>
            </a:endParaRPr>
          </a:p>
        </p:txBody>
      </p:sp>
    </p:spTree>
    <p:extLst>
      <p:ext uri="{BB962C8B-B14F-4D97-AF65-F5344CB8AC3E}">
        <p14:creationId xmlns:p14="http://schemas.microsoft.com/office/powerpoint/2010/main" val="22425009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4154" y="451489"/>
            <a:ext cx="8145462" cy="838200"/>
          </a:xfrm>
        </p:spPr>
        <p:txBody>
          <a:bodyPr>
            <a:normAutofit/>
          </a:bodyPr>
          <a:lstStyle/>
          <a:p>
            <a:pPr eaLnBrk="1" hangingPunct="1"/>
            <a:r>
              <a:rPr lang="en-US" dirty="0" err="1">
                <a:ea typeface="ＭＳ Ｐゴシック" pitchFamily="34" charset="-128"/>
              </a:rPr>
              <a:t>Thay</a:t>
            </a:r>
            <a:r>
              <a:rPr lang="en-US" dirty="0">
                <a:ea typeface="ＭＳ Ｐゴシック" pitchFamily="34" charset="-128"/>
              </a:rPr>
              <a:t> </a:t>
            </a:r>
            <a:r>
              <a:rPr lang="en-US" dirty="0" err="1">
                <a:ea typeface="ＭＳ Ｐゴシック" pitchFamily="34" charset="-128"/>
              </a:rPr>
              <a:t>đổi</a:t>
            </a:r>
            <a:r>
              <a:rPr lang="en-US" dirty="0">
                <a:ea typeface="ＭＳ Ｐゴシック" pitchFamily="34" charset="-128"/>
              </a:rPr>
              <a:t> VLAN </a:t>
            </a:r>
            <a:r>
              <a:rPr lang="en-US" dirty="0" err="1">
                <a:ea typeface="ＭＳ Ｐゴシック" pitchFamily="34" charset="-128"/>
              </a:rPr>
              <a:t>cho</a:t>
            </a:r>
            <a:r>
              <a:rPr lang="en-US" dirty="0">
                <a:ea typeface="ＭＳ Ｐゴシック" pitchFamily="34" charset="-128"/>
              </a:rPr>
              <a:t> port</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5116" y="1343136"/>
            <a:ext cx="7573142" cy="5351688"/>
          </a:xfrm>
        </p:spPr>
      </p:pic>
      <p:sp>
        <p:nvSpPr>
          <p:cNvPr id="2" name="Slide Number Placeholder 1"/>
          <p:cNvSpPr>
            <a:spLocks noGrp="1"/>
          </p:cNvSpPr>
          <p:nvPr>
            <p:ph type="sldNum" sz="quarter" idx="12"/>
          </p:nvPr>
        </p:nvSpPr>
        <p:spPr/>
        <p:txBody>
          <a:bodyPr/>
          <a:lstStyle/>
          <a:p>
            <a:fld id="{1AD93096-5B34-4342-9326-69289CEAE4C2}" type="slidenum">
              <a:rPr lang="en-US" smtClean="0"/>
              <a:pPr/>
              <a:t>115</a:t>
            </a:fld>
            <a:endParaRPr lang="en-US" dirty="0">
              <a:solidFill>
                <a:srgbClr val="FFFFFF"/>
              </a:solidFill>
            </a:endParaRPr>
          </a:p>
        </p:txBody>
      </p:sp>
    </p:spTree>
    <p:extLst>
      <p:ext uri="{BB962C8B-B14F-4D97-AF65-F5344CB8AC3E}">
        <p14:creationId xmlns:p14="http://schemas.microsoft.com/office/powerpoint/2010/main" val="7396842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07905" y="439614"/>
            <a:ext cx="8145462" cy="838200"/>
          </a:xfrm>
        </p:spPr>
        <p:txBody>
          <a:bodyPr>
            <a:normAutofit/>
          </a:bodyPr>
          <a:lstStyle/>
          <a:p>
            <a:r>
              <a:rPr lang="en-US" dirty="0" err="1">
                <a:ea typeface="ＭＳ Ｐゴシック" pitchFamily="34" charset="-128"/>
              </a:rPr>
              <a:t>Thay</a:t>
            </a:r>
            <a:r>
              <a:rPr lang="en-US" dirty="0">
                <a:ea typeface="ＭＳ Ｐゴシック" pitchFamily="34" charset="-128"/>
              </a:rPr>
              <a:t> </a:t>
            </a:r>
            <a:r>
              <a:rPr lang="en-US" dirty="0" err="1">
                <a:ea typeface="ＭＳ Ｐゴシック" pitchFamily="34" charset="-128"/>
              </a:rPr>
              <a:t>đổi</a:t>
            </a:r>
            <a:r>
              <a:rPr lang="en-US" dirty="0">
                <a:ea typeface="ＭＳ Ｐゴシック" pitchFamily="34" charset="-128"/>
              </a:rPr>
              <a:t> VLAN </a:t>
            </a:r>
            <a:r>
              <a:rPr lang="en-US" dirty="0" err="1">
                <a:ea typeface="ＭＳ Ｐゴシック" pitchFamily="34" charset="-128"/>
              </a:rPr>
              <a:t>cho</a:t>
            </a:r>
            <a:r>
              <a:rPr lang="en-US" dirty="0">
                <a:ea typeface="ＭＳ Ｐゴシック" pitchFamily="34" charset="-128"/>
              </a:rPr>
              <a:t> port</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8968" y="1343136"/>
            <a:ext cx="6485438" cy="5351688"/>
          </a:xfrm>
        </p:spPr>
      </p:pic>
      <p:sp>
        <p:nvSpPr>
          <p:cNvPr id="2" name="Slide Number Placeholder 1"/>
          <p:cNvSpPr>
            <a:spLocks noGrp="1"/>
          </p:cNvSpPr>
          <p:nvPr>
            <p:ph type="sldNum" sz="quarter" idx="12"/>
          </p:nvPr>
        </p:nvSpPr>
        <p:spPr/>
        <p:txBody>
          <a:bodyPr/>
          <a:lstStyle/>
          <a:p>
            <a:fld id="{1AD93096-5B34-4342-9326-69289CEAE4C2}" type="slidenum">
              <a:rPr lang="en-US" smtClean="0"/>
              <a:pPr/>
              <a:t>116</a:t>
            </a:fld>
            <a:endParaRPr lang="en-US" dirty="0">
              <a:solidFill>
                <a:srgbClr val="FFFFFF"/>
              </a:solidFill>
            </a:endParaRPr>
          </a:p>
        </p:txBody>
      </p:sp>
    </p:spTree>
    <p:extLst>
      <p:ext uri="{BB962C8B-B14F-4D97-AF65-F5344CB8AC3E}">
        <p14:creationId xmlns:p14="http://schemas.microsoft.com/office/powerpoint/2010/main" val="5273850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07906" y="463364"/>
            <a:ext cx="8145462" cy="838200"/>
          </a:xfrm>
        </p:spPr>
        <p:txBody>
          <a:bodyPr>
            <a:normAutofit/>
          </a:bodyPr>
          <a:lstStyle/>
          <a:p>
            <a:pPr eaLnBrk="1" hangingPunct="1"/>
            <a:r>
              <a:rPr lang="en-US" dirty="0" err="1">
                <a:ea typeface="ＭＳ Ｐゴシック" pitchFamily="34" charset="-128"/>
              </a:rPr>
              <a:t>Xóa</a:t>
            </a:r>
            <a:r>
              <a:rPr lang="en-US" dirty="0">
                <a:ea typeface="ＭＳ Ｐゴシック" pitchFamily="34" charset="-128"/>
              </a:rPr>
              <a:t> VLAN</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4696" y="1451469"/>
            <a:ext cx="7133982" cy="5105995"/>
          </a:xfrm>
        </p:spPr>
      </p:pic>
      <p:sp>
        <p:nvSpPr>
          <p:cNvPr id="2" name="Slide Number Placeholder 1"/>
          <p:cNvSpPr>
            <a:spLocks noGrp="1"/>
          </p:cNvSpPr>
          <p:nvPr>
            <p:ph type="sldNum" sz="quarter" idx="12"/>
          </p:nvPr>
        </p:nvSpPr>
        <p:spPr/>
        <p:txBody>
          <a:bodyPr/>
          <a:lstStyle/>
          <a:p>
            <a:fld id="{1AD93096-5B34-4342-9326-69289CEAE4C2}" type="slidenum">
              <a:rPr lang="en-US" smtClean="0"/>
              <a:pPr/>
              <a:t>117</a:t>
            </a:fld>
            <a:endParaRPr lang="en-US" dirty="0">
              <a:solidFill>
                <a:srgbClr val="FFFFFF"/>
              </a:solidFill>
            </a:endParaRPr>
          </a:p>
        </p:txBody>
      </p:sp>
    </p:spTree>
    <p:extLst>
      <p:ext uri="{BB962C8B-B14F-4D97-AF65-F5344CB8AC3E}">
        <p14:creationId xmlns:p14="http://schemas.microsoft.com/office/powerpoint/2010/main" val="41957375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07905" y="463365"/>
            <a:ext cx="8145462" cy="838200"/>
          </a:xfrm>
        </p:spPr>
        <p:txBody>
          <a:bodyPr>
            <a:normAutofit/>
          </a:bodyPr>
          <a:lstStyle/>
          <a:p>
            <a:pPr eaLnBrk="1" hangingPunct="1"/>
            <a:r>
              <a:rPr lang="en-US" dirty="0" err="1">
                <a:ea typeface="ＭＳ Ｐゴシック" pitchFamily="34" charset="-128"/>
              </a:rPr>
              <a:t>Kiểm</a:t>
            </a:r>
            <a:r>
              <a:rPr lang="en-US" dirty="0">
                <a:ea typeface="ＭＳ Ｐゴシック" pitchFamily="34" charset="-128"/>
              </a:rPr>
              <a:t> </a:t>
            </a:r>
            <a:r>
              <a:rPr lang="en-US" dirty="0" err="1">
                <a:ea typeface="ＭＳ Ｐゴシック" pitchFamily="34" charset="-128"/>
              </a:rPr>
              <a:t>tra</a:t>
            </a:r>
            <a:r>
              <a:rPr lang="en-US" dirty="0">
                <a:ea typeface="ＭＳ Ｐゴシック" pitchFamily="34" charset="-128"/>
              </a:rPr>
              <a:t> </a:t>
            </a:r>
            <a:r>
              <a:rPr lang="en-US" dirty="0" err="1">
                <a:ea typeface="ＭＳ Ｐゴシック" pitchFamily="34" charset="-128"/>
              </a:rPr>
              <a:t>thông</a:t>
            </a:r>
            <a:r>
              <a:rPr lang="en-US" dirty="0">
                <a:ea typeface="ＭＳ Ｐゴシック" pitchFamily="34" charset="-128"/>
              </a:rPr>
              <a:t> tin VLAN</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0458" y="1451469"/>
            <a:ext cx="6862457" cy="5105995"/>
          </a:xfrm>
        </p:spPr>
      </p:pic>
      <p:sp>
        <p:nvSpPr>
          <p:cNvPr id="2" name="Slide Number Placeholder 1"/>
          <p:cNvSpPr>
            <a:spLocks noGrp="1"/>
          </p:cNvSpPr>
          <p:nvPr>
            <p:ph type="sldNum" sz="quarter" idx="12"/>
          </p:nvPr>
        </p:nvSpPr>
        <p:spPr/>
        <p:txBody>
          <a:bodyPr/>
          <a:lstStyle/>
          <a:p>
            <a:fld id="{1AD93096-5B34-4342-9326-69289CEAE4C2}" type="slidenum">
              <a:rPr lang="en-US" smtClean="0"/>
              <a:pPr/>
              <a:t>118</a:t>
            </a:fld>
            <a:endParaRPr lang="en-US" dirty="0">
              <a:solidFill>
                <a:srgbClr val="FFFFFF"/>
              </a:solidFill>
            </a:endParaRPr>
          </a:p>
        </p:txBody>
      </p:sp>
    </p:spTree>
    <p:extLst>
      <p:ext uri="{BB962C8B-B14F-4D97-AF65-F5344CB8AC3E}">
        <p14:creationId xmlns:p14="http://schemas.microsoft.com/office/powerpoint/2010/main" val="1061223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07905" y="463365"/>
            <a:ext cx="8145462" cy="838200"/>
          </a:xfrm>
        </p:spPr>
        <p:txBody>
          <a:bodyPr>
            <a:normAutofit/>
          </a:bodyPr>
          <a:lstStyle/>
          <a:p>
            <a:r>
              <a:rPr lang="en-US" dirty="0" err="1">
                <a:ea typeface="ＭＳ Ｐゴシック" pitchFamily="34" charset="-128"/>
              </a:rPr>
              <a:t>Kiểm</a:t>
            </a:r>
            <a:r>
              <a:rPr lang="en-US" dirty="0">
                <a:ea typeface="ＭＳ Ｐゴシック" pitchFamily="34" charset="-128"/>
              </a:rPr>
              <a:t> </a:t>
            </a:r>
            <a:r>
              <a:rPr lang="en-US" dirty="0" err="1">
                <a:ea typeface="ＭＳ Ｐゴシック" pitchFamily="34" charset="-128"/>
              </a:rPr>
              <a:t>tra</a:t>
            </a:r>
            <a:r>
              <a:rPr lang="en-US" dirty="0">
                <a:ea typeface="ＭＳ Ｐゴシック" pitchFamily="34" charset="-128"/>
              </a:rPr>
              <a:t> </a:t>
            </a:r>
            <a:r>
              <a:rPr lang="en-US" dirty="0" err="1">
                <a:ea typeface="ＭＳ Ｐゴシック" pitchFamily="34" charset="-128"/>
              </a:rPr>
              <a:t>thông</a:t>
            </a:r>
            <a:r>
              <a:rPr lang="en-US" dirty="0">
                <a:ea typeface="ＭＳ Ｐゴシック" pitchFamily="34" charset="-128"/>
              </a:rPr>
              <a:t> tin VLAN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678" y="1394673"/>
            <a:ext cx="6908740" cy="5240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119</a:t>
            </a:fld>
            <a:endParaRPr lang="en-US" dirty="0">
              <a:solidFill>
                <a:srgbClr val="FFFFFF"/>
              </a:solidFill>
            </a:endParaRPr>
          </a:p>
        </p:txBody>
      </p:sp>
    </p:spTree>
    <p:extLst>
      <p:ext uri="{BB962C8B-B14F-4D97-AF65-F5344CB8AC3E}">
        <p14:creationId xmlns:p14="http://schemas.microsoft.com/office/powerpoint/2010/main" val="438902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err="1"/>
              <a:t>Các</a:t>
            </a:r>
            <a:r>
              <a:rPr lang="en-US" dirty="0"/>
              <a:t> </a:t>
            </a:r>
            <a:r>
              <a:rPr lang="en-US" dirty="0" err="1"/>
              <a:t>đầu</a:t>
            </a:r>
            <a:r>
              <a:rPr lang="en-US" dirty="0"/>
              <a:t> </a:t>
            </a:r>
            <a:r>
              <a:rPr lang="en-US" dirty="0" err="1"/>
              <a:t>nối</a:t>
            </a:r>
            <a:r>
              <a:rPr lang="en-US" dirty="0"/>
              <a:t> </a:t>
            </a:r>
            <a:r>
              <a:rPr lang="en-US" dirty="0" err="1"/>
              <a:t>cáp</a:t>
            </a:r>
            <a:endParaRPr lang="en-US" dirty="0"/>
          </a:p>
        </p:txBody>
      </p:sp>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842" y="4095673"/>
            <a:ext cx="4851151" cy="2230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0" y="1258643"/>
            <a:ext cx="5986941" cy="131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0" y="2693275"/>
            <a:ext cx="5986940" cy="1362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6"/>
          <p:cNvSpPr txBox="1">
            <a:spLocks/>
          </p:cNvSpPr>
          <p:nvPr/>
        </p:nvSpPr>
        <p:spPr>
          <a:xfrm>
            <a:off x="6566334" y="1506474"/>
            <a:ext cx="2158565"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RJ-45 UTP Plugs</a:t>
            </a:r>
          </a:p>
        </p:txBody>
      </p:sp>
      <p:sp>
        <p:nvSpPr>
          <p:cNvPr id="10" name="Text Placeholder 6"/>
          <p:cNvSpPr txBox="1">
            <a:spLocks/>
          </p:cNvSpPr>
          <p:nvPr/>
        </p:nvSpPr>
        <p:spPr>
          <a:xfrm>
            <a:off x="6566333" y="2978087"/>
            <a:ext cx="2310967"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RJ-45 UTP Socket</a:t>
            </a:r>
          </a:p>
        </p:txBody>
      </p:sp>
      <p:sp>
        <p:nvSpPr>
          <p:cNvPr id="2" name="Slide Number Placeholder 1"/>
          <p:cNvSpPr>
            <a:spLocks noGrp="1"/>
          </p:cNvSpPr>
          <p:nvPr>
            <p:ph type="sldNum" sz="quarter" idx="12"/>
          </p:nvPr>
        </p:nvSpPr>
        <p:spPr/>
        <p:txBody>
          <a:bodyPr/>
          <a:lstStyle/>
          <a:p>
            <a:fld id="{1AD93096-5B34-4342-9326-69289CEAE4C2}" type="slidenum">
              <a:rPr lang="en-US" smtClean="0"/>
              <a:pPr/>
              <a:t>12</a:t>
            </a:fld>
            <a:endParaRPr lang="en-US" dirty="0">
              <a:solidFill>
                <a:srgbClr val="FFFFFF"/>
              </a:solidFill>
            </a:endParaRPr>
          </a:p>
        </p:txBody>
      </p:sp>
    </p:spTree>
    <p:extLst>
      <p:ext uri="{BB962C8B-B14F-4D97-AF65-F5344CB8AC3E}">
        <p14:creationId xmlns:p14="http://schemas.microsoft.com/office/powerpoint/2010/main" val="196518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97692" y="463364"/>
            <a:ext cx="8145462" cy="838200"/>
          </a:xfrm>
        </p:spPr>
        <p:txBody>
          <a:bodyPr>
            <a:normAutofit/>
          </a:bodyPr>
          <a:lstStyle/>
          <a:p>
            <a:pPr eaLnBrk="1" hangingPunct="1"/>
            <a:r>
              <a:rPr lang="en-US" dirty="0">
                <a:ea typeface="ＭＳ Ｐゴシック" pitchFamily="34" charset="-128"/>
              </a:rPr>
              <a:t>VLAN TRUNKS</a:t>
            </a:r>
          </a:p>
        </p:txBody>
      </p:sp>
      <p:sp>
        <p:nvSpPr>
          <p:cNvPr id="2" name="Slide Number Placeholder 1"/>
          <p:cNvSpPr>
            <a:spLocks noGrp="1"/>
          </p:cNvSpPr>
          <p:nvPr>
            <p:ph type="sldNum" sz="quarter" idx="12"/>
          </p:nvPr>
        </p:nvSpPr>
        <p:spPr/>
        <p:txBody>
          <a:bodyPr/>
          <a:lstStyle/>
          <a:p>
            <a:fld id="{1AD93096-5B34-4342-9326-69289CEAE4C2}" type="slidenum">
              <a:rPr lang="en-US" smtClean="0"/>
              <a:pPr/>
              <a:t>120</a:t>
            </a:fld>
            <a:endParaRPr lang="en-US" dirty="0">
              <a:solidFill>
                <a:srgbClr val="FFFFFF"/>
              </a:solidFill>
            </a:endParaRPr>
          </a:p>
        </p:txBody>
      </p:sp>
      <p:sp>
        <p:nvSpPr>
          <p:cNvPr id="4" name="Rectangle 3">
            <a:extLst>
              <a:ext uri="{FF2B5EF4-FFF2-40B4-BE49-F238E27FC236}">
                <a16:creationId xmlns:a16="http://schemas.microsoft.com/office/drawing/2014/main" id="{FD86158D-53CE-4043-8639-D283EF6114BA}"/>
              </a:ext>
            </a:extLst>
          </p:cNvPr>
          <p:cNvSpPr/>
          <p:nvPr/>
        </p:nvSpPr>
        <p:spPr>
          <a:xfrm>
            <a:off x="304800" y="1634340"/>
            <a:ext cx="2995073" cy="3970318"/>
          </a:xfrm>
          <a:prstGeom prst="rect">
            <a:avLst/>
          </a:prstGeom>
        </p:spPr>
        <p:txBody>
          <a:bodyPr wrap="square">
            <a:spAutoFit/>
          </a:bodyPr>
          <a:lstStyle/>
          <a:p>
            <a:pPr marL="457200" indent="-457200">
              <a:buFont typeface="Arial" panose="020B0604020202020204" pitchFamily="34" charset="0"/>
              <a:buChar char="•"/>
            </a:pPr>
            <a:r>
              <a:rPr lang="en-US" sz="2800" dirty="0" err="1"/>
              <a:t>Kết</a:t>
            </a:r>
            <a:r>
              <a:rPr lang="en-US" sz="2800" dirty="0"/>
              <a:t> </a:t>
            </a:r>
            <a:r>
              <a:rPr lang="en-US" sz="2800" dirty="0" err="1"/>
              <a:t>nối</a:t>
            </a:r>
            <a:r>
              <a:rPr lang="en-US" sz="2800" dirty="0"/>
              <a:t> point to </a:t>
            </a:r>
            <a:r>
              <a:rPr lang="en-US" sz="2800" dirty="0" err="1"/>
              <a:t>poin</a:t>
            </a:r>
            <a:endParaRPr lang="en-US" sz="2800" dirty="0"/>
          </a:p>
          <a:p>
            <a:pPr marL="457200" indent="-457200">
              <a:buFont typeface="Arial" panose="020B0604020202020204" pitchFamily="34" charset="0"/>
              <a:buChar char="•"/>
            </a:pPr>
            <a:r>
              <a:rPr lang="en-US" sz="2800" dirty="0" err="1"/>
              <a:t>Có</a:t>
            </a:r>
            <a:r>
              <a:rPr lang="en-US" sz="2800" dirty="0"/>
              <a:t> </a:t>
            </a:r>
            <a:r>
              <a:rPr lang="en-US" sz="2800" dirty="0" err="1"/>
              <a:t>thể</a:t>
            </a:r>
            <a:r>
              <a:rPr lang="en-US" sz="2800" dirty="0"/>
              <a:t> </a:t>
            </a:r>
            <a:r>
              <a:rPr lang="en-US" sz="2800" dirty="0" err="1"/>
              <a:t>mang</a:t>
            </a:r>
            <a:r>
              <a:rPr lang="en-US" sz="2800" dirty="0"/>
              <a:t> traffic </a:t>
            </a:r>
            <a:r>
              <a:rPr lang="en-US" sz="2800" dirty="0" err="1"/>
              <a:t>của</a:t>
            </a:r>
            <a:r>
              <a:rPr lang="en-US" sz="2800" dirty="0"/>
              <a:t> </a:t>
            </a:r>
            <a:r>
              <a:rPr lang="en-US" sz="2800" dirty="0" err="1"/>
              <a:t>nhiều</a:t>
            </a:r>
            <a:r>
              <a:rPr lang="en-US" sz="2800" dirty="0"/>
              <a:t> </a:t>
            </a:r>
            <a:r>
              <a:rPr lang="en-US" sz="2800" dirty="0" err="1"/>
              <a:t>Vlan</a:t>
            </a:r>
            <a:r>
              <a:rPr lang="en-US" sz="2800" dirty="0"/>
              <a:t> </a:t>
            </a:r>
            <a:r>
              <a:rPr lang="en-US" sz="2800" dirty="0" err="1"/>
              <a:t>trên</a:t>
            </a:r>
            <a:r>
              <a:rPr lang="en-US" sz="2800" dirty="0"/>
              <a:t> </a:t>
            </a:r>
            <a:r>
              <a:rPr lang="en-US" sz="2800" dirty="0" err="1"/>
              <a:t>một</a:t>
            </a:r>
            <a:r>
              <a:rPr lang="en-US" sz="2800" dirty="0"/>
              <a:t> đ</a:t>
            </a:r>
            <a:r>
              <a:rPr lang="vi-VN" sz="2800" dirty="0"/>
              <a:t>ư</a:t>
            </a:r>
            <a:r>
              <a:rPr lang="en-US" sz="2800" dirty="0" err="1"/>
              <a:t>ờng</a:t>
            </a:r>
            <a:r>
              <a:rPr lang="en-US" sz="2800" dirty="0"/>
              <a:t> </a:t>
            </a:r>
            <a:r>
              <a:rPr lang="en-US" sz="2800" dirty="0" err="1"/>
              <a:t>liên</a:t>
            </a:r>
            <a:r>
              <a:rPr lang="en-US" sz="2800" dirty="0"/>
              <a:t> </a:t>
            </a:r>
            <a:r>
              <a:rPr lang="en-US" sz="2800" dirty="0" err="1"/>
              <a:t>kết</a:t>
            </a:r>
            <a:endParaRPr lang="en-US" sz="2800" dirty="0"/>
          </a:p>
          <a:p>
            <a:pPr marL="457200" indent="-457200">
              <a:buFont typeface="Arial" panose="020B0604020202020204" pitchFamily="34" charset="0"/>
              <a:buChar char="•"/>
            </a:pPr>
            <a:r>
              <a:rPr lang="en-US" sz="2800" dirty="0" err="1"/>
              <a:t>Sử</a:t>
            </a:r>
            <a:r>
              <a:rPr lang="en-US" sz="2800" dirty="0"/>
              <a:t> </a:t>
            </a:r>
            <a:r>
              <a:rPr lang="en-US" sz="2800" dirty="0" err="1"/>
              <a:t>dụng</a:t>
            </a:r>
            <a:r>
              <a:rPr lang="en-US" sz="2800" dirty="0"/>
              <a:t> </a:t>
            </a:r>
            <a:r>
              <a:rPr lang="en-US" sz="2800" dirty="0" err="1"/>
              <a:t>giao</a:t>
            </a:r>
            <a:r>
              <a:rPr lang="en-US" sz="2800" dirty="0"/>
              <a:t> </a:t>
            </a:r>
            <a:r>
              <a:rPr lang="en-US" sz="2800" dirty="0" err="1"/>
              <a:t>thức</a:t>
            </a:r>
            <a:r>
              <a:rPr lang="en-US" sz="2800" dirty="0"/>
              <a:t> 802.1Q </a:t>
            </a:r>
            <a:r>
              <a:rPr lang="en-US" sz="2800" dirty="0" err="1"/>
              <a:t>của</a:t>
            </a:r>
            <a:r>
              <a:rPr lang="en-US" sz="2800" dirty="0"/>
              <a:t> IEEE</a:t>
            </a:r>
          </a:p>
        </p:txBody>
      </p:sp>
      <p:pic>
        <p:nvPicPr>
          <p:cNvPr id="5" name="Picture 4">
            <a:extLst>
              <a:ext uri="{FF2B5EF4-FFF2-40B4-BE49-F238E27FC236}">
                <a16:creationId xmlns:a16="http://schemas.microsoft.com/office/drawing/2014/main" id="{83D28532-7BAC-42F9-BE07-793B06284A91}"/>
              </a:ext>
            </a:extLst>
          </p:cNvPr>
          <p:cNvPicPr>
            <a:picLocks noChangeAspect="1"/>
          </p:cNvPicPr>
          <p:nvPr/>
        </p:nvPicPr>
        <p:blipFill rotWithShape="1">
          <a:blip r:embed="rId3"/>
          <a:srcRect l="40833" t="17391" r="11666" b="33696"/>
          <a:stretch/>
        </p:blipFill>
        <p:spPr>
          <a:xfrm>
            <a:off x="3299873" y="1301565"/>
            <a:ext cx="5844127" cy="4635870"/>
          </a:xfrm>
          <a:prstGeom prst="rect">
            <a:avLst/>
          </a:prstGeom>
        </p:spPr>
      </p:pic>
    </p:spTree>
    <p:extLst>
      <p:ext uri="{BB962C8B-B14F-4D97-AF65-F5344CB8AC3E}">
        <p14:creationId xmlns:p14="http://schemas.microsoft.com/office/powerpoint/2010/main" val="6404377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97692" y="463364"/>
            <a:ext cx="8145462" cy="838200"/>
          </a:xfrm>
        </p:spPr>
        <p:txBody>
          <a:bodyPr>
            <a:normAutofit/>
          </a:bodyPr>
          <a:lstStyle/>
          <a:p>
            <a:pPr eaLnBrk="1" hangingPunct="1"/>
            <a:r>
              <a:rPr lang="en-US" dirty="0">
                <a:ea typeface="ＭＳ Ｐゴシック" pitchFamily="34" charset="-128"/>
              </a:rPr>
              <a:t>VLAN TRUNKS</a:t>
            </a:r>
          </a:p>
        </p:txBody>
      </p:sp>
      <p:sp>
        <p:nvSpPr>
          <p:cNvPr id="2" name="Slide Number Placeholder 1"/>
          <p:cNvSpPr>
            <a:spLocks noGrp="1"/>
          </p:cNvSpPr>
          <p:nvPr>
            <p:ph type="sldNum" sz="quarter" idx="12"/>
          </p:nvPr>
        </p:nvSpPr>
        <p:spPr/>
        <p:txBody>
          <a:bodyPr/>
          <a:lstStyle/>
          <a:p>
            <a:fld id="{1AD93096-5B34-4342-9326-69289CEAE4C2}" type="slidenum">
              <a:rPr lang="en-US" smtClean="0"/>
              <a:pPr/>
              <a:t>121</a:t>
            </a:fld>
            <a:endParaRPr lang="en-US" dirty="0">
              <a:solidFill>
                <a:srgbClr val="FFFFFF"/>
              </a:solidFill>
            </a:endParaRPr>
          </a:p>
        </p:txBody>
      </p:sp>
      <p:pic>
        <p:nvPicPr>
          <p:cNvPr id="5" name="Picture 4">
            <a:extLst>
              <a:ext uri="{FF2B5EF4-FFF2-40B4-BE49-F238E27FC236}">
                <a16:creationId xmlns:a16="http://schemas.microsoft.com/office/drawing/2014/main" id="{83D28532-7BAC-42F9-BE07-793B06284A91}"/>
              </a:ext>
            </a:extLst>
          </p:cNvPr>
          <p:cNvPicPr>
            <a:picLocks noChangeAspect="1"/>
          </p:cNvPicPr>
          <p:nvPr/>
        </p:nvPicPr>
        <p:blipFill rotWithShape="1">
          <a:blip r:embed="rId3"/>
          <a:srcRect l="40833" t="17391" r="11666" b="33696"/>
          <a:stretch/>
        </p:blipFill>
        <p:spPr>
          <a:xfrm>
            <a:off x="4561490" y="1447287"/>
            <a:ext cx="4419599" cy="3727635"/>
          </a:xfrm>
          <a:prstGeom prst="rect">
            <a:avLst/>
          </a:prstGeom>
        </p:spPr>
      </p:pic>
      <p:pic>
        <p:nvPicPr>
          <p:cNvPr id="3" name="Picture 2">
            <a:extLst>
              <a:ext uri="{FF2B5EF4-FFF2-40B4-BE49-F238E27FC236}">
                <a16:creationId xmlns:a16="http://schemas.microsoft.com/office/drawing/2014/main" id="{20228EAD-BED8-4611-8D4B-36713F21C72B}"/>
              </a:ext>
            </a:extLst>
          </p:cNvPr>
          <p:cNvPicPr>
            <a:picLocks noChangeAspect="1"/>
          </p:cNvPicPr>
          <p:nvPr/>
        </p:nvPicPr>
        <p:blipFill rotWithShape="1">
          <a:blip r:embed="rId4"/>
          <a:srcRect l="40833" t="15910" r="11666" b="36117"/>
          <a:stretch/>
        </p:blipFill>
        <p:spPr>
          <a:xfrm>
            <a:off x="0" y="1470934"/>
            <a:ext cx="4419601" cy="3939265"/>
          </a:xfrm>
          <a:prstGeom prst="rect">
            <a:avLst/>
          </a:prstGeom>
        </p:spPr>
      </p:pic>
    </p:spTree>
    <p:extLst>
      <p:ext uri="{BB962C8B-B14F-4D97-AF65-F5344CB8AC3E}">
        <p14:creationId xmlns:p14="http://schemas.microsoft.com/office/powerpoint/2010/main" val="21536282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97692" y="463364"/>
            <a:ext cx="8145462" cy="838200"/>
          </a:xfrm>
        </p:spPr>
        <p:txBody>
          <a:bodyPr>
            <a:normAutofit fontScale="90000"/>
          </a:bodyPr>
          <a:lstStyle/>
          <a:p>
            <a:pPr eaLnBrk="1" hangingPunct="1"/>
            <a:r>
              <a:rPr lang="en-US" dirty="0" err="1">
                <a:ea typeface="ＭＳ Ｐゴシック" pitchFamily="34" charset="-128"/>
              </a:rPr>
              <a:t>Cấu</a:t>
            </a:r>
            <a:r>
              <a:rPr lang="en-US" dirty="0">
                <a:ea typeface="ＭＳ Ｐゴシック" pitchFamily="34" charset="-128"/>
              </a:rPr>
              <a:t> </a:t>
            </a:r>
            <a:r>
              <a:rPr lang="en-US" dirty="0" err="1">
                <a:ea typeface="ＭＳ Ｐゴシック" pitchFamily="34" charset="-128"/>
              </a:rPr>
              <a:t>hình</a:t>
            </a:r>
            <a:r>
              <a:rPr lang="en-US" dirty="0">
                <a:ea typeface="ＭＳ Ｐゴシック" pitchFamily="34" charset="-128"/>
              </a:rPr>
              <a:t> </a:t>
            </a:r>
            <a:r>
              <a:rPr lang="en-US" dirty="0" err="1">
                <a:ea typeface="ＭＳ Ｐゴシック" pitchFamily="34" charset="-128"/>
              </a:rPr>
              <a:t>kết</a:t>
            </a:r>
            <a:r>
              <a:rPr lang="en-US" dirty="0">
                <a:ea typeface="ＭＳ Ｐゴシック" pitchFamily="34" charset="-128"/>
              </a:rPr>
              <a:t> </a:t>
            </a:r>
            <a:r>
              <a:rPr lang="en-US" dirty="0" err="1">
                <a:ea typeface="ＭＳ Ｐゴシック" pitchFamily="34" charset="-128"/>
              </a:rPr>
              <a:t>nối</a:t>
            </a:r>
            <a:r>
              <a:rPr lang="en-US" dirty="0">
                <a:ea typeface="ＭＳ Ｐゴシック" pitchFamily="34" charset="-128"/>
              </a:rPr>
              <a:t> Trunk </a:t>
            </a:r>
            <a:r>
              <a:rPr lang="en-US" dirty="0" err="1">
                <a:ea typeface="ＭＳ Ｐゴシック" pitchFamily="34" charset="-128"/>
              </a:rPr>
              <a:t>giữa</a:t>
            </a:r>
            <a:r>
              <a:rPr lang="en-US" dirty="0">
                <a:ea typeface="ＭＳ Ｐゴシック" pitchFamily="34" charset="-128"/>
              </a:rPr>
              <a:t> 2 switch</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52" y="4930435"/>
            <a:ext cx="7687342"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01" y="1448931"/>
            <a:ext cx="7722011" cy="3481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122</a:t>
            </a:fld>
            <a:endParaRPr lang="en-US" dirty="0">
              <a:solidFill>
                <a:srgbClr val="FFFFFF"/>
              </a:solidFill>
            </a:endParaRPr>
          </a:p>
        </p:txBody>
      </p:sp>
    </p:spTree>
    <p:extLst>
      <p:ext uri="{BB962C8B-B14F-4D97-AF65-F5344CB8AC3E}">
        <p14:creationId xmlns:p14="http://schemas.microsoft.com/office/powerpoint/2010/main" val="8552508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72280" y="451489"/>
            <a:ext cx="8145462" cy="838200"/>
          </a:xfrm>
        </p:spPr>
        <p:txBody>
          <a:bodyPr>
            <a:normAutofit/>
          </a:bodyPr>
          <a:lstStyle/>
          <a:p>
            <a:pPr eaLnBrk="1" hangingPunct="1"/>
            <a:r>
              <a:rPr lang="en-US" dirty="0" err="1">
                <a:ea typeface="ＭＳ Ｐゴシック" pitchFamily="34" charset="-128"/>
              </a:rPr>
              <a:t>Xóa</a:t>
            </a:r>
            <a:r>
              <a:rPr lang="en-US" dirty="0">
                <a:ea typeface="ＭＳ Ｐゴシック" pitchFamily="34" charset="-128"/>
              </a:rPr>
              <a:t> </a:t>
            </a:r>
            <a:r>
              <a:rPr lang="en-US" dirty="0" err="1">
                <a:ea typeface="ＭＳ Ｐゴシック" pitchFamily="34" charset="-128"/>
              </a:rPr>
              <a:t>cấu</a:t>
            </a:r>
            <a:r>
              <a:rPr lang="en-US" dirty="0">
                <a:ea typeface="ＭＳ Ｐゴシック" pitchFamily="34" charset="-128"/>
              </a:rPr>
              <a:t> </a:t>
            </a:r>
            <a:r>
              <a:rPr lang="en-US" dirty="0" err="1">
                <a:ea typeface="ＭＳ Ｐゴシック" pitchFamily="34" charset="-128"/>
              </a:rPr>
              <a:t>hình</a:t>
            </a:r>
            <a:r>
              <a:rPr lang="en-US" dirty="0">
                <a:ea typeface="ＭＳ Ｐゴシック" pitchFamily="34" charset="-128"/>
              </a:rPr>
              <a:t> Trunk</a:t>
            </a:r>
          </a:p>
        </p:txBody>
      </p:sp>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5833"/>
          <a:stretch/>
        </p:blipFill>
        <p:spPr bwMode="auto">
          <a:xfrm>
            <a:off x="1103948" y="1651379"/>
            <a:ext cx="6936105" cy="5120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123</a:t>
            </a:fld>
            <a:endParaRPr lang="en-US" dirty="0">
              <a:solidFill>
                <a:srgbClr val="FFFFFF"/>
              </a:solidFill>
            </a:endParaRPr>
          </a:p>
        </p:txBody>
      </p:sp>
    </p:spTree>
    <p:extLst>
      <p:ext uri="{BB962C8B-B14F-4D97-AF65-F5344CB8AC3E}">
        <p14:creationId xmlns:p14="http://schemas.microsoft.com/office/powerpoint/2010/main" val="38412294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94673" y="463365"/>
            <a:ext cx="8585908" cy="838200"/>
          </a:xfrm>
        </p:spPr>
        <p:txBody>
          <a:bodyPr>
            <a:normAutofit/>
          </a:bodyPr>
          <a:lstStyle/>
          <a:p>
            <a:r>
              <a:rPr lang="en-US" dirty="0" err="1">
                <a:solidFill>
                  <a:srgbClr val="000000">
                    <a:lumMod val="75000"/>
                    <a:lumOff val="25000"/>
                  </a:srgbClr>
                </a:solidFill>
                <a:ea typeface="ＭＳ Ｐゴシック" pitchFamily="34" charset="-128"/>
              </a:rPr>
              <a:t>Xóa</a:t>
            </a:r>
            <a:r>
              <a:rPr lang="en-US" dirty="0">
                <a:solidFill>
                  <a:srgbClr val="000000">
                    <a:lumMod val="75000"/>
                    <a:lumOff val="25000"/>
                  </a:srgbClr>
                </a:solidFill>
                <a:ea typeface="ＭＳ Ｐゴシック" pitchFamily="34" charset="-128"/>
              </a:rPr>
              <a:t> </a:t>
            </a:r>
            <a:r>
              <a:rPr lang="en-US" dirty="0" err="1">
                <a:solidFill>
                  <a:srgbClr val="000000">
                    <a:lumMod val="75000"/>
                    <a:lumOff val="25000"/>
                  </a:srgbClr>
                </a:solidFill>
                <a:ea typeface="ＭＳ Ｐゴシック" pitchFamily="34" charset="-128"/>
              </a:rPr>
              <a:t>cấu</a:t>
            </a:r>
            <a:r>
              <a:rPr lang="en-US" dirty="0">
                <a:solidFill>
                  <a:srgbClr val="000000">
                    <a:lumMod val="75000"/>
                    <a:lumOff val="25000"/>
                  </a:srgbClr>
                </a:solidFill>
                <a:ea typeface="ＭＳ Ｐゴシック" pitchFamily="34" charset="-128"/>
              </a:rPr>
              <a:t> </a:t>
            </a:r>
            <a:r>
              <a:rPr lang="en-US" dirty="0" err="1">
                <a:solidFill>
                  <a:srgbClr val="000000">
                    <a:lumMod val="75000"/>
                    <a:lumOff val="25000"/>
                  </a:srgbClr>
                </a:solidFill>
                <a:ea typeface="ＭＳ Ｐゴシック" pitchFamily="34" charset="-128"/>
              </a:rPr>
              <a:t>hình</a:t>
            </a:r>
            <a:r>
              <a:rPr lang="en-US" dirty="0">
                <a:solidFill>
                  <a:srgbClr val="000000">
                    <a:lumMod val="75000"/>
                    <a:lumOff val="25000"/>
                  </a:srgbClr>
                </a:solidFill>
                <a:ea typeface="ＭＳ Ｐゴシック" pitchFamily="34" charset="-128"/>
              </a:rPr>
              <a:t> Trunk</a:t>
            </a:r>
            <a:endParaRPr lang="en-US" dirty="0">
              <a:ea typeface="ＭＳ Ｐゴシック" pitchFamily="34" charset="-128"/>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673" y="1499361"/>
            <a:ext cx="8354654" cy="502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124</a:t>
            </a:fld>
            <a:endParaRPr lang="en-US" dirty="0">
              <a:solidFill>
                <a:srgbClr val="FFFFFF"/>
              </a:solidFill>
            </a:endParaRPr>
          </a:p>
        </p:txBody>
      </p:sp>
    </p:spTree>
    <p:extLst>
      <p:ext uri="{BB962C8B-B14F-4D97-AF65-F5344CB8AC3E}">
        <p14:creationId xmlns:p14="http://schemas.microsoft.com/office/powerpoint/2010/main" val="14783928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43531" y="487115"/>
            <a:ext cx="8145462" cy="838200"/>
          </a:xfrm>
        </p:spPr>
        <p:txBody>
          <a:bodyPr>
            <a:normAutofit/>
          </a:bodyPr>
          <a:lstStyle/>
          <a:p>
            <a:pPr eaLnBrk="1" hangingPunct="1"/>
            <a:r>
              <a:rPr lang="en-US" dirty="0" err="1">
                <a:ea typeface="ＭＳ Ｐゴシック" pitchFamily="34" charset="-128"/>
              </a:rPr>
              <a:t>Kiểm</a:t>
            </a:r>
            <a:r>
              <a:rPr lang="en-US" dirty="0">
                <a:ea typeface="ＭＳ Ｐゴシック" pitchFamily="34" charset="-128"/>
              </a:rPr>
              <a:t> </a:t>
            </a:r>
            <a:r>
              <a:rPr lang="en-US" dirty="0" err="1">
                <a:ea typeface="ＭＳ Ｐゴシック" pitchFamily="34" charset="-128"/>
              </a:rPr>
              <a:t>tra</a:t>
            </a:r>
            <a:r>
              <a:rPr lang="en-US" dirty="0">
                <a:ea typeface="ＭＳ Ｐゴシック" pitchFamily="34" charset="-128"/>
              </a:rPr>
              <a:t> </a:t>
            </a:r>
            <a:r>
              <a:rPr lang="en-US" dirty="0" err="1">
                <a:ea typeface="ＭＳ Ｐゴシック" pitchFamily="34" charset="-128"/>
              </a:rPr>
              <a:t>cấu</a:t>
            </a:r>
            <a:r>
              <a:rPr lang="en-US" dirty="0">
                <a:ea typeface="ＭＳ Ｐゴシック" pitchFamily="34" charset="-128"/>
              </a:rPr>
              <a:t> </a:t>
            </a:r>
            <a:r>
              <a:rPr lang="en-US" dirty="0" err="1">
                <a:ea typeface="ＭＳ Ｐゴシック" pitchFamily="34" charset="-128"/>
              </a:rPr>
              <a:t>hình</a:t>
            </a:r>
            <a:r>
              <a:rPr lang="en-US" dirty="0">
                <a:ea typeface="ＭＳ Ｐゴシック" pitchFamily="34" charset="-128"/>
              </a:rPr>
              <a:t> Trunk</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547"/>
          <a:stretch/>
        </p:blipFill>
        <p:spPr bwMode="auto">
          <a:xfrm>
            <a:off x="1447800" y="1325315"/>
            <a:ext cx="5715000" cy="506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125</a:t>
            </a:fld>
            <a:endParaRPr lang="en-US" dirty="0">
              <a:solidFill>
                <a:srgbClr val="FFFFFF"/>
              </a:solidFill>
            </a:endParaRPr>
          </a:p>
        </p:txBody>
      </p:sp>
    </p:spTree>
    <p:extLst>
      <p:ext uri="{BB962C8B-B14F-4D97-AF65-F5344CB8AC3E}">
        <p14:creationId xmlns:p14="http://schemas.microsoft.com/office/powerpoint/2010/main" val="11954804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Nội</a:t>
            </a:r>
            <a:r>
              <a:rPr lang="en-US" dirty="0"/>
              <a:t> dung</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err="1">
                <a:solidFill>
                  <a:schemeClr val="tx1"/>
                </a:solidFill>
              </a:rPr>
              <a:t>Các</a:t>
            </a:r>
            <a:r>
              <a:rPr lang="en-US" dirty="0">
                <a:solidFill>
                  <a:schemeClr val="tx1"/>
                </a:solidFill>
              </a:rPr>
              <a:t> </a:t>
            </a:r>
            <a:r>
              <a:rPr lang="en-US" dirty="0" err="1">
                <a:solidFill>
                  <a:schemeClr val="tx1"/>
                </a:solidFill>
              </a:rPr>
              <a:t>loại</a:t>
            </a:r>
            <a:r>
              <a:rPr lang="en-US" dirty="0">
                <a:solidFill>
                  <a:schemeClr val="tx1"/>
                </a:solidFill>
              </a:rPr>
              <a:t> </a:t>
            </a:r>
            <a:r>
              <a:rPr lang="en-US" dirty="0" err="1">
                <a:solidFill>
                  <a:schemeClr val="tx1"/>
                </a:solidFill>
              </a:rPr>
              <a:t>kết</a:t>
            </a:r>
            <a:r>
              <a:rPr lang="en-US" dirty="0">
                <a:solidFill>
                  <a:schemeClr val="tx1"/>
                </a:solidFill>
              </a:rPr>
              <a:t> </a:t>
            </a:r>
            <a:r>
              <a:rPr lang="en-US" dirty="0" err="1">
                <a:solidFill>
                  <a:schemeClr val="tx1"/>
                </a:solidFill>
              </a:rPr>
              <a:t>nối</a:t>
            </a:r>
            <a:r>
              <a:rPr lang="en-US" dirty="0">
                <a:solidFill>
                  <a:schemeClr val="tx1"/>
                </a:solidFill>
              </a:rPr>
              <a:t> </a:t>
            </a:r>
            <a:r>
              <a:rPr lang="en-US" dirty="0" err="1">
                <a:solidFill>
                  <a:schemeClr val="tx1"/>
                </a:solidFill>
              </a:rPr>
              <a:t>mạng</a:t>
            </a:r>
            <a:endParaRPr lang="en-US" dirty="0">
              <a:solidFill>
                <a:schemeClr val="tx1"/>
              </a:solidFill>
            </a:endParaRPr>
          </a:p>
          <a:p>
            <a:pPr>
              <a:buFont typeface="Arial" panose="020B0604020202020204" pitchFamily="34" charset="0"/>
              <a:buChar char="•"/>
            </a:pPr>
            <a:r>
              <a:rPr lang="en-US" dirty="0"/>
              <a:t>Router </a:t>
            </a:r>
            <a:r>
              <a:rPr lang="en-US" dirty="0" err="1"/>
              <a:t>và</a:t>
            </a:r>
            <a:r>
              <a:rPr lang="en-US" dirty="0"/>
              <a:t> </a:t>
            </a:r>
            <a:r>
              <a:rPr lang="en-US" dirty="0" err="1"/>
              <a:t>định</a:t>
            </a:r>
            <a:r>
              <a:rPr lang="en-US" dirty="0"/>
              <a:t> </a:t>
            </a:r>
            <a:r>
              <a:rPr lang="en-US" dirty="0" err="1"/>
              <a:t>tuyến</a:t>
            </a:r>
            <a:endParaRPr lang="en-US" dirty="0"/>
          </a:p>
          <a:p>
            <a:pPr>
              <a:buFont typeface="Arial" panose="020B0604020202020204" pitchFamily="34" charset="0"/>
              <a:buChar char="•"/>
            </a:pPr>
            <a:r>
              <a:rPr lang="en-US" dirty="0"/>
              <a:t>Switch </a:t>
            </a:r>
            <a:r>
              <a:rPr lang="en-US" dirty="0" err="1"/>
              <a:t>và</a:t>
            </a:r>
            <a:r>
              <a:rPr lang="en-US" dirty="0"/>
              <a:t> VLAN</a:t>
            </a:r>
          </a:p>
          <a:p>
            <a:pPr>
              <a:buFont typeface="Arial" panose="020B0604020202020204" pitchFamily="34" charset="0"/>
              <a:buChar char="•"/>
            </a:pPr>
            <a:r>
              <a:rPr lang="en-US" dirty="0">
                <a:solidFill>
                  <a:srgbClr val="FF0000"/>
                </a:solidFill>
              </a:rPr>
              <a:t>Internetworking: </a:t>
            </a:r>
            <a:r>
              <a:rPr lang="en-US" dirty="0" err="1">
                <a:solidFill>
                  <a:srgbClr val="FF0000"/>
                </a:solidFill>
              </a:rPr>
              <a:t>Mạng</a:t>
            </a:r>
            <a:r>
              <a:rPr lang="en-US" dirty="0">
                <a:solidFill>
                  <a:srgbClr val="FF0000"/>
                </a:solidFill>
              </a:rPr>
              <a:t> WAN</a:t>
            </a:r>
          </a:p>
          <a:p>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126</a:t>
            </a:fld>
            <a:endParaRPr lang="en-US" dirty="0">
              <a:solidFill>
                <a:srgbClr val="FFFFFF"/>
              </a:solidFill>
            </a:endParaRPr>
          </a:p>
        </p:txBody>
      </p:sp>
    </p:spTree>
    <p:extLst>
      <p:ext uri="{BB962C8B-B14F-4D97-AF65-F5344CB8AC3E}">
        <p14:creationId xmlns:p14="http://schemas.microsoft.com/office/powerpoint/2010/main" val="1882696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4831" y="1682347"/>
            <a:ext cx="5359747" cy="3629882"/>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446088" y="417513"/>
            <a:ext cx="8145462" cy="838200"/>
          </a:xfrm>
        </p:spPr>
        <p:txBody>
          <a:bodyPr>
            <a:normAutofit/>
          </a:bodyPr>
          <a:lstStyle/>
          <a:p>
            <a:r>
              <a:rPr lang="en-US" dirty="0" err="1"/>
              <a:t>Tổng</a:t>
            </a:r>
            <a:r>
              <a:rPr lang="en-US" dirty="0"/>
              <a:t> </a:t>
            </a:r>
            <a:r>
              <a:rPr lang="en-US" dirty="0" err="1"/>
              <a:t>quan</a:t>
            </a:r>
            <a:r>
              <a:rPr lang="en-US" dirty="0"/>
              <a:t> </a:t>
            </a:r>
            <a:r>
              <a:rPr lang="en-US" dirty="0" err="1"/>
              <a:t>về</a:t>
            </a:r>
            <a:r>
              <a:rPr lang="en-US" dirty="0"/>
              <a:t> WAN</a:t>
            </a:r>
          </a:p>
        </p:txBody>
      </p:sp>
      <p:sp>
        <p:nvSpPr>
          <p:cNvPr id="3" name="Content Placeholder 2"/>
          <p:cNvSpPr>
            <a:spLocks noGrp="1"/>
          </p:cNvSpPr>
          <p:nvPr>
            <p:ph idx="1"/>
          </p:nvPr>
        </p:nvSpPr>
        <p:spPr>
          <a:xfrm>
            <a:off x="453741" y="1386082"/>
            <a:ext cx="3044201" cy="5014718"/>
          </a:xfrm>
        </p:spPr>
        <p:txBody>
          <a:bodyPr>
            <a:normAutofit/>
          </a:bodyPr>
          <a:lstStyle/>
          <a:p>
            <a:r>
              <a:rPr lang="en-US" sz="2800" dirty="0" err="1"/>
              <a:t>Được</a:t>
            </a:r>
            <a:r>
              <a:rPr lang="en-US" sz="2800" dirty="0"/>
              <a:t> </a:t>
            </a:r>
            <a:r>
              <a:rPr lang="en-US" sz="2800" dirty="0" err="1"/>
              <a:t>sử</a:t>
            </a:r>
            <a:r>
              <a:rPr lang="en-US" sz="2800" dirty="0"/>
              <a:t> </a:t>
            </a:r>
            <a:r>
              <a:rPr lang="en-US" sz="2800" dirty="0" err="1"/>
              <a:t>dụng</a:t>
            </a:r>
            <a:r>
              <a:rPr lang="en-US" sz="2800" dirty="0"/>
              <a:t> </a:t>
            </a:r>
            <a:r>
              <a:rPr lang="en-US" sz="2800" dirty="0" err="1"/>
              <a:t>để</a:t>
            </a:r>
            <a:r>
              <a:rPr lang="en-US" sz="2800" dirty="0"/>
              <a:t> </a:t>
            </a:r>
            <a:r>
              <a:rPr lang="en-US" sz="2800" dirty="0" err="1"/>
              <a:t>kết</a:t>
            </a:r>
            <a:r>
              <a:rPr lang="en-US" sz="2800" dirty="0"/>
              <a:t> </a:t>
            </a:r>
            <a:r>
              <a:rPr lang="en-US" sz="2800" dirty="0" err="1"/>
              <a:t>nối</a:t>
            </a:r>
            <a:r>
              <a:rPr lang="en-US" sz="2800" dirty="0"/>
              <a:t> </a:t>
            </a:r>
            <a:r>
              <a:rPr lang="en-US" sz="2800" dirty="0" err="1"/>
              <a:t>mạng</a:t>
            </a:r>
            <a:r>
              <a:rPr lang="en-US" sz="2800" dirty="0"/>
              <a:t> LAN </a:t>
            </a:r>
            <a:r>
              <a:rPr lang="en-US" sz="2800" dirty="0" err="1"/>
              <a:t>doanh</a:t>
            </a:r>
            <a:r>
              <a:rPr lang="en-US" sz="2800" dirty="0"/>
              <a:t> </a:t>
            </a:r>
            <a:r>
              <a:rPr lang="en-US" sz="2800" dirty="0" err="1"/>
              <a:t>nghiệp</a:t>
            </a:r>
            <a:r>
              <a:rPr lang="en-US" sz="2800" dirty="0"/>
              <a:t> </a:t>
            </a:r>
            <a:r>
              <a:rPr lang="en-US" sz="2800" dirty="0" err="1"/>
              <a:t>với</a:t>
            </a:r>
            <a:r>
              <a:rPr lang="en-US" sz="2800" dirty="0"/>
              <a:t> </a:t>
            </a:r>
            <a:r>
              <a:rPr lang="en-US" sz="2800" dirty="0" err="1"/>
              <a:t>các</a:t>
            </a:r>
            <a:r>
              <a:rPr lang="en-US" sz="2800" dirty="0"/>
              <a:t> chi </a:t>
            </a:r>
            <a:r>
              <a:rPr lang="en-US" sz="2800" dirty="0" err="1"/>
              <a:t>nhánh</a:t>
            </a:r>
            <a:r>
              <a:rPr lang="en-US" sz="2800" dirty="0"/>
              <a:t> ở </a:t>
            </a:r>
            <a:r>
              <a:rPr lang="en-US" sz="2800" dirty="0" err="1"/>
              <a:t>xa</a:t>
            </a:r>
            <a:r>
              <a:rPr lang="en-US" sz="2800" dirty="0"/>
              <a:t>. </a:t>
            </a:r>
          </a:p>
          <a:p>
            <a:r>
              <a:rPr lang="en-US" sz="2800" dirty="0" err="1"/>
              <a:t>Các</a:t>
            </a:r>
            <a:r>
              <a:rPr lang="en-US" sz="2800" dirty="0"/>
              <a:t> </a:t>
            </a:r>
            <a:r>
              <a:rPr lang="en-US" sz="2800" dirty="0" err="1"/>
              <a:t>kết</a:t>
            </a:r>
            <a:r>
              <a:rPr lang="en-US" sz="2800" dirty="0"/>
              <a:t> </a:t>
            </a:r>
            <a:r>
              <a:rPr lang="en-US" sz="2800" dirty="0" err="1"/>
              <a:t>nối</a:t>
            </a:r>
            <a:r>
              <a:rPr lang="en-US" sz="2800" dirty="0"/>
              <a:t> WAN </a:t>
            </a:r>
            <a:r>
              <a:rPr lang="en-US" sz="2800" dirty="0" err="1"/>
              <a:t>thuộc</a:t>
            </a:r>
            <a:r>
              <a:rPr lang="en-US" sz="2800" dirty="0"/>
              <a:t> </a:t>
            </a:r>
            <a:r>
              <a:rPr lang="en-US" sz="2800" dirty="0" err="1"/>
              <a:t>về</a:t>
            </a:r>
            <a:r>
              <a:rPr lang="en-US" sz="2800" dirty="0"/>
              <a:t>  </a:t>
            </a:r>
            <a:r>
              <a:rPr lang="en-US" sz="2800" dirty="0" err="1"/>
              <a:t>các</a:t>
            </a:r>
            <a:r>
              <a:rPr lang="en-US" sz="2800" dirty="0"/>
              <a:t> </a:t>
            </a:r>
            <a:r>
              <a:rPr lang="en-US" sz="2800" dirty="0" err="1"/>
              <a:t>nhà</a:t>
            </a:r>
            <a:r>
              <a:rPr lang="en-US" sz="2800" dirty="0"/>
              <a:t> </a:t>
            </a:r>
            <a:r>
              <a:rPr lang="en-US" sz="2800" dirty="0" err="1"/>
              <a:t>cung</a:t>
            </a:r>
            <a:r>
              <a:rPr lang="en-US" sz="2800" dirty="0"/>
              <a:t> </a:t>
            </a:r>
            <a:r>
              <a:rPr lang="en-US" sz="2800" dirty="0" err="1"/>
              <a:t>cấp</a:t>
            </a:r>
            <a:r>
              <a:rPr lang="en-US" sz="2800" dirty="0"/>
              <a:t> </a:t>
            </a:r>
            <a:r>
              <a:rPr lang="en-US" sz="2800" dirty="0" err="1"/>
              <a:t>dịch</a:t>
            </a:r>
            <a:r>
              <a:rPr lang="en-US" sz="2800" dirty="0"/>
              <a:t> </a:t>
            </a:r>
            <a:r>
              <a:rPr lang="en-US" sz="2800" dirty="0" err="1"/>
              <a:t>vụ</a:t>
            </a:r>
            <a:r>
              <a:rPr lang="en-US" sz="2800" dirty="0"/>
              <a:t>. </a:t>
            </a:r>
          </a:p>
          <a:p>
            <a:r>
              <a:rPr lang="en-US" sz="2800" dirty="0" err="1"/>
              <a:t>Doanh</a:t>
            </a:r>
            <a:r>
              <a:rPr lang="en-US" sz="2800" dirty="0"/>
              <a:t> </a:t>
            </a:r>
            <a:r>
              <a:rPr lang="en-US" sz="2800" dirty="0" err="1"/>
              <a:t>nghiệp</a:t>
            </a:r>
            <a:r>
              <a:rPr lang="en-US" sz="2800" dirty="0"/>
              <a:t> </a:t>
            </a:r>
            <a:r>
              <a:rPr lang="en-US" sz="2800" dirty="0" err="1"/>
              <a:t>phải</a:t>
            </a:r>
            <a:r>
              <a:rPr lang="en-US" sz="2800" dirty="0"/>
              <a:t> </a:t>
            </a:r>
            <a:r>
              <a:rPr lang="en-US" sz="2800" dirty="0" err="1"/>
              <a:t>trả</a:t>
            </a:r>
            <a:r>
              <a:rPr lang="en-US" sz="2800" dirty="0"/>
              <a:t> </a:t>
            </a:r>
            <a:r>
              <a:rPr lang="en-US" sz="2800" dirty="0" err="1"/>
              <a:t>phí</a:t>
            </a:r>
            <a:r>
              <a:rPr lang="en-US" sz="2800" dirty="0"/>
              <a:t> </a:t>
            </a:r>
            <a:r>
              <a:rPr lang="en-US" sz="2800" dirty="0" err="1"/>
              <a:t>để</a:t>
            </a:r>
            <a:r>
              <a:rPr lang="en-US" sz="2800" dirty="0"/>
              <a:t> </a:t>
            </a:r>
            <a:r>
              <a:rPr lang="en-US" sz="2800" dirty="0" err="1"/>
              <a:t>sử</a:t>
            </a:r>
            <a:r>
              <a:rPr lang="en-US" sz="2800" dirty="0"/>
              <a:t> </a:t>
            </a:r>
            <a:r>
              <a:rPr lang="en-US" sz="2800" dirty="0" err="1"/>
              <a:t>dụng</a:t>
            </a:r>
            <a:r>
              <a:rPr lang="en-US" sz="2800" dirty="0"/>
              <a:t> </a:t>
            </a:r>
            <a:r>
              <a:rPr lang="en-US" sz="2800" dirty="0" err="1"/>
              <a:t>các</a:t>
            </a:r>
            <a:r>
              <a:rPr lang="en-US" sz="2800" dirty="0"/>
              <a:t> </a:t>
            </a:r>
            <a:r>
              <a:rPr lang="en-US" sz="2800" dirty="0" err="1"/>
              <a:t>dịch</a:t>
            </a:r>
            <a:r>
              <a:rPr lang="en-US" sz="2800" dirty="0"/>
              <a:t> </a:t>
            </a:r>
            <a:r>
              <a:rPr lang="en-US" sz="2800" dirty="0" err="1"/>
              <a:t>vụ</a:t>
            </a:r>
            <a:r>
              <a:rPr lang="en-US" sz="2800" dirty="0"/>
              <a:t> </a:t>
            </a:r>
            <a:r>
              <a:rPr lang="en-US" sz="2800" dirty="0" err="1"/>
              <a:t>kết</a:t>
            </a:r>
            <a:r>
              <a:rPr lang="en-US" sz="2800" dirty="0"/>
              <a:t> </a:t>
            </a:r>
            <a:r>
              <a:rPr lang="en-US" sz="2800" dirty="0" err="1"/>
              <a:t>nối</a:t>
            </a:r>
            <a:r>
              <a:rPr lang="en-US" sz="2800" dirty="0"/>
              <a:t> WAN. </a:t>
            </a:r>
          </a:p>
        </p:txBody>
      </p:sp>
      <p:sp>
        <p:nvSpPr>
          <p:cNvPr id="4" name="Slide Number Placeholder 3"/>
          <p:cNvSpPr>
            <a:spLocks noGrp="1"/>
          </p:cNvSpPr>
          <p:nvPr>
            <p:ph type="sldNum" sz="quarter" idx="12"/>
          </p:nvPr>
        </p:nvSpPr>
        <p:spPr/>
        <p:txBody>
          <a:bodyPr/>
          <a:lstStyle/>
          <a:p>
            <a:fld id="{1AD93096-5B34-4342-9326-69289CEAE4C2}" type="slidenum">
              <a:rPr lang="en-US" smtClean="0"/>
              <a:pPr/>
              <a:t>127</a:t>
            </a:fld>
            <a:endParaRPr lang="en-US" dirty="0">
              <a:solidFill>
                <a:srgbClr val="FFFFFF"/>
              </a:solidFill>
            </a:endParaRPr>
          </a:p>
        </p:txBody>
      </p:sp>
    </p:spTree>
    <p:extLst>
      <p:ext uri="{BB962C8B-B14F-4D97-AF65-F5344CB8AC3E}">
        <p14:creationId xmlns:p14="http://schemas.microsoft.com/office/powerpoint/2010/main" val="21696754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17513"/>
            <a:ext cx="8145462" cy="838200"/>
          </a:xfrm>
        </p:spPr>
        <p:txBody>
          <a:bodyPr>
            <a:normAutofit/>
          </a:bodyPr>
          <a:lstStyle/>
          <a:p>
            <a:r>
              <a:rPr lang="en-US" dirty="0" err="1">
                <a:ea typeface="ＭＳ Ｐゴシック" pitchFamily="34" charset="-128"/>
              </a:rPr>
              <a:t>Các</a:t>
            </a:r>
            <a:r>
              <a:rPr lang="en-US" dirty="0">
                <a:ea typeface="ＭＳ Ｐゴシック" pitchFamily="34" charset="-128"/>
              </a:rPr>
              <a:t> </a:t>
            </a:r>
            <a:r>
              <a:rPr lang="en-US" dirty="0" err="1">
                <a:ea typeface="ＭＳ Ｐゴシック" pitchFamily="34" charset="-128"/>
              </a:rPr>
              <a:t>ví</a:t>
            </a:r>
            <a:r>
              <a:rPr lang="en-US" dirty="0">
                <a:ea typeface="ＭＳ Ｐゴシック" pitchFamily="34" charset="-128"/>
              </a:rPr>
              <a:t> </a:t>
            </a:r>
            <a:r>
              <a:rPr lang="en-US" dirty="0" err="1">
                <a:ea typeface="ＭＳ Ｐゴシック" pitchFamily="34" charset="-128"/>
              </a:rPr>
              <a:t>dụ</a:t>
            </a:r>
            <a:r>
              <a:rPr lang="en-US" dirty="0">
                <a:ea typeface="ＭＳ Ｐゴシック" pitchFamily="34" charset="-128"/>
              </a:rPr>
              <a:t> </a:t>
            </a:r>
            <a:r>
              <a:rPr lang="en-US" dirty="0" err="1">
                <a:ea typeface="ＭＳ Ｐゴシック" pitchFamily="34" charset="-128"/>
              </a:rPr>
              <a:t>về</a:t>
            </a:r>
            <a:r>
              <a:rPr lang="en-US" dirty="0">
                <a:ea typeface="ＭＳ Ｐゴシック" pitchFamily="34" charset="-128"/>
              </a:rPr>
              <a:t> </a:t>
            </a:r>
            <a:r>
              <a:rPr lang="en-US" dirty="0" err="1">
                <a:ea typeface="ＭＳ Ｐゴシック" pitchFamily="34" charset="-128"/>
              </a:rPr>
              <a:t>kết</a:t>
            </a:r>
            <a:r>
              <a:rPr lang="en-US" dirty="0">
                <a:ea typeface="ＭＳ Ｐゴシック" pitchFamily="34" charset="-128"/>
              </a:rPr>
              <a:t> </a:t>
            </a:r>
            <a:r>
              <a:rPr lang="en-US" dirty="0" err="1">
                <a:ea typeface="ＭＳ Ｐゴシック" pitchFamily="34" charset="-128"/>
              </a:rPr>
              <a:t>nối</a:t>
            </a:r>
            <a:r>
              <a:rPr lang="en-US" dirty="0">
                <a:ea typeface="ＭＳ Ｐゴシック" pitchFamily="34" charset="-128"/>
              </a:rPr>
              <a:t> WAN</a:t>
            </a:r>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8938" y="1624013"/>
            <a:ext cx="5716737" cy="4643437"/>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3" name="Slide Number Placeholder 2"/>
          <p:cNvSpPr>
            <a:spLocks noGrp="1"/>
          </p:cNvSpPr>
          <p:nvPr>
            <p:ph type="sldNum" sz="quarter" idx="12"/>
          </p:nvPr>
        </p:nvSpPr>
        <p:spPr/>
        <p:txBody>
          <a:bodyPr/>
          <a:lstStyle/>
          <a:p>
            <a:fld id="{1AD93096-5B34-4342-9326-69289CEAE4C2}" type="slidenum">
              <a:rPr lang="en-US" smtClean="0"/>
              <a:pPr/>
              <a:t>128</a:t>
            </a:fld>
            <a:endParaRPr lang="en-US" dirty="0">
              <a:solidFill>
                <a:srgbClr val="FFFFFF"/>
              </a:solidFill>
            </a:endParaRPr>
          </a:p>
        </p:txBody>
      </p:sp>
    </p:spTree>
    <p:extLst>
      <p:ext uri="{BB962C8B-B14F-4D97-AF65-F5344CB8AC3E}">
        <p14:creationId xmlns:p14="http://schemas.microsoft.com/office/powerpoint/2010/main" val="32971708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17513"/>
            <a:ext cx="8145462" cy="838200"/>
          </a:xfrm>
        </p:spPr>
        <p:txBody>
          <a:bodyPr>
            <a:normAutofit/>
          </a:bodyPr>
          <a:lstStyle/>
          <a:p>
            <a:r>
              <a:rPr lang="en-US" dirty="0"/>
              <a:t>WANs </a:t>
            </a:r>
            <a:r>
              <a:rPr lang="en-US" dirty="0" err="1"/>
              <a:t>trong</a:t>
            </a:r>
            <a:r>
              <a:rPr lang="en-US" dirty="0"/>
              <a:t> </a:t>
            </a:r>
            <a:r>
              <a:rPr lang="en-US" dirty="0" err="1"/>
              <a:t>mô</a:t>
            </a:r>
            <a:r>
              <a:rPr lang="en-US" dirty="0"/>
              <a:t> </a:t>
            </a:r>
            <a:r>
              <a:rPr lang="en-US" dirty="0" err="1"/>
              <a:t>hình</a:t>
            </a:r>
            <a:r>
              <a:rPr lang="en-US" dirty="0"/>
              <a:t> OSI</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095" y="1409700"/>
            <a:ext cx="6965830" cy="5181600"/>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3" name="Slide Number Placeholder 2"/>
          <p:cNvSpPr>
            <a:spLocks noGrp="1"/>
          </p:cNvSpPr>
          <p:nvPr>
            <p:ph type="sldNum" sz="quarter" idx="12"/>
          </p:nvPr>
        </p:nvSpPr>
        <p:spPr/>
        <p:txBody>
          <a:bodyPr/>
          <a:lstStyle/>
          <a:p>
            <a:fld id="{1AD93096-5B34-4342-9326-69289CEAE4C2}" type="slidenum">
              <a:rPr lang="en-US" smtClean="0"/>
              <a:pPr/>
              <a:t>129</a:t>
            </a:fld>
            <a:endParaRPr lang="en-US" dirty="0">
              <a:solidFill>
                <a:srgbClr val="FFFFFF"/>
              </a:solidFill>
            </a:endParaRPr>
          </a:p>
        </p:txBody>
      </p:sp>
    </p:spTree>
    <p:extLst>
      <p:ext uri="{BB962C8B-B14F-4D97-AF65-F5344CB8AC3E}">
        <p14:creationId xmlns:p14="http://schemas.microsoft.com/office/powerpoint/2010/main" val="1549340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t>Các</a:t>
            </a:r>
            <a:r>
              <a:rPr lang="en-US" dirty="0"/>
              <a:t> </a:t>
            </a:r>
            <a:r>
              <a:rPr lang="en-US" dirty="0" err="1"/>
              <a:t>loại</a:t>
            </a:r>
            <a:r>
              <a:rPr lang="en-US" dirty="0"/>
              <a:t> </a:t>
            </a:r>
            <a:r>
              <a:rPr lang="en-US" dirty="0" err="1"/>
              <a:t>cáp</a:t>
            </a:r>
            <a:r>
              <a:rPr lang="en-US" dirty="0"/>
              <a:t> UTP</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511" y="1334794"/>
            <a:ext cx="6694978" cy="5010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13</a:t>
            </a:fld>
            <a:endParaRPr lang="en-US" dirty="0">
              <a:solidFill>
                <a:srgbClr val="FFFFFF"/>
              </a:solidFill>
            </a:endParaRPr>
          </a:p>
        </p:txBody>
      </p:sp>
    </p:spTree>
    <p:extLst>
      <p:ext uri="{BB962C8B-B14F-4D97-AF65-F5344CB8AC3E}">
        <p14:creationId xmlns:p14="http://schemas.microsoft.com/office/powerpoint/2010/main" val="334410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17513"/>
            <a:ext cx="8145462" cy="838200"/>
          </a:xfrm>
        </p:spPr>
        <p:txBody>
          <a:bodyPr>
            <a:normAutofit/>
          </a:bodyPr>
          <a:lstStyle/>
          <a:p>
            <a:r>
              <a:rPr lang="en-US" dirty="0" err="1"/>
              <a:t>Các</a:t>
            </a:r>
            <a:r>
              <a:rPr lang="en-US" dirty="0"/>
              <a:t> </a:t>
            </a:r>
            <a:r>
              <a:rPr lang="en-US" dirty="0" err="1"/>
              <a:t>thiết</a:t>
            </a:r>
            <a:r>
              <a:rPr lang="en-US" dirty="0"/>
              <a:t> </a:t>
            </a:r>
            <a:r>
              <a:rPr lang="en-US" dirty="0" err="1"/>
              <a:t>bị</a:t>
            </a:r>
            <a:r>
              <a:rPr lang="en-US" dirty="0"/>
              <a:t> WAN</a:t>
            </a:r>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5938" y="1624013"/>
            <a:ext cx="557212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5925" y="5229226"/>
            <a:ext cx="5505450"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451429" y="1624013"/>
            <a:ext cx="6284685" cy="4745915"/>
          </a:xfrm>
          <a:prstGeom prst="rect">
            <a:avLst/>
          </a:prstGeom>
          <a:noFill/>
          <a:ln>
            <a:solidFill>
              <a:schemeClr val="tx1"/>
            </a:solidFill>
            <a:beve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AD93096-5B34-4342-9326-69289CEAE4C2}" type="slidenum">
              <a:rPr lang="en-US" smtClean="0"/>
              <a:pPr/>
              <a:t>130</a:t>
            </a:fld>
            <a:endParaRPr lang="en-US" dirty="0">
              <a:solidFill>
                <a:srgbClr val="FFFFFF"/>
              </a:solidFill>
            </a:endParaRPr>
          </a:p>
        </p:txBody>
      </p:sp>
    </p:spTree>
    <p:extLst>
      <p:ext uri="{BB962C8B-B14F-4D97-AF65-F5344CB8AC3E}">
        <p14:creationId xmlns:p14="http://schemas.microsoft.com/office/powerpoint/2010/main" val="10364161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17513"/>
            <a:ext cx="8145462" cy="838200"/>
          </a:xfrm>
        </p:spPr>
        <p:txBody>
          <a:bodyPr>
            <a:normAutofit/>
          </a:bodyPr>
          <a:lstStyle/>
          <a:p>
            <a:r>
              <a:rPr lang="en-US" dirty="0" err="1"/>
              <a:t>Phân</a:t>
            </a:r>
            <a:r>
              <a:rPr lang="en-US" dirty="0"/>
              <a:t> </a:t>
            </a:r>
            <a:r>
              <a:rPr lang="en-US" dirty="0" err="1"/>
              <a:t>loại</a:t>
            </a:r>
            <a:r>
              <a:rPr lang="en-US" dirty="0"/>
              <a:t> WAN</a:t>
            </a:r>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5774" y="1323974"/>
            <a:ext cx="3791239"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3434" y="1714500"/>
            <a:ext cx="6128217"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451429" y="1323974"/>
            <a:ext cx="6284685" cy="5078313"/>
          </a:xfrm>
          <a:prstGeom prst="rect">
            <a:avLst/>
          </a:prstGeom>
          <a:noFill/>
          <a:ln>
            <a:solidFill>
              <a:schemeClr val="tx1"/>
            </a:solidFill>
            <a:beve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fld id="{1AD93096-5B34-4342-9326-69289CEAE4C2}" type="slidenum">
              <a:rPr lang="en-US" smtClean="0"/>
              <a:pPr/>
              <a:t>131</a:t>
            </a:fld>
            <a:endParaRPr lang="en-US" dirty="0">
              <a:solidFill>
                <a:srgbClr val="FFFFFF"/>
              </a:solidFill>
            </a:endParaRPr>
          </a:p>
        </p:txBody>
      </p:sp>
    </p:spTree>
    <p:extLst>
      <p:ext uri="{BB962C8B-B14F-4D97-AF65-F5344CB8AC3E}">
        <p14:creationId xmlns:p14="http://schemas.microsoft.com/office/powerpoint/2010/main" val="18079071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17513"/>
            <a:ext cx="8145462" cy="838200"/>
          </a:xfrm>
        </p:spPr>
        <p:txBody>
          <a:bodyPr>
            <a:normAutofit/>
          </a:bodyPr>
          <a:lstStyle/>
          <a:p>
            <a:r>
              <a:rPr lang="en-US" dirty="0"/>
              <a:t>WAN </a:t>
            </a:r>
            <a:r>
              <a:rPr lang="en-US" dirty="0" err="1"/>
              <a:t>từ</a:t>
            </a:r>
            <a:r>
              <a:rPr lang="en-US" dirty="0"/>
              <a:t> ISP</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582" y="1768755"/>
            <a:ext cx="5353050" cy="4317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3641" y="1323548"/>
            <a:ext cx="4776932" cy="58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451429" y="1323974"/>
            <a:ext cx="6284685" cy="5078313"/>
          </a:xfrm>
          <a:prstGeom prst="rect">
            <a:avLst/>
          </a:prstGeom>
          <a:noFill/>
          <a:ln>
            <a:solidFill>
              <a:schemeClr val="tx1"/>
            </a:solidFill>
            <a:beve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fld id="{1AD93096-5B34-4342-9326-69289CEAE4C2}" type="slidenum">
              <a:rPr lang="en-US" smtClean="0"/>
              <a:pPr/>
              <a:t>132</a:t>
            </a:fld>
            <a:endParaRPr lang="en-US" dirty="0">
              <a:solidFill>
                <a:srgbClr val="FFFFFF"/>
              </a:solidFill>
            </a:endParaRPr>
          </a:p>
        </p:txBody>
      </p:sp>
    </p:spTree>
    <p:extLst>
      <p:ext uri="{BB962C8B-B14F-4D97-AF65-F5344CB8AC3E}">
        <p14:creationId xmlns:p14="http://schemas.microsoft.com/office/powerpoint/2010/main" val="28426570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Leased Lines</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536" y="2690813"/>
            <a:ext cx="7184127" cy="3671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4196" y="1263162"/>
            <a:ext cx="3119603" cy="2015936"/>
          </a:xfrm>
          <a:prstGeom prst="rect">
            <a:avLst/>
          </a:prstGeom>
          <a:noFill/>
        </p:spPr>
        <p:txBody>
          <a:bodyPr wrap="square" rtlCol="0">
            <a:spAutoFit/>
          </a:bodyPr>
          <a:lstStyle/>
          <a:p>
            <a:pPr algn="l"/>
            <a:r>
              <a:rPr lang="en-US" sz="2000" dirty="0" err="1"/>
              <a:t>Lợi</a:t>
            </a:r>
            <a:r>
              <a:rPr lang="en-US" sz="2000" dirty="0"/>
              <a:t> </a:t>
            </a:r>
            <a:r>
              <a:rPr lang="en-US" sz="2000" dirty="0" err="1"/>
              <a:t>ích</a:t>
            </a:r>
            <a:r>
              <a:rPr lang="en-US" sz="2000" dirty="0"/>
              <a:t>:</a:t>
            </a:r>
          </a:p>
          <a:p>
            <a:pPr marL="236538" indent="-236538" algn="l" defTabSz="814388">
              <a:lnSpc>
                <a:spcPct val="95000"/>
              </a:lnSpc>
              <a:spcBef>
                <a:spcPct val="50000"/>
              </a:spcBef>
              <a:buClr>
                <a:srgbClr val="708CA1"/>
              </a:buClr>
              <a:buFont typeface="Wingdings" pitchFamily="2" charset="2"/>
              <a:buChar char="§"/>
            </a:pPr>
            <a:r>
              <a:rPr lang="en-US" sz="2000" dirty="0" err="1"/>
              <a:t>Đơn</a:t>
            </a:r>
            <a:r>
              <a:rPr lang="en-US" sz="2000" dirty="0"/>
              <a:t> </a:t>
            </a:r>
            <a:r>
              <a:rPr lang="en-US" sz="2000" dirty="0" err="1"/>
              <a:t>giản</a:t>
            </a:r>
            <a:endParaRPr lang="en-US" sz="2000" dirty="0">
              <a:latin typeface="+mn-lt"/>
            </a:endParaRPr>
          </a:p>
          <a:p>
            <a:pPr marL="236538" indent="-236538" algn="l" defTabSz="814388">
              <a:lnSpc>
                <a:spcPct val="95000"/>
              </a:lnSpc>
              <a:spcBef>
                <a:spcPct val="50000"/>
              </a:spcBef>
              <a:buClr>
                <a:srgbClr val="708CA1"/>
              </a:buClr>
              <a:buFont typeface="Wingdings" pitchFamily="2" charset="2"/>
              <a:buChar char="§"/>
            </a:pPr>
            <a:r>
              <a:rPr lang="en-US" sz="2000" dirty="0" err="1"/>
              <a:t>Đảm</a:t>
            </a:r>
            <a:r>
              <a:rPr lang="en-US" sz="2000" dirty="0"/>
              <a:t> </a:t>
            </a:r>
            <a:r>
              <a:rPr lang="en-US" sz="2000" dirty="0" err="1"/>
              <a:t>bảo</a:t>
            </a:r>
            <a:r>
              <a:rPr lang="en-US" sz="2000" dirty="0"/>
              <a:t> </a:t>
            </a:r>
            <a:r>
              <a:rPr lang="en-US" sz="2000" dirty="0" err="1"/>
              <a:t>chất</a:t>
            </a:r>
            <a:r>
              <a:rPr lang="en-US" sz="2000" dirty="0"/>
              <a:t> </a:t>
            </a:r>
            <a:r>
              <a:rPr lang="en-US" sz="2000" dirty="0" err="1"/>
              <a:t>lượng</a:t>
            </a:r>
            <a:endParaRPr lang="en-US" sz="2000" dirty="0">
              <a:latin typeface="+mn-lt"/>
            </a:endParaRPr>
          </a:p>
          <a:p>
            <a:pPr marL="236538" indent="-236538" algn="l" defTabSz="814388">
              <a:lnSpc>
                <a:spcPct val="95000"/>
              </a:lnSpc>
              <a:spcBef>
                <a:spcPct val="50000"/>
              </a:spcBef>
              <a:buClr>
                <a:srgbClr val="708CA1"/>
              </a:buClr>
              <a:buFont typeface="Wingdings" pitchFamily="2" charset="2"/>
              <a:buChar char="§"/>
            </a:pPr>
            <a:r>
              <a:rPr lang="en-US" sz="2000" dirty="0" err="1">
                <a:latin typeface="+mn-lt"/>
              </a:rPr>
              <a:t>Tính</a:t>
            </a:r>
            <a:r>
              <a:rPr lang="en-US" sz="2000" dirty="0">
                <a:latin typeface="+mn-lt"/>
              </a:rPr>
              <a:t> </a:t>
            </a:r>
            <a:r>
              <a:rPr lang="en-US" sz="2000" dirty="0" err="1">
                <a:latin typeface="+mn-lt"/>
              </a:rPr>
              <a:t>sẵn</a:t>
            </a:r>
            <a:r>
              <a:rPr lang="en-US" sz="2000" dirty="0">
                <a:latin typeface="+mn-lt"/>
              </a:rPr>
              <a:t> sang </a:t>
            </a:r>
            <a:r>
              <a:rPr lang="en-US" sz="2000" dirty="0" err="1">
                <a:latin typeface="+mn-lt"/>
              </a:rPr>
              <a:t>cao</a:t>
            </a:r>
            <a:endParaRPr lang="en-US" sz="2000" dirty="0">
              <a:latin typeface="+mn-lt"/>
            </a:endParaRPr>
          </a:p>
          <a:p>
            <a:endParaRPr lang="en-US" dirty="0"/>
          </a:p>
        </p:txBody>
      </p:sp>
      <p:sp>
        <p:nvSpPr>
          <p:cNvPr id="4" name="TextBox 3"/>
          <p:cNvSpPr txBox="1"/>
          <p:nvPr/>
        </p:nvSpPr>
        <p:spPr>
          <a:xfrm>
            <a:off x="4760344" y="1461939"/>
            <a:ext cx="2407535" cy="1594283"/>
          </a:xfrm>
          <a:prstGeom prst="rect">
            <a:avLst/>
          </a:prstGeom>
          <a:noFill/>
        </p:spPr>
        <p:txBody>
          <a:bodyPr wrap="square" rtlCol="0">
            <a:spAutoFit/>
          </a:bodyPr>
          <a:lstStyle/>
          <a:p>
            <a:pPr algn="l"/>
            <a:r>
              <a:rPr lang="en-US" sz="2000" dirty="0" err="1"/>
              <a:t>Bất</a:t>
            </a:r>
            <a:r>
              <a:rPr lang="en-US" sz="2000" dirty="0"/>
              <a:t> </a:t>
            </a:r>
            <a:r>
              <a:rPr lang="en-US" sz="2000" dirty="0" err="1"/>
              <a:t>lợi</a:t>
            </a:r>
            <a:r>
              <a:rPr lang="en-US" sz="2000" dirty="0"/>
              <a:t>:</a:t>
            </a:r>
          </a:p>
          <a:p>
            <a:pPr marL="236538" indent="-236538" algn="l" defTabSz="814388">
              <a:lnSpc>
                <a:spcPct val="95000"/>
              </a:lnSpc>
              <a:spcBef>
                <a:spcPct val="50000"/>
              </a:spcBef>
              <a:buClr>
                <a:srgbClr val="708CA1"/>
              </a:buClr>
              <a:buFont typeface="Wingdings" pitchFamily="2" charset="2"/>
              <a:buChar char="§"/>
            </a:pPr>
            <a:r>
              <a:rPr lang="en-US" sz="2000" dirty="0"/>
              <a:t>Chi </a:t>
            </a:r>
            <a:r>
              <a:rPr lang="en-US" sz="2000" dirty="0" err="1"/>
              <a:t>phí</a:t>
            </a:r>
            <a:r>
              <a:rPr lang="en-US" sz="2000" dirty="0"/>
              <a:t> </a:t>
            </a:r>
            <a:r>
              <a:rPr lang="en-US" sz="2000" dirty="0" err="1"/>
              <a:t>cao</a:t>
            </a:r>
            <a:endParaRPr lang="en-US" sz="2000" dirty="0"/>
          </a:p>
          <a:p>
            <a:pPr marL="236538" indent="-236538" algn="l" defTabSz="814388">
              <a:lnSpc>
                <a:spcPct val="95000"/>
              </a:lnSpc>
              <a:spcBef>
                <a:spcPct val="50000"/>
              </a:spcBef>
              <a:buClr>
                <a:srgbClr val="708CA1"/>
              </a:buClr>
              <a:buFont typeface="Wingdings" pitchFamily="2" charset="2"/>
              <a:buChar char="§"/>
            </a:pPr>
            <a:r>
              <a:rPr lang="en-US" sz="2000" dirty="0" err="1"/>
              <a:t>Tính</a:t>
            </a:r>
            <a:r>
              <a:rPr lang="en-US" sz="2000" dirty="0"/>
              <a:t> </a:t>
            </a:r>
            <a:r>
              <a:rPr lang="en-US" sz="2000" dirty="0" err="1"/>
              <a:t>linh</a:t>
            </a:r>
            <a:r>
              <a:rPr lang="en-US" sz="2000" dirty="0"/>
              <a:t> </a:t>
            </a:r>
            <a:r>
              <a:rPr lang="en-US" sz="2000" dirty="0" err="1"/>
              <a:t>hoạt</a:t>
            </a:r>
            <a:r>
              <a:rPr lang="en-US" sz="2000" dirty="0"/>
              <a:t> </a:t>
            </a:r>
            <a:r>
              <a:rPr lang="en-US" sz="2000" dirty="0" err="1"/>
              <a:t>kém</a:t>
            </a:r>
            <a:endParaRPr lang="en-US" sz="2000" dirty="0"/>
          </a:p>
          <a:p>
            <a:endParaRPr lang="en-US" dirty="0"/>
          </a:p>
        </p:txBody>
      </p:sp>
      <p:sp>
        <p:nvSpPr>
          <p:cNvPr id="6" name="TextBox 5"/>
          <p:cNvSpPr txBox="1"/>
          <p:nvPr/>
        </p:nvSpPr>
        <p:spPr>
          <a:xfrm>
            <a:off x="986970" y="2928268"/>
            <a:ext cx="7546749" cy="3416320"/>
          </a:xfrm>
          <a:prstGeom prst="rect">
            <a:avLst/>
          </a:prstGeom>
          <a:noFill/>
          <a:ln>
            <a:solidFill>
              <a:schemeClr val="tx1"/>
            </a:solidFill>
            <a:beve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133</a:t>
            </a:fld>
            <a:endParaRPr lang="en-US" dirty="0">
              <a:solidFill>
                <a:srgbClr val="FFFFFF"/>
              </a:solidFill>
            </a:endParaRPr>
          </a:p>
        </p:txBody>
      </p:sp>
    </p:spTree>
    <p:extLst>
      <p:ext uri="{BB962C8B-B14F-4D97-AF65-F5344CB8AC3E}">
        <p14:creationId xmlns:p14="http://schemas.microsoft.com/office/powerpoint/2010/main" val="35309912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Dialup</a:t>
            </a: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0118" y="2882093"/>
            <a:ext cx="5800725" cy="3734562"/>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654983" y="1214816"/>
            <a:ext cx="3360516" cy="2040559"/>
          </a:xfrm>
          <a:prstGeom prst="rect">
            <a:avLst/>
          </a:prstGeom>
          <a:noFill/>
        </p:spPr>
        <p:txBody>
          <a:bodyPr wrap="square" rtlCol="0">
            <a:spAutoFit/>
          </a:bodyPr>
          <a:lstStyle/>
          <a:p>
            <a:pPr algn="l"/>
            <a:r>
              <a:rPr lang="en-US" sz="2000" dirty="0" err="1"/>
              <a:t>Lợi</a:t>
            </a:r>
            <a:r>
              <a:rPr lang="en-US" sz="2000" dirty="0"/>
              <a:t> </a:t>
            </a:r>
            <a:r>
              <a:rPr lang="en-US" sz="2000" dirty="0" err="1"/>
              <a:t>ích</a:t>
            </a:r>
            <a:r>
              <a:rPr lang="en-US" sz="2000" dirty="0"/>
              <a:t>:</a:t>
            </a:r>
          </a:p>
          <a:p>
            <a:pPr marL="236538" indent="-236538" algn="l" defTabSz="814388">
              <a:lnSpc>
                <a:spcPct val="95000"/>
              </a:lnSpc>
              <a:spcBef>
                <a:spcPct val="50000"/>
              </a:spcBef>
              <a:buClr>
                <a:srgbClr val="708CA1"/>
              </a:buClr>
              <a:buFont typeface="Wingdings" pitchFamily="2" charset="2"/>
              <a:buChar char="§"/>
            </a:pPr>
            <a:r>
              <a:rPr lang="en-US" sz="2000" dirty="0" err="1"/>
              <a:t>Đơn</a:t>
            </a:r>
            <a:r>
              <a:rPr lang="en-US" sz="2000" dirty="0"/>
              <a:t> </a:t>
            </a:r>
            <a:r>
              <a:rPr lang="en-US" sz="2000" dirty="0" err="1"/>
              <a:t>giản</a:t>
            </a:r>
            <a:endParaRPr lang="en-US" sz="2000" dirty="0">
              <a:latin typeface="+mn-lt"/>
            </a:endParaRPr>
          </a:p>
          <a:p>
            <a:pPr marL="236538" indent="-236538" algn="l" defTabSz="814388">
              <a:lnSpc>
                <a:spcPct val="95000"/>
              </a:lnSpc>
              <a:spcBef>
                <a:spcPct val="50000"/>
              </a:spcBef>
              <a:buClr>
                <a:srgbClr val="708CA1"/>
              </a:buClr>
              <a:buFont typeface="Wingdings" pitchFamily="2" charset="2"/>
              <a:buChar char="§"/>
            </a:pPr>
            <a:r>
              <a:rPr lang="en-US" sz="2000" dirty="0" err="1"/>
              <a:t>Sẵn</a:t>
            </a:r>
            <a:r>
              <a:rPr lang="en-US" sz="2000" dirty="0"/>
              <a:t> </a:t>
            </a:r>
            <a:r>
              <a:rPr lang="en-US" sz="2000" dirty="0" err="1"/>
              <a:t>sàng</a:t>
            </a:r>
            <a:endParaRPr lang="en-US" sz="2000" dirty="0">
              <a:latin typeface="+mn-lt"/>
            </a:endParaRPr>
          </a:p>
          <a:p>
            <a:pPr marL="236538" indent="-236538" algn="l" defTabSz="814388">
              <a:lnSpc>
                <a:spcPct val="95000"/>
              </a:lnSpc>
              <a:spcBef>
                <a:spcPct val="50000"/>
              </a:spcBef>
              <a:buClr>
                <a:srgbClr val="708CA1"/>
              </a:buClr>
              <a:buFont typeface="Wingdings" pitchFamily="2" charset="2"/>
              <a:buChar char="§"/>
            </a:pPr>
            <a:r>
              <a:rPr lang="en-US" sz="2000" dirty="0">
                <a:latin typeface="+mn-lt"/>
              </a:rPr>
              <a:t>Chi </a:t>
            </a:r>
            <a:r>
              <a:rPr lang="en-US" sz="2000" dirty="0" err="1">
                <a:latin typeface="+mn-lt"/>
              </a:rPr>
              <a:t>phí</a:t>
            </a:r>
            <a:r>
              <a:rPr lang="en-US" sz="2000" dirty="0">
                <a:latin typeface="+mn-lt"/>
              </a:rPr>
              <a:t> </a:t>
            </a:r>
            <a:r>
              <a:rPr lang="en-US" sz="2000" dirty="0" err="1">
                <a:latin typeface="+mn-lt"/>
              </a:rPr>
              <a:t>thấp</a:t>
            </a:r>
            <a:endParaRPr lang="en-US" sz="2000" dirty="0">
              <a:latin typeface="+mn-lt"/>
            </a:endParaRPr>
          </a:p>
          <a:p>
            <a:endParaRPr lang="en-US" dirty="0"/>
          </a:p>
        </p:txBody>
      </p:sp>
      <p:sp>
        <p:nvSpPr>
          <p:cNvPr id="6" name="TextBox 5"/>
          <p:cNvSpPr txBox="1"/>
          <p:nvPr/>
        </p:nvSpPr>
        <p:spPr>
          <a:xfrm>
            <a:off x="5791200" y="1291760"/>
            <a:ext cx="2407535" cy="1123384"/>
          </a:xfrm>
          <a:prstGeom prst="rect">
            <a:avLst/>
          </a:prstGeom>
          <a:noFill/>
        </p:spPr>
        <p:txBody>
          <a:bodyPr wrap="square" rtlCol="0">
            <a:spAutoFit/>
          </a:bodyPr>
          <a:lstStyle/>
          <a:p>
            <a:pPr algn="l"/>
            <a:r>
              <a:rPr lang="en-US" sz="2000" dirty="0" err="1"/>
              <a:t>Bất</a:t>
            </a:r>
            <a:r>
              <a:rPr lang="en-US" sz="2000" dirty="0"/>
              <a:t> </a:t>
            </a:r>
            <a:r>
              <a:rPr lang="en-US" sz="2000" dirty="0" err="1"/>
              <a:t>lợi</a:t>
            </a:r>
            <a:r>
              <a:rPr lang="en-US" sz="2000" dirty="0"/>
              <a:t>:</a:t>
            </a:r>
          </a:p>
          <a:p>
            <a:pPr marL="236538" indent="-236538" algn="l" defTabSz="814388">
              <a:lnSpc>
                <a:spcPct val="95000"/>
              </a:lnSpc>
              <a:spcBef>
                <a:spcPct val="50000"/>
              </a:spcBef>
              <a:buClr>
                <a:srgbClr val="708CA1"/>
              </a:buClr>
              <a:buFont typeface="Wingdings" pitchFamily="2" charset="2"/>
              <a:buChar char="§"/>
            </a:pPr>
            <a:r>
              <a:rPr lang="en-US" sz="2000" dirty="0" err="1"/>
              <a:t>Băng</a:t>
            </a:r>
            <a:r>
              <a:rPr lang="en-US" sz="2000" dirty="0"/>
              <a:t> </a:t>
            </a:r>
            <a:r>
              <a:rPr lang="en-US" sz="2000" dirty="0" err="1"/>
              <a:t>thông</a:t>
            </a:r>
            <a:r>
              <a:rPr lang="en-US" sz="2000" dirty="0"/>
              <a:t> </a:t>
            </a:r>
            <a:r>
              <a:rPr lang="en-US" sz="2000" dirty="0" err="1"/>
              <a:t>thấp</a:t>
            </a:r>
            <a:r>
              <a:rPr lang="en-US" sz="2000" dirty="0"/>
              <a:t> </a:t>
            </a:r>
          </a:p>
          <a:p>
            <a:endParaRPr lang="en-US" dirty="0"/>
          </a:p>
        </p:txBody>
      </p:sp>
      <p:sp>
        <p:nvSpPr>
          <p:cNvPr id="3" name="Slide Number Placeholder 2"/>
          <p:cNvSpPr>
            <a:spLocks noGrp="1"/>
          </p:cNvSpPr>
          <p:nvPr>
            <p:ph type="sldNum" sz="quarter" idx="12"/>
          </p:nvPr>
        </p:nvSpPr>
        <p:spPr/>
        <p:txBody>
          <a:bodyPr/>
          <a:lstStyle/>
          <a:p>
            <a:fld id="{1AD93096-5B34-4342-9326-69289CEAE4C2}" type="slidenum">
              <a:rPr lang="en-US" smtClean="0"/>
              <a:pPr/>
              <a:t>134</a:t>
            </a:fld>
            <a:endParaRPr lang="en-US" dirty="0">
              <a:solidFill>
                <a:srgbClr val="FFFFFF"/>
              </a:solidFill>
            </a:endParaRPr>
          </a:p>
        </p:txBody>
      </p:sp>
    </p:spTree>
    <p:extLst>
      <p:ext uri="{BB962C8B-B14F-4D97-AF65-F5344CB8AC3E}">
        <p14:creationId xmlns:p14="http://schemas.microsoft.com/office/powerpoint/2010/main" val="313678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ISDN</a:t>
            </a:r>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3335" t="-5069"/>
          <a:stretch>
            <a:fillRect/>
          </a:stretch>
        </p:blipFill>
        <p:spPr bwMode="auto">
          <a:xfrm>
            <a:off x="2188553" y="1454360"/>
            <a:ext cx="4660532" cy="3309259"/>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33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767" y="4835208"/>
            <a:ext cx="3851208" cy="141783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331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t="-11422"/>
          <a:stretch>
            <a:fillRect/>
          </a:stretch>
        </p:blipFill>
        <p:spPr bwMode="auto">
          <a:xfrm>
            <a:off x="4346296" y="4824077"/>
            <a:ext cx="4458833" cy="142896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486228" y="4513794"/>
            <a:ext cx="1669143" cy="313932"/>
          </a:xfrm>
          <a:prstGeom prst="rect">
            <a:avLst/>
          </a:prstGeom>
          <a:noFill/>
        </p:spPr>
        <p:txBody>
          <a:bodyPr wrap="square" rtlCol="0">
            <a:spAutoFit/>
          </a:bodyPr>
          <a:lstStyle/>
          <a:p>
            <a:r>
              <a:rPr lang="en-US" sz="1600" dirty="0"/>
              <a:t>ISDN BRI</a:t>
            </a:r>
          </a:p>
        </p:txBody>
      </p:sp>
      <p:sp>
        <p:nvSpPr>
          <p:cNvPr id="8" name="TextBox 7"/>
          <p:cNvSpPr txBox="1"/>
          <p:nvPr/>
        </p:nvSpPr>
        <p:spPr>
          <a:xfrm>
            <a:off x="7401307" y="4549713"/>
            <a:ext cx="1669143" cy="313932"/>
          </a:xfrm>
          <a:prstGeom prst="rect">
            <a:avLst/>
          </a:prstGeom>
          <a:noFill/>
        </p:spPr>
        <p:txBody>
          <a:bodyPr wrap="square" rtlCol="0">
            <a:spAutoFit/>
          </a:bodyPr>
          <a:lstStyle/>
          <a:p>
            <a:r>
              <a:rPr lang="en-US" sz="1600" dirty="0"/>
              <a:t>ISDN PRI</a:t>
            </a:r>
          </a:p>
        </p:txBody>
      </p:sp>
      <p:sp>
        <p:nvSpPr>
          <p:cNvPr id="9" name="TextBox 8"/>
          <p:cNvSpPr txBox="1"/>
          <p:nvPr/>
        </p:nvSpPr>
        <p:spPr>
          <a:xfrm>
            <a:off x="3626103" y="1190172"/>
            <a:ext cx="2298193" cy="313932"/>
          </a:xfrm>
          <a:prstGeom prst="rect">
            <a:avLst/>
          </a:prstGeom>
          <a:noFill/>
        </p:spPr>
        <p:txBody>
          <a:bodyPr wrap="none" rtlCol="0">
            <a:spAutoFit/>
          </a:bodyPr>
          <a:lstStyle/>
          <a:p>
            <a:r>
              <a:rPr lang="en-US" sz="1600" dirty="0"/>
              <a:t>Sample ISDN Topology</a:t>
            </a:r>
          </a:p>
        </p:txBody>
      </p:sp>
      <p:sp>
        <p:nvSpPr>
          <p:cNvPr id="3" name="Slide Number Placeholder 2"/>
          <p:cNvSpPr>
            <a:spLocks noGrp="1"/>
          </p:cNvSpPr>
          <p:nvPr>
            <p:ph type="sldNum" sz="quarter" idx="12"/>
          </p:nvPr>
        </p:nvSpPr>
        <p:spPr/>
        <p:txBody>
          <a:bodyPr/>
          <a:lstStyle/>
          <a:p>
            <a:fld id="{1AD93096-5B34-4342-9326-69289CEAE4C2}" type="slidenum">
              <a:rPr lang="en-US" smtClean="0"/>
              <a:pPr/>
              <a:t>135</a:t>
            </a:fld>
            <a:endParaRPr lang="en-US" dirty="0">
              <a:solidFill>
                <a:srgbClr val="FFFFFF"/>
              </a:solidFill>
            </a:endParaRPr>
          </a:p>
        </p:txBody>
      </p:sp>
    </p:spTree>
    <p:extLst>
      <p:ext uri="{BB962C8B-B14F-4D97-AF65-F5344CB8AC3E}">
        <p14:creationId xmlns:p14="http://schemas.microsoft.com/office/powerpoint/2010/main" val="20068469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Frame Relay</a:t>
            </a: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147" y="1458410"/>
            <a:ext cx="5193641" cy="4343400"/>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5538788" y="1492786"/>
            <a:ext cx="3276600" cy="4647426"/>
          </a:xfrm>
          <a:prstGeom prst="rect">
            <a:avLst/>
          </a:prstGeom>
          <a:noFill/>
        </p:spPr>
        <p:txBody>
          <a:bodyPr wrap="square" rtlCol="0">
            <a:spAutoFit/>
          </a:bodyPr>
          <a:lstStyle/>
          <a:p>
            <a:pPr marL="236538" indent="-236538" algn="l" defTabSz="814388">
              <a:lnSpc>
                <a:spcPct val="95000"/>
              </a:lnSpc>
              <a:spcBef>
                <a:spcPct val="50000"/>
              </a:spcBef>
              <a:buClr>
                <a:srgbClr val="708CA1"/>
              </a:buClr>
              <a:buFont typeface="Wingdings" pitchFamily="2" charset="2"/>
              <a:buChar char="§"/>
            </a:pPr>
            <a:r>
              <a:rPr lang="en-US" sz="2000" dirty="0" err="1"/>
              <a:t>Sử</a:t>
            </a:r>
            <a:r>
              <a:rPr lang="en-US" sz="2000" dirty="0"/>
              <a:t> </a:t>
            </a:r>
            <a:r>
              <a:rPr lang="en-US" sz="2000" dirty="0" err="1"/>
              <a:t>dụng</a:t>
            </a:r>
            <a:r>
              <a:rPr lang="en-US" sz="2000" dirty="0"/>
              <a:t> </a:t>
            </a:r>
            <a:r>
              <a:rPr lang="en-US" sz="2000" dirty="0" err="1"/>
              <a:t>các</a:t>
            </a:r>
            <a:r>
              <a:rPr lang="en-US" sz="2000" dirty="0"/>
              <a:t> </a:t>
            </a:r>
            <a:r>
              <a:rPr lang="en-US" sz="2000" dirty="0" err="1"/>
              <a:t>mạch</a:t>
            </a:r>
            <a:r>
              <a:rPr lang="en-US" sz="2000" dirty="0"/>
              <a:t> </a:t>
            </a:r>
            <a:r>
              <a:rPr lang="en-US" sz="2000" dirty="0" err="1"/>
              <a:t>ảo</a:t>
            </a:r>
            <a:r>
              <a:rPr lang="en-US" sz="2000" dirty="0"/>
              <a:t> PVCs (Permanent virtual circuit) </a:t>
            </a:r>
            <a:r>
              <a:rPr lang="en-US" sz="2000" dirty="0" err="1"/>
              <a:t>để</a:t>
            </a:r>
            <a:r>
              <a:rPr lang="en-US" sz="2000" dirty="0"/>
              <a:t> </a:t>
            </a:r>
            <a:r>
              <a:rPr lang="en-US" sz="2000" dirty="0" err="1"/>
              <a:t>chuyển</a:t>
            </a:r>
            <a:r>
              <a:rPr lang="en-US" sz="2000" dirty="0"/>
              <a:t> </a:t>
            </a:r>
            <a:r>
              <a:rPr lang="en-US" sz="2000" dirty="0" err="1"/>
              <a:t>tiếp</a:t>
            </a:r>
            <a:r>
              <a:rPr lang="en-US" sz="2000" dirty="0"/>
              <a:t> </a:t>
            </a:r>
            <a:r>
              <a:rPr lang="en-US" sz="2000" dirty="0" err="1"/>
              <a:t>dữ</a:t>
            </a:r>
            <a:r>
              <a:rPr lang="en-US" sz="2000" dirty="0"/>
              <a:t> </a:t>
            </a:r>
            <a:r>
              <a:rPr lang="en-US" sz="2000" dirty="0" err="1"/>
              <a:t>liệu</a:t>
            </a:r>
            <a:r>
              <a:rPr lang="en-US" sz="2000" dirty="0"/>
              <a:t>.</a:t>
            </a:r>
          </a:p>
          <a:p>
            <a:pPr marL="236538" indent="-236538" algn="l" defTabSz="814388">
              <a:lnSpc>
                <a:spcPct val="95000"/>
              </a:lnSpc>
              <a:spcBef>
                <a:spcPct val="50000"/>
              </a:spcBef>
              <a:buClr>
                <a:srgbClr val="708CA1"/>
              </a:buClr>
              <a:buFont typeface="Wingdings" pitchFamily="2" charset="2"/>
              <a:buChar char="§"/>
            </a:pPr>
            <a:r>
              <a:rPr lang="en-US" sz="2000" dirty="0"/>
              <a:t>PVCs </a:t>
            </a:r>
            <a:r>
              <a:rPr lang="en-US" sz="2000" dirty="0" err="1"/>
              <a:t>là</a:t>
            </a:r>
            <a:r>
              <a:rPr lang="en-US" sz="2000" dirty="0"/>
              <a:t> </a:t>
            </a:r>
            <a:r>
              <a:rPr lang="en-US" sz="2000" dirty="0" err="1"/>
              <a:t>các</a:t>
            </a:r>
            <a:r>
              <a:rPr lang="en-US" sz="2000" dirty="0"/>
              <a:t> </a:t>
            </a:r>
            <a:r>
              <a:rPr lang="en-US" sz="2000" dirty="0" err="1"/>
              <a:t>mạch</a:t>
            </a:r>
            <a:r>
              <a:rPr lang="en-US" sz="2000" dirty="0"/>
              <a:t> </a:t>
            </a:r>
            <a:r>
              <a:rPr lang="en-US" sz="2000" dirty="0" err="1"/>
              <a:t>ảo</a:t>
            </a:r>
            <a:r>
              <a:rPr lang="en-US" sz="2000" dirty="0"/>
              <a:t> </a:t>
            </a:r>
            <a:r>
              <a:rPr lang="en-US" sz="2000" dirty="0" err="1"/>
              <a:t>được</a:t>
            </a:r>
            <a:r>
              <a:rPr lang="en-US" sz="2000" dirty="0"/>
              <a:t> </a:t>
            </a:r>
            <a:r>
              <a:rPr lang="en-US" sz="2000" dirty="0" err="1"/>
              <a:t>định</a:t>
            </a:r>
            <a:r>
              <a:rPr lang="en-US" sz="2000" dirty="0"/>
              <a:t> </a:t>
            </a:r>
            <a:r>
              <a:rPr lang="en-US" sz="2000" dirty="0" err="1"/>
              <a:t>danh</a:t>
            </a:r>
            <a:r>
              <a:rPr lang="en-US" sz="2000" dirty="0"/>
              <a:t> </a:t>
            </a:r>
            <a:r>
              <a:rPr lang="en-US" sz="2000" dirty="0" err="1"/>
              <a:t>bởi</a:t>
            </a:r>
            <a:r>
              <a:rPr lang="en-US" sz="2000" dirty="0"/>
              <a:t> </a:t>
            </a:r>
            <a:r>
              <a:rPr lang="en-US" sz="2000" dirty="0" err="1"/>
              <a:t>một</a:t>
            </a:r>
            <a:r>
              <a:rPr lang="en-US" sz="2000" dirty="0"/>
              <a:t> </a:t>
            </a:r>
            <a:r>
              <a:rPr lang="en-US" sz="2000" dirty="0" err="1"/>
              <a:t>số</a:t>
            </a:r>
            <a:r>
              <a:rPr lang="en-US" sz="2000" dirty="0"/>
              <a:t> </a:t>
            </a:r>
            <a:r>
              <a:rPr lang="en-US" sz="2000" dirty="0" err="1"/>
              <a:t>gọi</a:t>
            </a:r>
            <a:r>
              <a:rPr lang="en-US" sz="2000" dirty="0"/>
              <a:t> </a:t>
            </a:r>
            <a:r>
              <a:rPr lang="en-US" sz="2000" dirty="0" err="1"/>
              <a:t>là</a:t>
            </a:r>
            <a:r>
              <a:rPr lang="en-US" sz="2000" dirty="0"/>
              <a:t> are data-link connection identifier (DLCI).</a:t>
            </a:r>
          </a:p>
          <a:p>
            <a:pPr marL="236538" indent="-236538" algn="l" defTabSz="814388">
              <a:lnSpc>
                <a:spcPct val="95000"/>
              </a:lnSpc>
              <a:spcBef>
                <a:spcPct val="50000"/>
              </a:spcBef>
              <a:buClr>
                <a:srgbClr val="708CA1"/>
              </a:buClr>
              <a:buFont typeface="Wingdings" pitchFamily="2" charset="2"/>
              <a:buChar char="§"/>
            </a:pPr>
            <a:r>
              <a:rPr lang="en-US" sz="2000" dirty="0"/>
              <a:t>PVCs </a:t>
            </a:r>
            <a:r>
              <a:rPr lang="en-US" sz="2000" dirty="0" err="1"/>
              <a:t>và</a:t>
            </a:r>
            <a:r>
              <a:rPr lang="en-US" sz="2000" dirty="0"/>
              <a:t> DLCIs </a:t>
            </a:r>
            <a:r>
              <a:rPr lang="en-US" sz="2000" dirty="0" err="1"/>
              <a:t>để</a:t>
            </a:r>
            <a:r>
              <a:rPr lang="en-US" sz="2000" dirty="0"/>
              <a:t> </a:t>
            </a:r>
            <a:r>
              <a:rPr lang="en-US" sz="2000" dirty="0" err="1"/>
              <a:t>đảm</a:t>
            </a:r>
            <a:r>
              <a:rPr lang="en-US" sz="2000" dirty="0"/>
              <a:t> </a:t>
            </a:r>
            <a:r>
              <a:rPr lang="en-US" sz="2000" dirty="0" err="1"/>
              <a:t>bảo</a:t>
            </a:r>
            <a:r>
              <a:rPr lang="en-US" sz="2000" dirty="0"/>
              <a:t> </a:t>
            </a:r>
            <a:r>
              <a:rPr lang="en-US" sz="2000" dirty="0" err="1"/>
              <a:t>truyền</a:t>
            </a:r>
            <a:r>
              <a:rPr lang="en-US" sz="2000" dirty="0"/>
              <a:t> </a:t>
            </a:r>
            <a:r>
              <a:rPr lang="en-US" sz="2000" dirty="0" err="1"/>
              <a:t>thông</a:t>
            </a:r>
            <a:r>
              <a:rPr lang="en-US" sz="2000" dirty="0"/>
              <a:t> 2 </a:t>
            </a:r>
            <a:r>
              <a:rPr lang="en-US" sz="2000" dirty="0" err="1"/>
              <a:t>chiều</a:t>
            </a:r>
            <a:r>
              <a:rPr lang="en-US" sz="2000" dirty="0"/>
              <a:t> </a:t>
            </a:r>
            <a:r>
              <a:rPr lang="en-US" sz="2000" dirty="0" err="1"/>
              <a:t>từ</a:t>
            </a:r>
            <a:r>
              <a:rPr lang="en-US" sz="2000" dirty="0"/>
              <a:t> </a:t>
            </a:r>
            <a:r>
              <a:rPr lang="en-US" sz="2000" dirty="0" err="1"/>
              <a:t>một</a:t>
            </a:r>
            <a:r>
              <a:rPr lang="en-US" sz="2000" dirty="0"/>
              <a:t> </a:t>
            </a:r>
            <a:r>
              <a:rPr lang="en-US" sz="2000" dirty="0" err="1"/>
              <a:t>thiết</a:t>
            </a:r>
            <a:r>
              <a:rPr lang="en-US" sz="2000" dirty="0"/>
              <a:t> </a:t>
            </a:r>
            <a:r>
              <a:rPr lang="en-US" sz="2000" dirty="0" err="1"/>
              <a:t>bị</a:t>
            </a:r>
            <a:r>
              <a:rPr lang="en-US" sz="2000" dirty="0"/>
              <a:t> DTE </a:t>
            </a:r>
            <a:r>
              <a:rPr lang="en-US" sz="2000" dirty="0" err="1"/>
              <a:t>đến</a:t>
            </a:r>
            <a:r>
              <a:rPr lang="en-US" sz="2000" dirty="0"/>
              <a:t> </a:t>
            </a:r>
            <a:r>
              <a:rPr lang="en-US" sz="2000" dirty="0" err="1"/>
              <a:t>thiết</a:t>
            </a:r>
            <a:r>
              <a:rPr lang="en-US" sz="2000" dirty="0"/>
              <a:t> </a:t>
            </a:r>
            <a:r>
              <a:rPr lang="en-US" sz="2000" dirty="0" err="1"/>
              <a:t>bị</a:t>
            </a:r>
            <a:r>
              <a:rPr lang="en-US" sz="2000" dirty="0"/>
              <a:t> DTE </a:t>
            </a:r>
            <a:r>
              <a:rPr lang="en-US" sz="2000" dirty="0" err="1"/>
              <a:t>khác</a:t>
            </a:r>
            <a:r>
              <a:rPr lang="en-US" sz="2000" dirty="0"/>
              <a:t>. </a:t>
            </a:r>
          </a:p>
          <a:p>
            <a:pPr marL="236538" indent="-236538" algn="l" defTabSz="814388">
              <a:lnSpc>
                <a:spcPct val="95000"/>
              </a:lnSpc>
              <a:spcBef>
                <a:spcPct val="50000"/>
              </a:spcBef>
              <a:buClr>
                <a:srgbClr val="708CA1"/>
              </a:buClr>
              <a:buFont typeface="Wingdings" pitchFamily="2" charset="2"/>
              <a:buChar char="§"/>
            </a:pPr>
            <a:r>
              <a:rPr lang="en-US" sz="2000" dirty="0"/>
              <a:t>R1 </a:t>
            </a:r>
            <a:r>
              <a:rPr lang="en-US" sz="2000" dirty="0" err="1"/>
              <a:t>sử</a:t>
            </a:r>
            <a:r>
              <a:rPr lang="en-US" sz="2000" dirty="0"/>
              <a:t> </a:t>
            </a:r>
            <a:r>
              <a:rPr lang="en-US" sz="2000" dirty="0" err="1"/>
              <a:t>dụng</a:t>
            </a:r>
            <a:r>
              <a:rPr lang="en-US" sz="2000" dirty="0"/>
              <a:t> DLCI 102 </a:t>
            </a:r>
            <a:r>
              <a:rPr lang="en-US" sz="2000" dirty="0" err="1"/>
              <a:t>kết</a:t>
            </a:r>
            <a:r>
              <a:rPr lang="en-US" sz="2000" dirty="0"/>
              <a:t> </a:t>
            </a:r>
            <a:r>
              <a:rPr lang="en-US" sz="2000" dirty="0" err="1"/>
              <a:t>nối</a:t>
            </a:r>
            <a:r>
              <a:rPr lang="en-US" sz="2000" dirty="0"/>
              <a:t> R2 </a:t>
            </a:r>
            <a:r>
              <a:rPr lang="en-US" sz="2000" dirty="0" err="1"/>
              <a:t>khi</a:t>
            </a:r>
            <a:r>
              <a:rPr lang="en-US" sz="2000" dirty="0"/>
              <a:t> R2 </a:t>
            </a:r>
            <a:r>
              <a:rPr lang="en-US" sz="2000" dirty="0" err="1"/>
              <a:t>sử</a:t>
            </a:r>
            <a:r>
              <a:rPr lang="en-US" sz="2000" dirty="0"/>
              <a:t> </a:t>
            </a:r>
            <a:r>
              <a:rPr lang="en-US" sz="2000" dirty="0" err="1"/>
              <a:t>dụng</a:t>
            </a:r>
            <a:r>
              <a:rPr lang="en-US" sz="2000" dirty="0"/>
              <a:t> DLCI 201 </a:t>
            </a:r>
            <a:r>
              <a:rPr lang="en-US" sz="2000" dirty="0" err="1"/>
              <a:t>kết</a:t>
            </a:r>
            <a:r>
              <a:rPr lang="en-US" sz="2000" dirty="0"/>
              <a:t> </a:t>
            </a:r>
            <a:r>
              <a:rPr lang="en-US" sz="2000" dirty="0" err="1"/>
              <a:t>nối</a:t>
            </a:r>
            <a:r>
              <a:rPr lang="en-US" sz="2000" dirty="0"/>
              <a:t> R1.</a:t>
            </a:r>
          </a:p>
        </p:txBody>
      </p:sp>
      <p:sp>
        <p:nvSpPr>
          <p:cNvPr id="4" name="Slide Number Placeholder 3"/>
          <p:cNvSpPr>
            <a:spLocks noGrp="1"/>
          </p:cNvSpPr>
          <p:nvPr>
            <p:ph type="sldNum" sz="quarter" idx="12"/>
          </p:nvPr>
        </p:nvSpPr>
        <p:spPr/>
        <p:txBody>
          <a:bodyPr/>
          <a:lstStyle/>
          <a:p>
            <a:fld id="{1AD93096-5B34-4342-9326-69289CEAE4C2}" type="slidenum">
              <a:rPr lang="en-US" smtClean="0"/>
              <a:pPr/>
              <a:t>136</a:t>
            </a:fld>
            <a:endParaRPr lang="en-US" dirty="0">
              <a:solidFill>
                <a:srgbClr val="FFFFFF"/>
              </a:solidFill>
            </a:endParaRPr>
          </a:p>
        </p:txBody>
      </p:sp>
    </p:spTree>
    <p:extLst>
      <p:ext uri="{BB962C8B-B14F-4D97-AF65-F5344CB8AC3E}">
        <p14:creationId xmlns:p14="http://schemas.microsoft.com/office/powerpoint/2010/main" val="17620938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422" y="2299271"/>
            <a:ext cx="6529680" cy="4281365"/>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ATM</a:t>
            </a:r>
          </a:p>
        </p:txBody>
      </p:sp>
      <p:sp>
        <p:nvSpPr>
          <p:cNvPr id="4" name="TextBox 3"/>
          <p:cNvSpPr txBox="1"/>
          <p:nvPr/>
        </p:nvSpPr>
        <p:spPr>
          <a:xfrm>
            <a:off x="750207" y="1384522"/>
            <a:ext cx="7943850" cy="707886"/>
          </a:xfrm>
          <a:prstGeom prst="rect">
            <a:avLst/>
          </a:prstGeom>
          <a:noFill/>
        </p:spPr>
        <p:txBody>
          <a:bodyPr wrap="square" rtlCol="0">
            <a:spAutoFit/>
          </a:bodyPr>
          <a:lstStyle/>
          <a:p>
            <a:pPr algn="l"/>
            <a:r>
              <a:rPr lang="en-US" sz="2000" dirty="0" err="1"/>
              <a:t>Dữ</a:t>
            </a:r>
            <a:r>
              <a:rPr lang="en-US" sz="2000" dirty="0"/>
              <a:t> </a:t>
            </a:r>
            <a:r>
              <a:rPr lang="en-US" sz="2000" dirty="0" err="1"/>
              <a:t>liệu</a:t>
            </a:r>
            <a:r>
              <a:rPr lang="en-US" sz="2000" dirty="0"/>
              <a:t> </a:t>
            </a:r>
            <a:r>
              <a:rPr lang="en-US" sz="2000" dirty="0" err="1"/>
              <a:t>được</a:t>
            </a:r>
            <a:r>
              <a:rPr lang="en-US" sz="2000" dirty="0"/>
              <a:t> chia </a:t>
            </a:r>
            <a:r>
              <a:rPr lang="en-US" sz="2000" dirty="0" err="1"/>
              <a:t>thành</a:t>
            </a:r>
            <a:r>
              <a:rPr lang="en-US" sz="2000" dirty="0"/>
              <a:t> </a:t>
            </a:r>
            <a:r>
              <a:rPr lang="en-US" sz="2000" dirty="0" err="1"/>
              <a:t>các</a:t>
            </a:r>
            <a:r>
              <a:rPr lang="en-US" sz="2000" dirty="0"/>
              <a:t> cell </a:t>
            </a:r>
            <a:r>
              <a:rPr lang="en-US" sz="2000" dirty="0" err="1"/>
              <a:t>có</a:t>
            </a:r>
            <a:r>
              <a:rPr lang="en-US" sz="2000" dirty="0"/>
              <a:t> </a:t>
            </a:r>
            <a:r>
              <a:rPr lang="en-US" sz="2000" dirty="0" err="1"/>
              <a:t>kích</a:t>
            </a:r>
            <a:r>
              <a:rPr lang="en-US" sz="2000" dirty="0"/>
              <a:t> </a:t>
            </a:r>
            <a:r>
              <a:rPr lang="en-US" sz="2000" dirty="0" err="1"/>
              <a:t>thước</a:t>
            </a:r>
            <a:r>
              <a:rPr lang="en-US" sz="2000" dirty="0"/>
              <a:t> </a:t>
            </a:r>
            <a:r>
              <a:rPr lang="en-US" sz="2000" dirty="0" err="1"/>
              <a:t>nhỏ</a:t>
            </a:r>
            <a:r>
              <a:rPr lang="en-US" sz="2000" dirty="0"/>
              <a:t> </a:t>
            </a:r>
            <a:r>
              <a:rPr lang="en-US" sz="2000" dirty="0" err="1"/>
              <a:t>thay</a:t>
            </a:r>
            <a:r>
              <a:rPr lang="en-US" sz="2000" dirty="0"/>
              <a:t> </a:t>
            </a:r>
            <a:r>
              <a:rPr lang="en-US" sz="2000" dirty="0" err="1"/>
              <a:t>vì</a:t>
            </a:r>
            <a:r>
              <a:rPr lang="en-US" sz="2000" dirty="0"/>
              <a:t> </a:t>
            </a:r>
            <a:r>
              <a:rPr lang="en-US" sz="2000" dirty="0" err="1"/>
              <a:t>các</a:t>
            </a:r>
            <a:r>
              <a:rPr lang="en-US" sz="2000" dirty="0"/>
              <a:t> packet </a:t>
            </a:r>
            <a:r>
              <a:rPr lang="en-US" sz="2000" dirty="0" err="1"/>
              <a:t>thông</a:t>
            </a:r>
            <a:r>
              <a:rPr lang="en-US" sz="2000" dirty="0"/>
              <a:t> </a:t>
            </a:r>
            <a:r>
              <a:rPr lang="en-US" sz="2000" dirty="0" err="1"/>
              <a:t>thường</a:t>
            </a:r>
            <a:r>
              <a:rPr lang="en-US" sz="2000" dirty="0"/>
              <a:t>. ATM cells </a:t>
            </a:r>
            <a:r>
              <a:rPr lang="en-US" sz="2000" dirty="0" err="1"/>
              <a:t>có</a:t>
            </a:r>
            <a:r>
              <a:rPr lang="en-US" sz="2000" dirty="0"/>
              <a:t> </a:t>
            </a:r>
            <a:r>
              <a:rPr lang="en-US" sz="2000" dirty="0" err="1"/>
              <a:t>kích</a:t>
            </a:r>
            <a:r>
              <a:rPr lang="en-US" sz="2000" dirty="0"/>
              <a:t> </a:t>
            </a:r>
            <a:r>
              <a:rPr lang="en-US" sz="2000" dirty="0" err="1"/>
              <a:t>thước</a:t>
            </a:r>
            <a:r>
              <a:rPr lang="en-US" sz="2000" dirty="0"/>
              <a:t> </a:t>
            </a:r>
            <a:r>
              <a:rPr lang="en-US" sz="2000" dirty="0" err="1"/>
              <a:t>cố</a:t>
            </a:r>
            <a:r>
              <a:rPr lang="en-US" sz="2000" dirty="0"/>
              <a:t> </a:t>
            </a:r>
            <a:r>
              <a:rPr lang="en-US" sz="2000" dirty="0" err="1"/>
              <a:t>định</a:t>
            </a:r>
            <a:r>
              <a:rPr lang="en-US" sz="2000" dirty="0"/>
              <a:t> </a:t>
            </a:r>
            <a:r>
              <a:rPr lang="en-US" sz="2000" dirty="0" err="1"/>
              <a:t>là</a:t>
            </a:r>
            <a:r>
              <a:rPr lang="en-US" sz="2000" dirty="0"/>
              <a:t> 53 bytes. </a:t>
            </a:r>
          </a:p>
        </p:txBody>
      </p:sp>
      <p:sp>
        <p:nvSpPr>
          <p:cNvPr id="3" name="Slide Number Placeholder 2"/>
          <p:cNvSpPr>
            <a:spLocks noGrp="1"/>
          </p:cNvSpPr>
          <p:nvPr>
            <p:ph type="sldNum" sz="quarter" idx="12"/>
          </p:nvPr>
        </p:nvSpPr>
        <p:spPr/>
        <p:txBody>
          <a:bodyPr/>
          <a:lstStyle/>
          <a:p>
            <a:fld id="{1AD93096-5B34-4342-9326-69289CEAE4C2}" type="slidenum">
              <a:rPr lang="en-US" smtClean="0"/>
              <a:pPr/>
              <a:t>137</a:t>
            </a:fld>
            <a:endParaRPr lang="en-US" dirty="0">
              <a:solidFill>
                <a:srgbClr val="FFFFFF"/>
              </a:solidFill>
            </a:endParaRPr>
          </a:p>
        </p:txBody>
      </p:sp>
    </p:spTree>
    <p:extLst>
      <p:ext uri="{BB962C8B-B14F-4D97-AF65-F5344CB8AC3E}">
        <p14:creationId xmlns:p14="http://schemas.microsoft.com/office/powerpoint/2010/main" val="31625880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2179" y="2291352"/>
            <a:ext cx="6619875" cy="3872221"/>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MPLS</a:t>
            </a:r>
          </a:p>
        </p:txBody>
      </p:sp>
      <p:sp>
        <p:nvSpPr>
          <p:cNvPr id="5" name="TextBox 4"/>
          <p:cNvSpPr txBox="1"/>
          <p:nvPr/>
        </p:nvSpPr>
        <p:spPr>
          <a:xfrm>
            <a:off x="888317" y="1275689"/>
            <a:ext cx="7467600" cy="1015663"/>
          </a:xfrm>
          <a:prstGeom prst="rect">
            <a:avLst/>
          </a:prstGeom>
          <a:noFill/>
        </p:spPr>
        <p:txBody>
          <a:bodyPr wrap="square" rtlCol="0">
            <a:spAutoFit/>
          </a:bodyPr>
          <a:lstStyle/>
          <a:p>
            <a:pPr algn="l"/>
            <a:r>
              <a:rPr lang="en-US" sz="2000" dirty="0"/>
              <a:t>Multiprotocol Label Switching (MPLS) </a:t>
            </a:r>
            <a:r>
              <a:rPr lang="en-US" sz="2000" dirty="0" err="1"/>
              <a:t>là</a:t>
            </a:r>
            <a:r>
              <a:rPr lang="en-US" sz="2000" dirty="0"/>
              <a:t> </a:t>
            </a:r>
            <a:r>
              <a:rPr lang="en-US" sz="2000" dirty="0" err="1"/>
              <a:t>một</a:t>
            </a:r>
            <a:r>
              <a:rPr lang="en-US" sz="2000" dirty="0"/>
              <a:t> </a:t>
            </a:r>
            <a:r>
              <a:rPr lang="en-US" sz="2000" dirty="0" err="1"/>
              <a:t>công</a:t>
            </a:r>
            <a:r>
              <a:rPr lang="en-US" sz="2000" dirty="0"/>
              <a:t> </a:t>
            </a:r>
            <a:r>
              <a:rPr lang="en-US" sz="2000" dirty="0" err="1"/>
              <a:t>nghệ</a:t>
            </a:r>
            <a:r>
              <a:rPr lang="en-US" sz="2000" dirty="0"/>
              <a:t> WAN </a:t>
            </a:r>
            <a:r>
              <a:rPr lang="en-US" sz="2000" dirty="0" err="1"/>
              <a:t>có</a:t>
            </a:r>
            <a:r>
              <a:rPr lang="en-US" sz="2000" dirty="0"/>
              <a:t> </a:t>
            </a:r>
            <a:r>
              <a:rPr lang="en-US" sz="2000" dirty="0" err="1"/>
              <a:t>hiệu</a:t>
            </a:r>
            <a:r>
              <a:rPr lang="en-US" sz="2000" dirty="0"/>
              <a:t> </a:t>
            </a:r>
            <a:r>
              <a:rPr lang="en-US" sz="2000" dirty="0" err="1"/>
              <a:t>suất</a:t>
            </a:r>
            <a:r>
              <a:rPr lang="en-US" sz="2000" dirty="0"/>
              <a:t> </a:t>
            </a:r>
            <a:r>
              <a:rPr lang="en-US" sz="2000" dirty="0" err="1"/>
              <a:t>cao</a:t>
            </a:r>
            <a:r>
              <a:rPr lang="en-US" sz="2000" dirty="0"/>
              <a:t>, </a:t>
            </a:r>
            <a:r>
              <a:rPr lang="en-US" sz="2000" dirty="0" err="1"/>
              <a:t>chuyển</a:t>
            </a:r>
            <a:r>
              <a:rPr lang="en-US" sz="2000" dirty="0"/>
              <a:t> </a:t>
            </a:r>
            <a:r>
              <a:rPr lang="en-US" sz="2000" dirty="0" err="1"/>
              <a:t>tiếp</a:t>
            </a:r>
            <a:r>
              <a:rPr lang="en-US" sz="2000" dirty="0"/>
              <a:t> </a:t>
            </a:r>
            <a:r>
              <a:rPr lang="en-US" sz="2000" dirty="0" err="1"/>
              <a:t>dữ</a:t>
            </a:r>
            <a:r>
              <a:rPr lang="en-US" sz="2000" dirty="0"/>
              <a:t> </a:t>
            </a:r>
            <a:r>
              <a:rPr lang="en-US" sz="2000" dirty="0" err="1"/>
              <a:t>liệu</a:t>
            </a:r>
            <a:r>
              <a:rPr lang="en-US" sz="2000" dirty="0"/>
              <a:t> </a:t>
            </a:r>
            <a:r>
              <a:rPr lang="en-US" sz="2000" dirty="0" err="1"/>
              <a:t>giữa</a:t>
            </a:r>
            <a:r>
              <a:rPr lang="en-US" sz="2000" dirty="0"/>
              <a:t> </a:t>
            </a:r>
            <a:r>
              <a:rPr lang="en-US" sz="2000" dirty="0" err="1"/>
              <a:t>các</a:t>
            </a:r>
            <a:r>
              <a:rPr lang="en-US" sz="2000" dirty="0"/>
              <a:t> router </a:t>
            </a:r>
            <a:r>
              <a:rPr lang="en-US" sz="2000" dirty="0" err="1"/>
              <a:t>dựa</a:t>
            </a:r>
            <a:r>
              <a:rPr lang="en-US" sz="2000" dirty="0"/>
              <a:t> </a:t>
            </a:r>
            <a:r>
              <a:rPr lang="en-US" sz="2000" dirty="0" err="1"/>
              <a:t>trên</a:t>
            </a:r>
            <a:r>
              <a:rPr lang="en-US" sz="2000" dirty="0"/>
              <a:t> </a:t>
            </a:r>
            <a:r>
              <a:rPr lang="en-US" sz="2000" dirty="0" err="1"/>
              <a:t>các</a:t>
            </a:r>
            <a:r>
              <a:rPr lang="en-US" sz="2000" dirty="0"/>
              <a:t> “labels” </a:t>
            </a:r>
            <a:r>
              <a:rPr lang="en-US" sz="2000" dirty="0" err="1"/>
              <a:t>thay</a:t>
            </a:r>
            <a:r>
              <a:rPr lang="en-US" sz="2000" dirty="0"/>
              <a:t> </a:t>
            </a:r>
            <a:r>
              <a:rPr lang="en-US" sz="2000" dirty="0" err="1"/>
              <a:t>vì</a:t>
            </a:r>
            <a:r>
              <a:rPr lang="en-US" sz="2000" dirty="0"/>
              <a:t> </a:t>
            </a:r>
            <a:r>
              <a:rPr lang="en-US" sz="2000" dirty="0" err="1"/>
              <a:t>địa</a:t>
            </a:r>
            <a:r>
              <a:rPr lang="en-US" sz="2000" dirty="0"/>
              <a:t> </a:t>
            </a:r>
            <a:r>
              <a:rPr lang="en-US" sz="2000" dirty="0" err="1"/>
              <a:t>chỉ</a:t>
            </a:r>
            <a:r>
              <a:rPr lang="en-US" sz="2000" dirty="0"/>
              <a:t> IP. </a:t>
            </a:r>
          </a:p>
        </p:txBody>
      </p:sp>
      <p:sp>
        <p:nvSpPr>
          <p:cNvPr id="3" name="Slide Number Placeholder 2"/>
          <p:cNvSpPr>
            <a:spLocks noGrp="1"/>
          </p:cNvSpPr>
          <p:nvPr>
            <p:ph type="sldNum" sz="quarter" idx="12"/>
          </p:nvPr>
        </p:nvSpPr>
        <p:spPr/>
        <p:txBody>
          <a:bodyPr/>
          <a:lstStyle/>
          <a:p>
            <a:fld id="{1AD93096-5B34-4342-9326-69289CEAE4C2}" type="slidenum">
              <a:rPr lang="en-US" smtClean="0"/>
              <a:pPr/>
              <a:t>138</a:t>
            </a:fld>
            <a:endParaRPr lang="en-US" dirty="0">
              <a:solidFill>
                <a:srgbClr val="FFFFFF"/>
              </a:solidFill>
            </a:endParaRPr>
          </a:p>
        </p:txBody>
      </p:sp>
    </p:spTree>
    <p:extLst>
      <p:ext uri="{BB962C8B-B14F-4D97-AF65-F5344CB8AC3E}">
        <p14:creationId xmlns:p14="http://schemas.microsoft.com/office/powerpoint/2010/main" val="893944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VSAT</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5805" y="1666873"/>
            <a:ext cx="5210045" cy="4714875"/>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449943" y="1649942"/>
            <a:ext cx="2914650" cy="1631216"/>
          </a:xfrm>
          <a:prstGeom prst="rect">
            <a:avLst/>
          </a:prstGeom>
          <a:noFill/>
        </p:spPr>
        <p:txBody>
          <a:bodyPr wrap="square" rtlCol="0">
            <a:spAutoFit/>
          </a:bodyPr>
          <a:lstStyle/>
          <a:p>
            <a:pPr algn="l"/>
            <a:r>
              <a:rPr lang="en-US" sz="2000" dirty="0"/>
              <a:t>Very small aperture terminal (VSAT) -  </a:t>
            </a:r>
            <a:r>
              <a:rPr lang="en-US" sz="2000" dirty="0" err="1"/>
              <a:t>một</a:t>
            </a:r>
            <a:r>
              <a:rPr lang="en-US" sz="2000" dirty="0"/>
              <a:t> </a:t>
            </a:r>
            <a:r>
              <a:rPr lang="en-US" sz="2000" dirty="0" err="1"/>
              <a:t>giải</a:t>
            </a:r>
            <a:r>
              <a:rPr lang="en-US" sz="2000" dirty="0"/>
              <a:t> </a:t>
            </a:r>
            <a:r>
              <a:rPr lang="en-US" sz="2000" dirty="0" err="1"/>
              <a:t>pháp</a:t>
            </a:r>
            <a:r>
              <a:rPr lang="en-US" sz="2000" dirty="0"/>
              <a:t> </a:t>
            </a:r>
            <a:r>
              <a:rPr lang="en-US" sz="2000" dirty="0" err="1"/>
              <a:t>để</a:t>
            </a:r>
            <a:r>
              <a:rPr lang="en-US" sz="2000" dirty="0"/>
              <a:t> </a:t>
            </a:r>
            <a:r>
              <a:rPr lang="en-US" sz="2000" dirty="0" err="1"/>
              <a:t>kết</a:t>
            </a:r>
            <a:r>
              <a:rPr lang="en-US" sz="2000" dirty="0"/>
              <a:t> </a:t>
            </a:r>
            <a:r>
              <a:rPr lang="en-US" sz="2000" dirty="0" err="1"/>
              <a:t>nối</a:t>
            </a:r>
            <a:r>
              <a:rPr lang="en-US" sz="2000" dirty="0"/>
              <a:t> </a:t>
            </a:r>
            <a:r>
              <a:rPr lang="en-US" sz="2000" dirty="0" err="1"/>
              <a:t>các</a:t>
            </a:r>
            <a:r>
              <a:rPr lang="en-US" sz="2000" dirty="0"/>
              <a:t> private network </a:t>
            </a:r>
            <a:r>
              <a:rPr lang="en-US" sz="2000" dirty="0" err="1"/>
              <a:t>sử</a:t>
            </a:r>
            <a:r>
              <a:rPr lang="en-US" sz="2000" dirty="0"/>
              <a:t> </a:t>
            </a:r>
            <a:r>
              <a:rPr lang="en-US" sz="2000" dirty="0" err="1"/>
              <a:t>dụng</a:t>
            </a:r>
            <a:r>
              <a:rPr lang="en-US" sz="2000" dirty="0"/>
              <a:t> </a:t>
            </a:r>
            <a:r>
              <a:rPr lang="en-US" sz="2000" dirty="0" err="1"/>
              <a:t>vệ</a:t>
            </a:r>
            <a:r>
              <a:rPr lang="en-US" sz="2000" dirty="0"/>
              <a:t> </a:t>
            </a:r>
            <a:r>
              <a:rPr lang="en-US" sz="2000" dirty="0" err="1"/>
              <a:t>tinh</a:t>
            </a:r>
            <a:r>
              <a:rPr lang="en-US" sz="2000" dirty="0"/>
              <a:t>. </a:t>
            </a:r>
          </a:p>
        </p:txBody>
      </p:sp>
      <p:sp>
        <p:nvSpPr>
          <p:cNvPr id="4" name="Slide Number Placeholder 3"/>
          <p:cNvSpPr>
            <a:spLocks noGrp="1"/>
          </p:cNvSpPr>
          <p:nvPr>
            <p:ph type="sldNum" sz="quarter" idx="12"/>
          </p:nvPr>
        </p:nvSpPr>
        <p:spPr/>
        <p:txBody>
          <a:bodyPr/>
          <a:lstStyle/>
          <a:p>
            <a:fld id="{1AD93096-5B34-4342-9326-69289CEAE4C2}" type="slidenum">
              <a:rPr lang="en-US" smtClean="0"/>
              <a:pPr/>
              <a:t>139</a:t>
            </a:fld>
            <a:endParaRPr lang="en-US" dirty="0">
              <a:solidFill>
                <a:srgbClr val="FFFFFF"/>
              </a:solidFill>
            </a:endParaRPr>
          </a:p>
        </p:txBody>
      </p:sp>
    </p:spTree>
    <p:extLst>
      <p:ext uri="{BB962C8B-B14F-4D97-AF65-F5344CB8AC3E}">
        <p14:creationId xmlns:p14="http://schemas.microsoft.com/office/powerpoint/2010/main" val="2713021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t>Công</a:t>
            </a:r>
            <a:r>
              <a:rPr lang="en-US" dirty="0"/>
              <a:t> </a:t>
            </a:r>
            <a:r>
              <a:rPr lang="en-US" dirty="0" err="1"/>
              <a:t>cụ</a:t>
            </a:r>
            <a:r>
              <a:rPr lang="en-US" dirty="0"/>
              <a:t> </a:t>
            </a:r>
            <a:r>
              <a:rPr lang="en-US" dirty="0" err="1"/>
              <a:t>kiểm</a:t>
            </a:r>
            <a:r>
              <a:rPr lang="en-US" dirty="0"/>
              <a:t> </a:t>
            </a:r>
            <a:r>
              <a:rPr lang="en-US" dirty="0" err="1"/>
              <a:t>tra</a:t>
            </a:r>
            <a:r>
              <a:rPr lang="en-US" dirty="0"/>
              <a:t> </a:t>
            </a:r>
            <a:r>
              <a:rPr lang="en-US" dirty="0" err="1"/>
              <a:t>cáp</a:t>
            </a:r>
            <a:endParaRPr lang="en-US" dirty="0"/>
          </a:p>
        </p:txBody>
      </p:sp>
      <p:sp>
        <p:nvSpPr>
          <p:cNvPr id="2" name="Text Placeholder 1"/>
          <p:cNvSpPr>
            <a:spLocks noGrp="1"/>
          </p:cNvSpPr>
          <p:nvPr>
            <p:ph type="body" sz="quarter" idx="10"/>
          </p:nvPr>
        </p:nvSpPr>
        <p:spPr/>
        <p:txBody>
          <a:bodyPr/>
          <a:lstStyle/>
          <a:p>
            <a:pPr marL="0" indent="0">
              <a:buNone/>
            </a:pPr>
            <a:r>
              <a:rPr lang="en-US" dirty="0" err="1"/>
              <a:t>Các</a:t>
            </a:r>
            <a:r>
              <a:rPr lang="en-US" dirty="0"/>
              <a:t> </a:t>
            </a:r>
            <a:r>
              <a:rPr lang="en-US" dirty="0" err="1"/>
              <a:t>thông</a:t>
            </a:r>
            <a:r>
              <a:rPr lang="en-US" dirty="0"/>
              <a:t> </a:t>
            </a:r>
            <a:r>
              <a:rPr lang="en-US" dirty="0" err="1"/>
              <a:t>số</a:t>
            </a:r>
            <a:r>
              <a:rPr lang="en-US" dirty="0"/>
              <a:t> </a:t>
            </a:r>
            <a:r>
              <a:rPr lang="en-US" dirty="0" err="1"/>
              <a:t>cần</a:t>
            </a:r>
            <a:r>
              <a:rPr lang="en-US" dirty="0"/>
              <a:t> </a:t>
            </a:r>
            <a:r>
              <a:rPr lang="en-US" dirty="0" err="1"/>
              <a:t>kiểm</a:t>
            </a:r>
            <a:r>
              <a:rPr lang="en-US" dirty="0"/>
              <a:t> </a:t>
            </a:r>
            <a:r>
              <a:rPr lang="en-US" dirty="0" err="1"/>
              <a:t>tra</a:t>
            </a:r>
            <a:r>
              <a:rPr lang="en-US" dirty="0"/>
              <a:t>:</a:t>
            </a:r>
          </a:p>
          <a:p>
            <a:r>
              <a:rPr lang="en-US" dirty="0" err="1"/>
              <a:t>Vị</a:t>
            </a:r>
            <a:r>
              <a:rPr lang="en-US" dirty="0"/>
              <a:t> </a:t>
            </a:r>
            <a:r>
              <a:rPr lang="en-US" dirty="0" err="1"/>
              <a:t>trí</a:t>
            </a:r>
            <a:r>
              <a:rPr lang="en-US" dirty="0"/>
              <a:t> </a:t>
            </a:r>
            <a:r>
              <a:rPr lang="en-US" dirty="0" err="1"/>
              <a:t>các</a:t>
            </a:r>
            <a:r>
              <a:rPr lang="en-US" dirty="0"/>
              <a:t> </a:t>
            </a:r>
            <a:r>
              <a:rPr lang="en-US" dirty="0" err="1"/>
              <a:t>sợi</a:t>
            </a:r>
            <a:r>
              <a:rPr lang="en-US" dirty="0"/>
              <a:t> </a:t>
            </a:r>
            <a:r>
              <a:rPr lang="en-US" dirty="0" err="1"/>
              <a:t>cáp</a:t>
            </a:r>
            <a:endParaRPr lang="en-US" dirty="0"/>
          </a:p>
          <a:p>
            <a:r>
              <a:rPr lang="en-US" dirty="0" err="1"/>
              <a:t>Độ</a:t>
            </a:r>
            <a:r>
              <a:rPr lang="en-US" dirty="0"/>
              <a:t> </a:t>
            </a:r>
            <a:r>
              <a:rPr lang="en-US" dirty="0" err="1"/>
              <a:t>dài</a:t>
            </a:r>
            <a:r>
              <a:rPr lang="en-US" dirty="0"/>
              <a:t> </a:t>
            </a:r>
            <a:r>
              <a:rPr lang="en-US" dirty="0" err="1"/>
              <a:t>cáp</a:t>
            </a:r>
            <a:endParaRPr lang="en-US" dirty="0"/>
          </a:p>
          <a:p>
            <a:r>
              <a:rPr lang="en-US" dirty="0" err="1"/>
              <a:t>Mức</a:t>
            </a:r>
            <a:r>
              <a:rPr lang="en-US" dirty="0"/>
              <a:t> </a:t>
            </a:r>
            <a:r>
              <a:rPr lang="en-US" dirty="0" err="1"/>
              <a:t>độ</a:t>
            </a:r>
            <a:r>
              <a:rPr lang="en-US" dirty="0"/>
              <a:t> </a:t>
            </a:r>
            <a:r>
              <a:rPr lang="en-US" dirty="0" err="1"/>
              <a:t>tín</a:t>
            </a:r>
            <a:r>
              <a:rPr lang="en-US" dirty="0"/>
              <a:t> </a:t>
            </a:r>
            <a:r>
              <a:rPr lang="en-US" dirty="0" err="1"/>
              <a:t>hiệu</a:t>
            </a:r>
            <a:endParaRPr lang="en-US" dirty="0"/>
          </a:p>
          <a:p>
            <a:r>
              <a:rPr lang="en-US" dirty="0"/>
              <a:t>Crosstalk</a:t>
            </a:r>
          </a:p>
          <a:p>
            <a:pPr marL="0" indent="0">
              <a:buNone/>
            </a:pPr>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3071189"/>
            <a:ext cx="4819650" cy="3223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686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1957" y="1255639"/>
            <a:ext cx="5604329" cy="4751900"/>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DSL</a:t>
            </a:r>
          </a:p>
        </p:txBody>
      </p:sp>
      <p:sp>
        <p:nvSpPr>
          <p:cNvPr id="3" name="TextBox 2"/>
          <p:cNvSpPr txBox="1"/>
          <p:nvPr/>
        </p:nvSpPr>
        <p:spPr>
          <a:xfrm>
            <a:off x="388257" y="1465845"/>
            <a:ext cx="2933700" cy="4136517"/>
          </a:xfrm>
          <a:prstGeom prst="rect">
            <a:avLst/>
          </a:prstGeom>
          <a:noFill/>
        </p:spPr>
        <p:txBody>
          <a:bodyPr wrap="square" rtlCol="0">
            <a:spAutoFit/>
          </a:bodyPr>
          <a:lstStyle/>
          <a:p>
            <a:pPr marL="236538" indent="-236538" algn="l" defTabSz="814388">
              <a:lnSpc>
                <a:spcPct val="95000"/>
              </a:lnSpc>
              <a:spcBef>
                <a:spcPct val="50000"/>
              </a:spcBef>
              <a:buClr>
                <a:srgbClr val="708CA1"/>
              </a:buClr>
              <a:buFont typeface="Wingdings" pitchFamily="2" charset="2"/>
              <a:buChar char="§"/>
            </a:pPr>
            <a:r>
              <a:rPr lang="en-US" sz="2400" dirty="0" err="1"/>
              <a:t>Là</a:t>
            </a:r>
            <a:r>
              <a:rPr lang="en-US" sz="2400" dirty="0"/>
              <a:t> </a:t>
            </a:r>
            <a:r>
              <a:rPr lang="en-US" sz="2400" dirty="0" err="1"/>
              <a:t>một</a:t>
            </a:r>
            <a:r>
              <a:rPr lang="en-US" sz="2400" dirty="0"/>
              <a:t> </a:t>
            </a:r>
            <a:r>
              <a:rPr lang="en-US" sz="2400" dirty="0" err="1"/>
              <a:t>công</a:t>
            </a:r>
            <a:r>
              <a:rPr lang="en-US" sz="2400" dirty="0"/>
              <a:t> </a:t>
            </a:r>
            <a:r>
              <a:rPr lang="en-US" sz="2400" dirty="0" err="1"/>
              <a:t>nghệ</a:t>
            </a:r>
            <a:r>
              <a:rPr lang="en-US" sz="2400" dirty="0"/>
              <a:t> WAN </a:t>
            </a:r>
            <a:r>
              <a:rPr lang="en-US" sz="2400" dirty="0" err="1"/>
              <a:t>tận</a:t>
            </a:r>
            <a:r>
              <a:rPr lang="en-US" sz="2400" dirty="0"/>
              <a:t> </a:t>
            </a:r>
            <a:r>
              <a:rPr lang="en-US" sz="2400" dirty="0" err="1"/>
              <a:t>dụng</a:t>
            </a:r>
            <a:r>
              <a:rPr lang="en-US" sz="2400" dirty="0"/>
              <a:t> </a:t>
            </a:r>
            <a:r>
              <a:rPr lang="en-US" sz="2400" dirty="0" err="1"/>
              <a:t>các</a:t>
            </a:r>
            <a:r>
              <a:rPr lang="en-US" sz="2400" dirty="0"/>
              <a:t> </a:t>
            </a:r>
            <a:r>
              <a:rPr lang="en-US" sz="2400" dirty="0" err="1"/>
              <a:t>kết</a:t>
            </a:r>
            <a:r>
              <a:rPr lang="en-US" sz="2400" dirty="0"/>
              <a:t> </a:t>
            </a:r>
            <a:r>
              <a:rPr lang="en-US" sz="2400" dirty="0" err="1"/>
              <a:t>nối</a:t>
            </a:r>
            <a:r>
              <a:rPr lang="en-US" sz="2400" dirty="0"/>
              <a:t> </a:t>
            </a:r>
            <a:r>
              <a:rPr lang="en-US" sz="2400" dirty="0" err="1"/>
              <a:t>điện</a:t>
            </a:r>
            <a:r>
              <a:rPr lang="en-US" sz="2400" dirty="0"/>
              <a:t> </a:t>
            </a:r>
            <a:r>
              <a:rPr lang="en-US" sz="2400" dirty="0" err="1"/>
              <a:t>thoại</a:t>
            </a:r>
            <a:r>
              <a:rPr lang="en-US" sz="2400" dirty="0"/>
              <a:t> </a:t>
            </a:r>
            <a:r>
              <a:rPr lang="en-US" sz="2400" dirty="0" err="1"/>
              <a:t>có</a:t>
            </a:r>
            <a:r>
              <a:rPr lang="en-US" sz="2400" dirty="0"/>
              <a:t> </a:t>
            </a:r>
            <a:r>
              <a:rPr lang="en-US" sz="2400" dirty="0" err="1"/>
              <a:t>sẵn</a:t>
            </a:r>
            <a:r>
              <a:rPr lang="en-US" sz="2400" dirty="0"/>
              <a:t> </a:t>
            </a:r>
            <a:r>
              <a:rPr lang="en-US" sz="2400" dirty="0" err="1"/>
              <a:t>để</a:t>
            </a:r>
            <a:r>
              <a:rPr lang="en-US" sz="2400" dirty="0"/>
              <a:t> </a:t>
            </a:r>
            <a:r>
              <a:rPr lang="en-US" sz="2400" dirty="0" err="1"/>
              <a:t>cung</a:t>
            </a:r>
            <a:r>
              <a:rPr lang="en-US" sz="2400" dirty="0"/>
              <a:t> </a:t>
            </a:r>
            <a:r>
              <a:rPr lang="en-US" sz="2400" dirty="0" err="1"/>
              <a:t>cấp</a:t>
            </a:r>
            <a:r>
              <a:rPr lang="en-US" sz="2400" dirty="0"/>
              <a:t> </a:t>
            </a:r>
            <a:r>
              <a:rPr lang="en-US" sz="2400" dirty="0" err="1"/>
              <a:t>kết</a:t>
            </a:r>
            <a:r>
              <a:rPr lang="en-US" sz="2400" dirty="0"/>
              <a:t> </a:t>
            </a:r>
            <a:r>
              <a:rPr lang="en-US" sz="2400" dirty="0" err="1"/>
              <a:t>nối</a:t>
            </a:r>
            <a:r>
              <a:rPr lang="en-US" sz="2400" dirty="0"/>
              <a:t> Internet. </a:t>
            </a:r>
          </a:p>
          <a:p>
            <a:pPr marL="236538" indent="-236538" algn="l" defTabSz="814388">
              <a:lnSpc>
                <a:spcPct val="95000"/>
              </a:lnSpc>
              <a:spcBef>
                <a:spcPct val="50000"/>
              </a:spcBef>
              <a:buClr>
                <a:srgbClr val="708CA1"/>
              </a:buClr>
              <a:buFont typeface="Wingdings" pitchFamily="2" charset="2"/>
              <a:buChar char="§"/>
            </a:pPr>
            <a:r>
              <a:rPr lang="en-US" sz="2400" dirty="0"/>
              <a:t>DSL modem </a:t>
            </a:r>
            <a:r>
              <a:rPr lang="en-US" sz="2400" dirty="0" err="1"/>
              <a:t>có</a:t>
            </a:r>
            <a:r>
              <a:rPr lang="en-US" sz="2400" dirty="0"/>
              <a:t> </a:t>
            </a:r>
            <a:r>
              <a:rPr lang="en-US" sz="2400" dirty="0" err="1"/>
              <a:t>nhiệm</a:t>
            </a:r>
            <a:r>
              <a:rPr lang="en-US" sz="2400" dirty="0"/>
              <a:t> </a:t>
            </a:r>
            <a:r>
              <a:rPr lang="en-US" sz="2400" dirty="0" err="1"/>
              <a:t>vụ</a:t>
            </a:r>
            <a:r>
              <a:rPr lang="en-US" sz="2400" dirty="0"/>
              <a:t> </a:t>
            </a:r>
            <a:r>
              <a:rPr lang="en-US" sz="2400" dirty="0" err="1"/>
              <a:t>chuyển</a:t>
            </a:r>
            <a:r>
              <a:rPr lang="en-US" sz="2400" dirty="0"/>
              <a:t> </a:t>
            </a:r>
            <a:r>
              <a:rPr lang="en-US" sz="2400" dirty="0" err="1"/>
              <a:t>các</a:t>
            </a:r>
            <a:r>
              <a:rPr lang="en-US" sz="2400" dirty="0"/>
              <a:t> </a:t>
            </a:r>
            <a:r>
              <a:rPr lang="en-US" sz="2400" dirty="0" err="1"/>
              <a:t>tín</a:t>
            </a:r>
            <a:r>
              <a:rPr lang="en-US" sz="2400" dirty="0"/>
              <a:t> </a:t>
            </a:r>
            <a:r>
              <a:rPr lang="en-US" sz="2400" dirty="0" err="1"/>
              <a:t>hiệu</a:t>
            </a:r>
            <a:r>
              <a:rPr lang="en-US" sz="2400" dirty="0"/>
              <a:t> digital </a:t>
            </a:r>
            <a:r>
              <a:rPr lang="en-US" sz="2400" dirty="0" err="1"/>
              <a:t>từ</a:t>
            </a:r>
            <a:r>
              <a:rPr lang="en-US" sz="2400" dirty="0"/>
              <a:t> </a:t>
            </a:r>
            <a:r>
              <a:rPr lang="en-US" sz="2400" dirty="0" err="1"/>
              <a:t>mạng</a:t>
            </a:r>
            <a:r>
              <a:rPr lang="en-US" sz="2400" dirty="0"/>
              <a:t> LAN sang </a:t>
            </a:r>
            <a:r>
              <a:rPr lang="en-US" sz="2400" dirty="0" err="1"/>
              <a:t>tín</a:t>
            </a:r>
            <a:r>
              <a:rPr lang="en-US" sz="2400" dirty="0"/>
              <a:t> </a:t>
            </a:r>
            <a:r>
              <a:rPr lang="en-US" sz="2400" dirty="0" err="1"/>
              <a:t>hiệu</a:t>
            </a:r>
            <a:r>
              <a:rPr lang="en-US" sz="2400" dirty="0"/>
              <a:t> analog </a:t>
            </a:r>
            <a:r>
              <a:rPr lang="en-US" sz="2400" dirty="0" err="1"/>
              <a:t>để</a:t>
            </a:r>
            <a:r>
              <a:rPr lang="en-US" sz="2400" dirty="0"/>
              <a:t> </a:t>
            </a:r>
            <a:r>
              <a:rPr lang="en-US" sz="2400" dirty="0" err="1"/>
              <a:t>chuyển</a:t>
            </a:r>
            <a:r>
              <a:rPr lang="en-US" sz="2400" dirty="0"/>
              <a:t> </a:t>
            </a:r>
            <a:r>
              <a:rPr lang="en-US" sz="2400" dirty="0" err="1"/>
              <a:t>đến</a:t>
            </a:r>
            <a:r>
              <a:rPr lang="en-US" sz="2400" dirty="0"/>
              <a:t> ISP. </a:t>
            </a:r>
          </a:p>
        </p:txBody>
      </p:sp>
      <p:sp>
        <p:nvSpPr>
          <p:cNvPr id="4" name="Slide Number Placeholder 3"/>
          <p:cNvSpPr>
            <a:spLocks noGrp="1"/>
          </p:cNvSpPr>
          <p:nvPr>
            <p:ph type="sldNum" sz="quarter" idx="12"/>
          </p:nvPr>
        </p:nvSpPr>
        <p:spPr/>
        <p:txBody>
          <a:bodyPr/>
          <a:lstStyle/>
          <a:p>
            <a:fld id="{1AD93096-5B34-4342-9326-69289CEAE4C2}" type="slidenum">
              <a:rPr lang="en-US" smtClean="0"/>
              <a:pPr/>
              <a:t>140</a:t>
            </a:fld>
            <a:endParaRPr lang="en-US" dirty="0">
              <a:solidFill>
                <a:srgbClr val="FFFFFF"/>
              </a:solidFill>
            </a:endParaRPr>
          </a:p>
        </p:txBody>
      </p:sp>
    </p:spTree>
    <p:extLst>
      <p:ext uri="{BB962C8B-B14F-4D97-AF65-F5344CB8AC3E}">
        <p14:creationId xmlns:p14="http://schemas.microsoft.com/office/powerpoint/2010/main" val="32659429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500" y="1771651"/>
            <a:ext cx="6039757" cy="4186071"/>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Cable</a:t>
            </a:r>
          </a:p>
        </p:txBody>
      </p:sp>
      <p:sp>
        <p:nvSpPr>
          <p:cNvPr id="3" name="TextBox 2"/>
          <p:cNvSpPr txBox="1"/>
          <p:nvPr/>
        </p:nvSpPr>
        <p:spPr>
          <a:xfrm>
            <a:off x="209550" y="1761582"/>
            <a:ext cx="2647950" cy="1708160"/>
          </a:xfrm>
          <a:prstGeom prst="rect">
            <a:avLst/>
          </a:prstGeom>
          <a:noFill/>
        </p:spPr>
        <p:txBody>
          <a:bodyPr wrap="square" rtlCol="0">
            <a:spAutoFit/>
          </a:bodyPr>
          <a:lstStyle/>
          <a:p>
            <a:pPr marL="236538" indent="-236538" algn="l" defTabSz="814388">
              <a:lnSpc>
                <a:spcPct val="95000"/>
              </a:lnSpc>
              <a:spcBef>
                <a:spcPct val="50000"/>
              </a:spcBef>
              <a:buClr>
                <a:srgbClr val="708CA1"/>
              </a:buClr>
              <a:buFont typeface="Wingdings" pitchFamily="2" charset="2"/>
              <a:buChar char="§"/>
            </a:pPr>
            <a:r>
              <a:rPr lang="en-US" sz="2000" dirty="0" err="1"/>
              <a:t>Môt</a:t>
            </a:r>
            <a:r>
              <a:rPr lang="en-US" sz="2000" dirty="0"/>
              <a:t> </a:t>
            </a:r>
            <a:r>
              <a:rPr lang="en-US" sz="2000" dirty="0" err="1"/>
              <a:t>số</a:t>
            </a:r>
            <a:r>
              <a:rPr lang="en-US" sz="2000" dirty="0"/>
              <a:t> </a:t>
            </a:r>
            <a:r>
              <a:rPr lang="en-US" sz="2000" dirty="0" err="1"/>
              <a:t>mạng</a:t>
            </a:r>
            <a:r>
              <a:rPr lang="en-US" sz="2000" dirty="0"/>
              <a:t> </a:t>
            </a:r>
            <a:r>
              <a:rPr lang="en-US" sz="2000" dirty="0" err="1"/>
              <a:t>truyền</a:t>
            </a:r>
            <a:r>
              <a:rPr lang="en-US" sz="2000" dirty="0"/>
              <a:t> </a:t>
            </a:r>
            <a:r>
              <a:rPr lang="en-US" sz="2000" dirty="0" err="1"/>
              <a:t>hình</a:t>
            </a:r>
            <a:r>
              <a:rPr lang="en-US" sz="2000" dirty="0"/>
              <a:t> </a:t>
            </a:r>
            <a:r>
              <a:rPr lang="en-US" sz="2000" dirty="0" err="1"/>
              <a:t>cáp</a:t>
            </a:r>
            <a:r>
              <a:rPr lang="en-US" sz="2000" dirty="0"/>
              <a:t> </a:t>
            </a:r>
            <a:r>
              <a:rPr lang="en-US" sz="2000" dirty="0" err="1"/>
              <a:t>cung</a:t>
            </a:r>
            <a:r>
              <a:rPr lang="en-US" sz="2000" dirty="0"/>
              <a:t> </a:t>
            </a:r>
            <a:r>
              <a:rPr lang="en-US" sz="2000" dirty="0" err="1"/>
              <a:t>cấp</a:t>
            </a:r>
            <a:r>
              <a:rPr lang="en-US" sz="2000" dirty="0"/>
              <a:t> </a:t>
            </a:r>
            <a:r>
              <a:rPr lang="en-US" sz="2000" dirty="0" err="1"/>
              <a:t>kết</a:t>
            </a:r>
            <a:r>
              <a:rPr lang="en-US" sz="2000" dirty="0"/>
              <a:t> </a:t>
            </a:r>
            <a:r>
              <a:rPr lang="en-US" sz="2000" dirty="0" err="1"/>
              <a:t>nối</a:t>
            </a:r>
            <a:r>
              <a:rPr lang="en-US" sz="2000" dirty="0"/>
              <a:t> Internet. </a:t>
            </a:r>
          </a:p>
          <a:p>
            <a:pPr marL="236538" indent="-236538" algn="l" defTabSz="814388">
              <a:lnSpc>
                <a:spcPct val="95000"/>
              </a:lnSpc>
              <a:spcBef>
                <a:spcPct val="50000"/>
              </a:spcBef>
              <a:buClr>
                <a:srgbClr val="708CA1"/>
              </a:buClr>
              <a:buFont typeface="Wingdings" pitchFamily="2" charset="2"/>
              <a:buChar char="§"/>
            </a:pPr>
            <a:r>
              <a:rPr lang="en-US" sz="2000" dirty="0" err="1"/>
              <a:t>Thiết</a:t>
            </a:r>
            <a:r>
              <a:rPr lang="en-US" sz="2000" dirty="0"/>
              <a:t> </a:t>
            </a:r>
            <a:r>
              <a:rPr lang="en-US" sz="2000" dirty="0" err="1"/>
              <a:t>bị</a:t>
            </a:r>
            <a:r>
              <a:rPr lang="en-US" sz="2000" dirty="0"/>
              <a:t> </a:t>
            </a:r>
            <a:r>
              <a:rPr lang="en-US" sz="2000" dirty="0" err="1"/>
              <a:t>kết</a:t>
            </a:r>
            <a:r>
              <a:rPr lang="en-US" sz="2000" dirty="0"/>
              <a:t> </a:t>
            </a:r>
            <a:r>
              <a:rPr lang="en-US" sz="2000" dirty="0" err="1"/>
              <a:t>nối</a:t>
            </a:r>
            <a:r>
              <a:rPr lang="en-US" sz="2000" dirty="0"/>
              <a:t> </a:t>
            </a:r>
            <a:r>
              <a:rPr lang="en-US" sz="2000" dirty="0" err="1"/>
              <a:t>chính</a:t>
            </a:r>
            <a:r>
              <a:rPr lang="en-US" sz="2000" dirty="0"/>
              <a:t> </a:t>
            </a:r>
            <a:r>
              <a:rPr lang="en-US" sz="2000" dirty="0" err="1"/>
              <a:t>là</a:t>
            </a:r>
            <a:r>
              <a:rPr lang="en-US" sz="2000" dirty="0"/>
              <a:t> Cable modems. </a:t>
            </a:r>
          </a:p>
        </p:txBody>
      </p:sp>
      <p:sp>
        <p:nvSpPr>
          <p:cNvPr id="4" name="Slide Number Placeholder 3"/>
          <p:cNvSpPr>
            <a:spLocks noGrp="1"/>
          </p:cNvSpPr>
          <p:nvPr>
            <p:ph type="sldNum" sz="quarter" idx="12"/>
          </p:nvPr>
        </p:nvSpPr>
        <p:spPr/>
        <p:txBody>
          <a:bodyPr/>
          <a:lstStyle/>
          <a:p>
            <a:fld id="{1AD93096-5B34-4342-9326-69289CEAE4C2}" type="slidenum">
              <a:rPr lang="en-US" smtClean="0"/>
              <a:pPr/>
              <a:t>141</a:t>
            </a:fld>
            <a:endParaRPr lang="en-US" dirty="0">
              <a:solidFill>
                <a:srgbClr val="FFFFFF"/>
              </a:solidFill>
            </a:endParaRPr>
          </a:p>
        </p:txBody>
      </p:sp>
    </p:spTree>
    <p:extLst>
      <p:ext uri="{BB962C8B-B14F-4D97-AF65-F5344CB8AC3E}">
        <p14:creationId xmlns:p14="http://schemas.microsoft.com/office/powerpoint/2010/main" val="17236649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9026" y="1872343"/>
            <a:ext cx="5311204" cy="3760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Wireless</a:t>
            </a:r>
          </a:p>
        </p:txBody>
      </p:sp>
      <p:sp>
        <p:nvSpPr>
          <p:cNvPr id="3" name="TextBox 2"/>
          <p:cNvSpPr txBox="1"/>
          <p:nvPr/>
        </p:nvSpPr>
        <p:spPr>
          <a:xfrm>
            <a:off x="318424" y="1380044"/>
            <a:ext cx="3310601" cy="2154436"/>
          </a:xfrm>
          <a:prstGeom prst="rect">
            <a:avLst/>
          </a:prstGeom>
          <a:noFill/>
        </p:spPr>
        <p:txBody>
          <a:bodyPr wrap="square" rtlCol="0">
            <a:spAutoFit/>
          </a:bodyPr>
          <a:lstStyle/>
          <a:p>
            <a:pPr marL="236538" indent="-236538" algn="l" defTabSz="814388">
              <a:lnSpc>
                <a:spcPct val="95000"/>
              </a:lnSpc>
              <a:spcBef>
                <a:spcPct val="50000"/>
              </a:spcBef>
              <a:buClr>
                <a:srgbClr val="708CA1"/>
              </a:buClr>
              <a:buFont typeface="Wingdings" pitchFamily="2" charset="2"/>
              <a:buChar char="§"/>
            </a:pPr>
            <a:r>
              <a:rPr lang="en-US" sz="2000" b="1" dirty="0"/>
              <a:t>Municipal Wi-Fi</a:t>
            </a:r>
            <a:r>
              <a:rPr lang="en-US" sz="2000" dirty="0"/>
              <a:t> – </a:t>
            </a:r>
            <a:r>
              <a:rPr lang="en-US" sz="2000" dirty="0" err="1"/>
              <a:t>Mạng</a:t>
            </a:r>
            <a:r>
              <a:rPr lang="en-US" sz="2000" dirty="0"/>
              <a:t> </a:t>
            </a:r>
            <a:r>
              <a:rPr lang="en-US" sz="2000" dirty="0" err="1"/>
              <a:t>Wifi</a:t>
            </a:r>
            <a:r>
              <a:rPr lang="en-US" sz="2000" dirty="0"/>
              <a:t> </a:t>
            </a:r>
            <a:r>
              <a:rPr lang="en-US" sz="2000" dirty="0" err="1"/>
              <a:t>thành</a:t>
            </a:r>
            <a:r>
              <a:rPr lang="en-US" sz="2000" dirty="0"/>
              <a:t> </a:t>
            </a:r>
            <a:r>
              <a:rPr lang="en-US" sz="2000" dirty="0" err="1"/>
              <a:t>phố</a:t>
            </a:r>
            <a:endParaRPr lang="en-US" sz="2000" dirty="0"/>
          </a:p>
          <a:p>
            <a:pPr marL="236538" indent="-236538" algn="l" defTabSz="814388">
              <a:lnSpc>
                <a:spcPct val="95000"/>
              </a:lnSpc>
              <a:spcBef>
                <a:spcPct val="50000"/>
              </a:spcBef>
              <a:buClr>
                <a:srgbClr val="708CA1"/>
              </a:buClr>
              <a:buFont typeface="Wingdings" pitchFamily="2" charset="2"/>
              <a:buChar char="§"/>
            </a:pPr>
            <a:r>
              <a:rPr lang="en-US" sz="2000" b="1" dirty="0"/>
              <a:t>WiMAX</a:t>
            </a:r>
            <a:r>
              <a:rPr lang="en-US" sz="2000" dirty="0"/>
              <a:t> – Worldwide Interoperability for Microwave Access (WiMAX)</a:t>
            </a:r>
          </a:p>
          <a:p>
            <a:pPr marL="236538" indent="-236538" algn="l" defTabSz="814388">
              <a:lnSpc>
                <a:spcPct val="95000"/>
              </a:lnSpc>
              <a:spcBef>
                <a:spcPct val="50000"/>
              </a:spcBef>
              <a:buClr>
                <a:srgbClr val="708CA1"/>
              </a:buClr>
              <a:buFont typeface="Wingdings" pitchFamily="2" charset="2"/>
              <a:buChar char="§"/>
            </a:pPr>
            <a:r>
              <a:rPr lang="en-US" sz="2000" b="1" dirty="0"/>
              <a:t>Satellite Internet</a:t>
            </a:r>
            <a:r>
              <a:rPr lang="en-US" sz="2000" dirty="0"/>
              <a:t> </a:t>
            </a:r>
          </a:p>
        </p:txBody>
      </p:sp>
      <p:sp>
        <p:nvSpPr>
          <p:cNvPr id="4" name="Slide Number Placeholder 3"/>
          <p:cNvSpPr>
            <a:spLocks noGrp="1"/>
          </p:cNvSpPr>
          <p:nvPr>
            <p:ph type="sldNum" sz="quarter" idx="12"/>
          </p:nvPr>
        </p:nvSpPr>
        <p:spPr/>
        <p:txBody>
          <a:bodyPr/>
          <a:lstStyle/>
          <a:p>
            <a:fld id="{1AD93096-5B34-4342-9326-69289CEAE4C2}" type="slidenum">
              <a:rPr lang="en-US" smtClean="0"/>
              <a:pPr/>
              <a:t>142</a:t>
            </a:fld>
            <a:endParaRPr lang="en-US" dirty="0">
              <a:solidFill>
                <a:srgbClr val="FFFFFF"/>
              </a:solidFill>
            </a:endParaRPr>
          </a:p>
        </p:txBody>
      </p:sp>
    </p:spTree>
    <p:extLst>
      <p:ext uri="{BB962C8B-B14F-4D97-AF65-F5344CB8AC3E}">
        <p14:creationId xmlns:p14="http://schemas.microsoft.com/office/powerpoint/2010/main" val="37937507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1490" y="3200400"/>
            <a:ext cx="6417469" cy="2879070"/>
          </a:xfrm>
          <a:prstGeom prst="rect">
            <a:avLst/>
          </a:prstGeom>
          <a:noFill/>
          <a:ln w="9525">
            <a:solidFill>
              <a:schemeClr val="tx1"/>
            </a:solidFill>
            <a:bevel/>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3G/4G Cellular</a:t>
            </a:r>
          </a:p>
        </p:txBody>
      </p:sp>
      <p:sp>
        <p:nvSpPr>
          <p:cNvPr id="3" name="TextBox 2"/>
          <p:cNvSpPr txBox="1"/>
          <p:nvPr/>
        </p:nvSpPr>
        <p:spPr>
          <a:xfrm>
            <a:off x="817843" y="1676400"/>
            <a:ext cx="7624761" cy="1123384"/>
          </a:xfrm>
          <a:prstGeom prst="rect">
            <a:avLst/>
          </a:prstGeom>
          <a:noFill/>
        </p:spPr>
        <p:txBody>
          <a:bodyPr wrap="square" rtlCol="0">
            <a:spAutoFit/>
          </a:bodyPr>
          <a:lstStyle/>
          <a:p>
            <a:pPr marL="236538" indent="-236538" algn="l" defTabSz="814388">
              <a:lnSpc>
                <a:spcPct val="95000"/>
              </a:lnSpc>
              <a:spcBef>
                <a:spcPct val="50000"/>
              </a:spcBef>
              <a:buClr>
                <a:srgbClr val="708CA1"/>
              </a:buClr>
              <a:buFont typeface="Wingdings" pitchFamily="2" charset="2"/>
              <a:buChar char="§"/>
            </a:pPr>
            <a:r>
              <a:rPr lang="en-US" sz="2000" b="1" dirty="0"/>
              <a:t>3G/4G Wireless</a:t>
            </a:r>
            <a:r>
              <a:rPr lang="en-US" sz="2000" dirty="0"/>
              <a:t> – </a:t>
            </a:r>
            <a:r>
              <a:rPr lang="en-US" sz="2000" dirty="0" err="1"/>
              <a:t>Hỗ</a:t>
            </a:r>
            <a:r>
              <a:rPr lang="en-US" sz="2000" dirty="0"/>
              <a:t> </a:t>
            </a:r>
            <a:r>
              <a:rPr lang="en-US" sz="2000" dirty="0" err="1"/>
              <a:t>trợ</a:t>
            </a:r>
            <a:r>
              <a:rPr lang="en-US" sz="2000" dirty="0"/>
              <a:t> </a:t>
            </a:r>
            <a:r>
              <a:rPr lang="en-US" sz="2000" dirty="0" err="1"/>
              <a:t>kết</a:t>
            </a:r>
            <a:r>
              <a:rPr lang="en-US" sz="2000" dirty="0"/>
              <a:t> </a:t>
            </a:r>
            <a:r>
              <a:rPr lang="en-US" sz="2000" dirty="0" err="1"/>
              <a:t>nối</a:t>
            </a:r>
            <a:r>
              <a:rPr lang="en-US" sz="2000" dirty="0"/>
              <a:t> Internet </a:t>
            </a:r>
            <a:r>
              <a:rPr lang="en-US" sz="2000" dirty="0" err="1"/>
              <a:t>không</a:t>
            </a:r>
            <a:r>
              <a:rPr lang="en-US" sz="2000" dirty="0"/>
              <a:t> </a:t>
            </a:r>
            <a:r>
              <a:rPr lang="en-US" sz="2000" dirty="0" err="1"/>
              <a:t>dây</a:t>
            </a:r>
            <a:r>
              <a:rPr lang="en-US" sz="2000" dirty="0"/>
              <a:t>.</a:t>
            </a:r>
          </a:p>
          <a:p>
            <a:pPr marL="236538" indent="-236538" algn="l" defTabSz="814388">
              <a:lnSpc>
                <a:spcPct val="95000"/>
              </a:lnSpc>
              <a:spcBef>
                <a:spcPct val="50000"/>
              </a:spcBef>
              <a:buClr>
                <a:srgbClr val="708CA1"/>
              </a:buClr>
              <a:buFont typeface="Wingdings" pitchFamily="2" charset="2"/>
              <a:buChar char="§"/>
            </a:pPr>
            <a:r>
              <a:rPr lang="en-US" sz="2000" b="1" dirty="0"/>
              <a:t>Long-Term Evolution (LTE) </a:t>
            </a:r>
            <a:r>
              <a:rPr lang="en-US" sz="2000" dirty="0"/>
              <a:t>– </a:t>
            </a:r>
            <a:r>
              <a:rPr lang="en-US" sz="2000" dirty="0" err="1"/>
              <a:t>Một</a:t>
            </a:r>
            <a:r>
              <a:rPr lang="en-US" sz="2000" dirty="0"/>
              <a:t> </a:t>
            </a:r>
            <a:r>
              <a:rPr lang="en-US" sz="2000" dirty="0" err="1"/>
              <a:t>công</a:t>
            </a:r>
            <a:r>
              <a:rPr lang="en-US" sz="2000" dirty="0"/>
              <a:t> </a:t>
            </a:r>
            <a:r>
              <a:rPr lang="en-US" sz="2000" dirty="0" err="1"/>
              <a:t>nghệ</a:t>
            </a:r>
            <a:r>
              <a:rPr lang="en-US" sz="2000" dirty="0"/>
              <a:t> </a:t>
            </a:r>
            <a:r>
              <a:rPr lang="en-US" sz="2000" dirty="0" err="1"/>
              <a:t>mới</a:t>
            </a:r>
            <a:r>
              <a:rPr lang="en-US" sz="2000" dirty="0"/>
              <a:t> </a:t>
            </a:r>
            <a:r>
              <a:rPr lang="en-US" sz="2000" dirty="0" err="1"/>
              <a:t>hơn</a:t>
            </a:r>
            <a:r>
              <a:rPr lang="en-US" sz="2000" dirty="0"/>
              <a:t> </a:t>
            </a:r>
            <a:r>
              <a:rPr lang="en-US" sz="2000" dirty="0" err="1"/>
              <a:t>và</a:t>
            </a:r>
            <a:r>
              <a:rPr lang="en-US" sz="2000" dirty="0"/>
              <a:t> </a:t>
            </a:r>
            <a:r>
              <a:rPr lang="en-US" sz="2000" dirty="0" err="1"/>
              <a:t>nhanh</a:t>
            </a:r>
            <a:r>
              <a:rPr lang="en-US" sz="2000" dirty="0"/>
              <a:t> </a:t>
            </a:r>
            <a:r>
              <a:rPr lang="en-US" sz="2000" dirty="0" err="1"/>
              <a:t>hơn</a:t>
            </a:r>
            <a:r>
              <a:rPr lang="en-US" sz="2000" dirty="0"/>
              <a:t> </a:t>
            </a:r>
            <a:r>
              <a:rPr lang="en-US" sz="2000" dirty="0" err="1"/>
              <a:t>bên</a:t>
            </a:r>
            <a:r>
              <a:rPr lang="en-US" sz="2000" dirty="0"/>
              <a:t> </a:t>
            </a:r>
            <a:r>
              <a:rPr lang="en-US" sz="2000" dirty="0" err="1"/>
              <a:t>cạnh</a:t>
            </a:r>
            <a:r>
              <a:rPr lang="en-US" sz="2000" dirty="0"/>
              <a:t> </a:t>
            </a:r>
            <a:r>
              <a:rPr lang="en-US" sz="2000" dirty="0" err="1"/>
              <a:t>mạng</a:t>
            </a:r>
            <a:r>
              <a:rPr lang="en-US" sz="2000" dirty="0"/>
              <a:t> 4G.</a:t>
            </a:r>
          </a:p>
        </p:txBody>
      </p:sp>
      <p:sp>
        <p:nvSpPr>
          <p:cNvPr id="4" name="Slide Number Placeholder 3"/>
          <p:cNvSpPr>
            <a:spLocks noGrp="1"/>
          </p:cNvSpPr>
          <p:nvPr>
            <p:ph type="sldNum" sz="quarter" idx="12"/>
          </p:nvPr>
        </p:nvSpPr>
        <p:spPr/>
        <p:txBody>
          <a:bodyPr/>
          <a:lstStyle/>
          <a:p>
            <a:fld id="{1AD93096-5B34-4342-9326-69289CEAE4C2}" type="slidenum">
              <a:rPr lang="en-US" smtClean="0"/>
              <a:pPr/>
              <a:t>143</a:t>
            </a:fld>
            <a:endParaRPr lang="en-US" dirty="0">
              <a:solidFill>
                <a:srgbClr val="FFFFFF"/>
              </a:solidFill>
            </a:endParaRPr>
          </a:p>
        </p:txBody>
      </p:sp>
    </p:spTree>
    <p:extLst>
      <p:ext uri="{BB962C8B-B14F-4D97-AF65-F5344CB8AC3E}">
        <p14:creationId xmlns:p14="http://schemas.microsoft.com/office/powerpoint/2010/main" val="33904819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89828" y="1476829"/>
            <a:ext cx="4898943" cy="4745915"/>
          </a:xfrm>
          <a:prstGeom prst="rect">
            <a:avLst/>
          </a:prstGeom>
          <a:noFill/>
          <a:ln>
            <a:solidFill>
              <a:schemeClr val="tx1"/>
            </a:solidFill>
            <a:beve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Title 1"/>
          <p:cNvSpPr>
            <a:spLocks noGrp="1"/>
          </p:cNvSpPr>
          <p:nvPr>
            <p:ph type="title"/>
          </p:nvPr>
        </p:nvSpPr>
        <p:spPr>
          <a:xfrm>
            <a:off x="446088" y="417513"/>
            <a:ext cx="8145462" cy="838200"/>
          </a:xfrm>
        </p:spPr>
        <p:txBody>
          <a:bodyPr>
            <a:normAutofit fontScale="90000"/>
          </a:bodyPr>
          <a:lstStyle/>
          <a:p>
            <a:r>
              <a:rPr lang="en-US" sz="1800" dirty="0" err="1"/>
              <a:t>Các</a:t>
            </a:r>
            <a:r>
              <a:rPr lang="en-US" sz="1800" dirty="0"/>
              <a:t> </a:t>
            </a:r>
            <a:r>
              <a:rPr lang="en-US" sz="1800" dirty="0" err="1"/>
              <a:t>công</a:t>
            </a:r>
            <a:r>
              <a:rPr lang="en-US" sz="1800" dirty="0"/>
              <a:t> </a:t>
            </a:r>
            <a:r>
              <a:rPr lang="en-US" sz="1800" dirty="0" err="1"/>
              <a:t>nghệ</a:t>
            </a:r>
            <a:r>
              <a:rPr lang="en-US" sz="1800" dirty="0"/>
              <a:t> WAN</a:t>
            </a:r>
            <a:br>
              <a:rPr lang="en-US" dirty="0">
                <a:ea typeface="ＭＳ Ｐゴシック" pitchFamily="34" charset="-128"/>
              </a:rPr>
            </a:br>
            <a:r>
              <a:rPr lang="en-US" dirty="0"/>
              <a:t>VPN (Virtual Private Network)</a:t>
            </a:r>
          </a:p>
        </p:txBody>
      </p:sp>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907" y="2040163"/>
            <a:ext cx="4798865" cy="3736521"/>
          </a:xfrm>
          <a:prstGeom prst="rect">
            <a:avLst/>
          </a:prstGeom>
          <a:noFill/>
          <a:ln w="9525">
            <a:noFill/>
            <a:bevel/>
            <a:headEnd/>
            <a:tailEnd/>
          </a:ln>
          <a:extLst>
            <a:ext uri="{909E8E84-426E-40DD-AFC4-6F175D3DCCD1}">
              <a14:hiddenFill xmlns:a14="http://schemas.microsoft.com/office/drawing/2010/main">
                <a:solidFill>
                  <a:schemeClr val="accent1"/>
                </a:solidFill>
              </a14:hiddenFill>
            </a:ext>
          </a:extLst>
        </p:spPr>
      </p:pic>
      <p:pic>
        <p:nvPicPr>
          <p:cNvPr id="2150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5472" y="1549399"/>
            <a:ext cx="3543300" cy="476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38092" y="1337785"/>
            <a:ext cx="3611393" cy="4539704"/>
          </a:xfrm>
          <a:prstGeom prst="rect">
            <a:avLst/>
          </a:prstGeom>
        </p:spPr>
        <p:txBody>
          <a:bodyPr wrap="square">
            <a:spAutoFit/>
          </a:bodyPr>
          <a:lstStyle/>
          <a:p>
            <a:pPr algn="l">
              <a:spcBef>
                <a:spcPts val="600"/>
              </a:spcBef>
            </a:pPr>
            <a:r>
              <a:rPr lang="en-US" sz="2000" dirty="0"/>
              <a:t>VPN </a:t>
            </a:r>
            <a:r>
              <a:rPr lang="en-US" sz="2000" dirty="0" err="1"/>
              <a:t>là</a:t>
            </a:r>
            <a:r>
              <a:rPr lang="en-US" sz="2000" dirty="0"/>
              <a:t> </a:t>
            </a:r>
            <a:r>
              <a:rPr lang="en-US" sz="2000" dirty="0" err="1"/>
              <a:t>một</a:t>
            </a:r>
            <a:r>
              <a:rPr lang="en-US" sz="2000" dirty="0"/>
              <a:t> </a:t>
            </a:r>
            <a:r>
              <a:rPr lang="en-US" sz="2000" dirty="0" err="1"/>
              <a:t>kết</a:t>
            </a:r>
            <a:r>
              <a:rPr lang="en-US" sz="2000" dirty="0"/>
              <a:t> </a:t>
            </a:r>
            <a:r>
              <a:rPr lang="en-US" sz="2000" dirty="0" err="1"/>
              <a:t>nối</a:t>
            </a:r>
            <a:r>
              <a:rPr lang="en-US" sz="2000" dirty="0"/>
              <a:t> </a:t>
            </a:r>
            <a:r>
              <a:rPr lang="en-US" sz="2000" dirty="0" err="1"/>
              <a:t>được</a:t>
            </a:r>
            <a:r>
              <a:rPr lang="en-US" sz="2000" dirty="0"/>
              <a:t> </a:t>
            </a:r>
            <a:r>
              <a:rPr lang="en-US" sz="2000" dirty="0" err="1"/>
              <a:t>mã</a:t>
            </a:r>
            <a:r>
              <a:rPr lang="en-US" sz="2000" dirty="0"/>
              <a:t> </a:t>
            </a:r>
            <a:r>
              <a:rPr lang="en-US" sz="2000" dirty="0" err="1"/>
              <a:t>hóa</a:t>
            </a:r>
            <a:r>
              <a:rPr lang="en-US" sz="2000" dirty="0"/>
              <a:t> </a:t>
            </a:r>
            <a:r>
              <a:rPr lang="en-US" sz="2000" dirty="0" err="1"/>
              <a:t>giữa</a:t>
            </a:r>
            <a:r>
              <a:rPr lang="en-US" sz="2000" dirty="0"/>
              <a:t> </a:t>
            </a:r>
            <a:r>
              <a:rPr lang="en-US" sz="2000" dirty="0" err="1"/>
              <a:t>các</a:t>
            </a:r>
            <a:r>
              <a:rPr lang="en-US" sz="2000" dirty="0"/>
              <a:t> private networks </a:t>
            </a:r>
            <a:r>
              <a:rPr lang="en-US" sz="2000" dirty="0" err="1"/>
              <a:t>trên</a:t>
            </a:r>
            <a:r>
              <a:rPr lang="en-US" sz="2000" dirty="0"/>
              <a:t> </a:t>
            </a:r>
            <a:r>
              <a:rPr lang="en-US" sz="2000" dirty="0" err="1"/>
              <a:t>một</a:t>
            </a:r>
            <a:r>
              <a:rPr lang="en-US" sz="2000" dirty="0"/>
              <a:t> public network.</a:t>
            </a:r>
          </a:p>
          <a:p>
            <a:pPr algn="l">
              <a:spcBef>
                <a:spcPts val="600"/>
              </a:spcBef>
            </a:pPr>
            <a:endParaRPr lang="en-US" sz="2000" dirty="0"/>
          </a:p>
          <a:p>
            <a:pPr algn="l">
              <a:spcBef>
                <a:spcPts val="600"/>
              </a:spcBef>
            </a:pPr>
            <a:r>
              <a:rPr lang="en-US" sz="2000" dirty="0" err="1"/>
              <a:t>Lợi</a:t>
            </a:r>
            <a:r>
              <a:rPr lang="en-US" sz="2000" dirty="0"/>
              <a:t> </a:t>
            </a:r>
            <a:r>
              <a:rPr lang="en-US" sz="2000" dirty="0" err="1"/>
              <a:t>ích</a:t>
            </a:r>
            <a:r>
              <a:rPr lang="en-US" sz="2000" dirty="0"/>
              <a:t>:</a:t>
            </a:r>
          </a:p>
          <a:p>
            <a:pPr marL="236538" indent="-236538" algn="l" defTabSz="814388">
              <a:lnSpc>
                <a:spcPct val="95000"/>
              </a:lnSpc>
              <a:spcBef>
                <a:spcPts val="600"/>
              </a:spcBef>
              <a:buClr>
                <a:srgbClr val="708CA1"/>
              </a:buClr>
              <a:buFont typeface="Wingdings" pitchFamily="2" charset="2"/>
              <a:buChar char="§"/>
            </a:pPr>
            <a:r>
              <a:rPr lang="en-US" sz="2000" dirty="0" err="1"/>
              <a:t>Tiết</a:t>
            </a:r>
            <a:r>
              <a:rPr lang="en-US" sz="2000" dirty="0"/>
              <a:t> </a:t>
            </a:r>
            <a:r>
              <a:rPr lang="en-US" sz="2000" dirty="0" err="1"/>
              <a:t>kiệm</a:t>
            </a:r>
            <a:r>
              <a:rPr lang="en-US" sz="2000" dirty="0"/>
              <a:t> chi </a:t>
            </a:r>
            <a:r>
              <a:rPr lang="en-US" sz="2000" dirty="0" err="1"/>
              <a:t>phí</a:t>
            </a:r>
            <a:endParaRPr lang="en-US" sz="2000" dirty="0"/>
          </a:p>
          <a:p>
            <a:pPr marL="236538" indent="-236538" algn="l" defTabSz="814388">
              <a:lnSpc>
                <a:spcPct val="95000"/>
              </a:lnSpc>
              <a:spcBef>
                <a:spcPct val="50000"/>
              </a:spcBef>
              <a:buClr>
                <a:srgbClr val="708CA1"/>
              </a:buClr>
              <a:buFont typeface="Wingdings" pitchFamily="2" charset="2"/>
              <a:buChar char="§"/>
            </a:pPr>
            <a:r>
              <a:rPr lang="en-US" sz="2000" dirty="0" err="1"/>
              <a:t>Đảm</a:t>
            </a:r>
            <a:r>
              <a:rPr lang="en-US" sz="2000" dirty="0"/>
              <a:t> </a:t>
            </a:r>
            <a:r>
              <a:rPr lang="en-US" sz="2000" dirty="0" err="1"/>
              <a:t>bảo</a:t>
            </a:r>
            <a:r>
              <a:rPr lang="en-US" sz="2000" dirty="0"/>
              <a:t> an </a:t>
            </a:r>
            <a:r>
              <a:rPr lang="en-US" sz="2000" dirty="0" err="1"/>
              <a:t>toàn</a:t>
            </a:r>
            <a:endParaRPr lang="en-US" sz="2000" dirty="0"/>
          </a:p>
          <a:p>
            <a:pPr marL="236538" indent="-236538" algn="l" defTabSz="814388">
              <a:lnSpc>
                <a:spcPct val="95000"/>
              </a:lnSpc>
              <a:spcBef>
                <a:spcPts val="600"/>
              </a:spcBef>
              <a:buClr>
                <a:srgbClr val="708CA1"/>
              </a:buClr>
              <a:buFont typeface="Wingdings" pitchFamily="2" charset="2"/>
              <a:buChar char="§"/>
            </a:pPr>
            <a:r>
              <a:rPr lang="en-US" sz="2000" dirty="0" err="1"/>
              <a:t>Khả</a:t>
            </a:r>
            <a:r>
              <a:rPr lang="en-US" sz="2000" dirty="0"/>
              <a:t> </a:t>
            </a:r>
            <a:r>
              <a:rPr lang="en-US" sz="2000" dirty="0" err="1"/>
              <a:t>năng</a:t>
            </a:r>
            <a:r>
              <a:rPr lang="en-US" sz="2000" dirty="0"/>
              <a:t> </a:t>
            </a:r>
            <a:r>
              <a:rPr lang="en-US" sz="2000" dirty="0" err="1"/>
              <a:t>mở</a:t>
            </a:r>
            <a:r>
              <a:rPr lang="en-US" sz="2000" dirty="0"/>
              <a:t> </a:t>
            </a:r>
            <a:r>
              <a:rPr lang="en-US" sz="2000" dirty="0" err="1"/>
              <a:t>rộng</a:t>
            </a:r>
            <a:r>
              <a:rPr lang="en-US" sz="2000" dirty="0"/>
              <a:t> </a:t>
            </a:r>
            <a:r>
              <a:rPr lang="en-US" sz="2000" dirty="0" err="1"/>
              <a:t>cao</a:t>
            </a:r>
            <a:endParaRPr lang="en-US" sz="2000" dirty="0"/>
          </a:p>
          <a:p>
            <a:pPr marL="236538" indent="-236538" algn="l" defTabSz="814388">
              <a:lnSpc>
                <a:spcPct val="95000"/>
              </a:lnSpc>
              <a:spcBef>
                <a:spcPts val="600"/>
              </a:spcBef>
              <a:buClr>
                <a:srgbClr val="708CA1"/>
              </a:buClr>
            </a:pPr>
            <a:endParaRPr lang="en-US" sz="2000" dirty="0"/>
          </a:p>
          <a:p>
            <a:pPr algn="l">
              <a:spcBef>
                <a:spcPts val="600"/>
              </a:spcBef>
            </a:pPr>
            <a:r>
              <a:rPr lang="en-US" sz="2000" dirty="0"/>
              <a:t>Hai </a:t>
            </a:r>
            <a:r>
              <a:rPr lang="en-US" sz="2000" dirty="0" err="1"/>
              <a:t>loại</a:t>
            </a:r>
            <a:r>
              <a:rPr lang="en-US" sz="2000" dirty="0"/>
              <a:t> VPN:</a:t>
            </a:r>
          </a:p>
          <a:p>
            <a:pPr marL="236538" indent="-236538" algn="l" defTabSz="814388">
              <a:lnSpc>
                <a:spcPct val="95000"/>
              </a:lnSpc>
              <a:spcBef>
                <a:spcPts val="600"/>
              </a:spcBef>
              <a:buClr>
                <a:srgbClr val="708CA1"/>
              </a:buClr>
              <a:buFont typeface="Wingdings" pitchFamily="2" charset="2"/>
              <a:buChar char="§"/>
            </a:pPr>
            <a:r>
              <a:rPr lang="en-US" sz="2000" dirty="0"/>
              <a:t>Site-to-site VPNs </a:t>
            </a:r>
          </a:p>
          <a:p>
            <a:pPr marL="236538" indent="-236538" algn="l" defTabSz="814388">
              <a:lnSpc>
                <a:spcPct val="95000"/>
              </a:lnSpc>
              <a:spcBef>
                <a:spcPct val="50000"/>
              </a:spcBef>
              <a:buClr>
                <a:srgbClr val="708CA1"/>
              </a:buClr>
              <a:buFont typeface="Wingdings" pitchFamily="2" charset="2"/>
              <a:buChar char="§"/>
            </a:pPr>
            <a:r>
              <a:rPr lang="en-US" sz="2000" dirty="0"/>
              <a:t>Remote-access VPNs </a:t>
            </a:r>
          </a:p>
        </p:txBody>
      </p:sp>
      <p:sp>
        <p:nvSpPr>
          <p:cNvPr id="5" name="Slide Number Placeholder 4"/>
          <p:cNvSpPr>
            <a:spLocks noGrp="1"/>
          </p:cNvSpPr>
          <p:nvPr>
            <p:ph type="sldNum" sz="quarter" idx="12"/>
          </p:nvPr>
        </p:nvSpPr>
        <p:spPr/>
        <p:txBody>
          <a:bodyPr/>
          <a:lstStyle/>
          <a:p>
            <a:fld id="{1AD93096-5B34-4342-9326-69289CEAE4C2}" type="slidenum">
              <a:rPr lang="en-US" smtClean="0"/>
              <a:pPr/>
              <a:t>144</a:t>
            </a:fld>
            <a:endParaRPr lang="en-US" dirty="0">
              <a:solidFill>
                <a:srgbClr val="FFFFFF"/>
              </a:solidFill>
            </a:endParaRPr>
          </a:p>
        </p:txBody>
      </p:sp>
    </p:spTree>
    <p:extLst>
      <p:ext uri="{BB962C8B-B14F-4D97-AF65-F5344CB8AC3E}">
        <p14:creationId xmlns:p14="http://schemas.microsoft.com/office/powerpoint/2010/main" val="523025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088" y="417513"/>
            <a:ext cx="8145462" cy="838200"/>
          </a:xfrm>
        </p:spPr>
        <p:txBody>
          <a:bodyPr>
            <a:normAutofit/>
          </a:bodyPr>
          <a:lstStyle/>
          <a:p>
            <a:r>
              <a:rPr lang="en-US" dirty="0" err="1"/>
              <a:t>Chọn</a:t>
            </a:r>
            <a:r>
              <a:rPr lang="en-US" dirty="0"/>
              <a:t> </a:t>
            </a:r>
            <a:r>
              <a:rPr lang="en-US" dirty="0" err="1"/>
              <a:t>kết</a:t>
            </a:r>
            <a:r>
              <a:rPr lang="en-US" dirty="0"/>
              <a:t> </a:t>
            </a:r>
            <a:r>
              <a:rPr lang="en-US" dirty="0" err="1"/>
              <a:t>nối</a:t>
            </a:r>
            <a:r>
              <a:rPr lang="en-US" dirty="0"/>
              <a:t> WAN</a:t>
            </a:r>
          </a:p>
        </p:txBody>
      </p:sp>
      <p:sp>
        <p:nvSpPr>
          <p:cNvPr id="3" name="TextBox 2"/>
          <p:cNvSpPr txBox="1"/>
          <p:nvPr/>
        </p:nvSpPr>
        <p:spPr>
          <a:xfrm>
            <a:off x="609600" y="1409700"/>
            <a:ext cx="7886700" cy="2040559"/>
          </a:xfrm>
          <a:prstGeom prst="rect">
            <a:avLst/>
          </a:prstGeom>
          <a:noFill/>
        </p:spPr>
        <p:txBody>
          <a:bodyPr wrap="square" rtlCol="0">
            <a:spAutoFit/>
          </a:bodyPr>
          <a:lstStyle/>
          <a:p>
            <a:pPr algn="l"/>
            <a:r>
              <a:rPr lang="en-US" sz="2000" dirty="0" err="1"/>
              <a:t>Các</a:t>
            </a:r>
            <a:r>
              <a:rPr lang="en-US" sz="2000" dirty="0"/>
              <a:t> </a:t>
            </a:r>
            <a:r>
              <a:rPr lang="en-US" sz="2000" dirty="0" err="1"/>
              <a:t>câu</a:t>
            </a:r>
            <a:r>
              <a:rPr lang="en-US" sz="2000" dirty="0"/>
              <a:t> </a:t>
            </a:r>
            <a:r>
              <a:rPr lang="en-US" sz="2000" dirty="0" err="1"/>
              <a:t>hỏi</a:t>
            </a:r>
            <a:r>
              <a:rPr lang="en-US" sz="2000" dirty="0"/>
              <a:t> </a:t>
            </a:r>
            <a:r>
              <a:rPr lang="en-US" sz="2000" dirty="0" err="1"/>
              <a:t>đặt</a:t>
            </a:r>
            <a:r>
              <a:rPr lang="en-US" sz="2000" dirty="0"/>
              <a:t> </a:t>
            </a:r>
            <a:r>
              <a:rPr lang="en-US" sz="2000" dirty="0" err="1"/>
              <a:t>ra</a:t>
            </a:r>
            <a:r>
              <a:rPr lang="en-US" sz="2000" dirty="0"/>
              <a:t> </a:t>
            </a:r>
            <a:r>
              <a:rPr lang="en-US" sz="2000" dirty="0" err="1"/>
              <a:t>khi</a:t>
            </a:r>
            <a:r>
              <a:rPr lang="en-US" sz="2000" dirty="0"/>
              <a:t> </a:t>
            </a:r>
            <a:r>
              <a:rPr lang="en-US" sz="2000" dirty="0" err="1"/>
              <a:t>chọn</a:t>
            </a:r>
            <a:r>
              <a:rPr lang="en-US" sz="2000" dirty="0"/>
              <a:t> </a:t>
            </a:r>
            <a:r>
              <a:rPr lang="en-US" sz="2000" dirty="0" err="1"/>
              <a:t>kết</a:t>
            </a:r>
            <a:r>
              <a:rPr lang="en-US" sz="2000" dirty="0"/>
              <a:t> </a:t>
            </a:r>
            <a:r>
              <a:rPr lang="en-US" sz="2000" dirty="0" err="1"/>
              <a:t>nối</a:t>
            </a:r>
            <a:r>
              <a:rPr lang="en-US" sz="2000" dirty="0"/>
              <a:t> WAN:</a:t>
            </a:r>
          </a:p>
          <a:p>
            <a:pPr marL="236538" indent="-236538" algn="l" defTabSz="814388">
              <a:lnSpc>
                <a:spcPct val="95000"/>
              </a:lnSpc>
              <a:spcBef>
                <a:spcPct val="50000"/>
              </a:spcBef>
              <a:buClr>
                <a:srgbClr val="708CA1"/>
              </a:buClr>
              <a:buFont typeface="Wingdings" pitchFamily="2" charset="2"/>
              <a:buChar char="§"/>
            </a:pPr>
            <a:r>
              <a:rPr lang="en-US" sz="2000" dirty="0" err="1"/>
              <a:t>Mục</a:t>
            </a:r>
            <a:r>
              <a:rPr lang="en-US" sz="2000" dirty="0"/>
              <a:t> </a:t>
            </a:r>
            <a:r>
              <a:rPr lang="en-US" sz="2000" dirty="0" err="1"/>
              <a:t>đích</a:t>
            </a:r>
            <a:r>
              <a:rPr lang="en-US" sz="2000" dirty="0"/>
              <a:t> </a:t>
            </a:r>
            <a:r>
              <a:rPr lang="en-US" sz="2000" dirty="0" err="1"/>
              <a:t>của</a:t>
            </a:r>
            <a:r>
              <a:rPr lang="en-US" sz="2000" dirty="0"/>
              <a:t> </a:t>
            </a:r>
            <a:r>
              <a:rPr lang="en-US" sz="2000" dirty="0" err="1"/>
              <a:t>kết</a:t>
            </a:r>
            <a:r>
              <a:rPr lang="en-US" sz="2000" dirty="0"/>
              <a:t> </a:t>
            </a:r>
            <a:r>
              <a:rPr lang="en-US" sz="2000" dirty="0" err="1"/>
              <a:t>nối</a:t>
            </a:r>
            <a:r>
              <a:rPr lang="en-US" sz="2000" dirty="0"/>
              <a:t> WAN?</a:t>
            </a:r>
          </a:p>
          <a:p>
            <a:pPr marL="236538" indent="-236538" algn="l" defTabSz="814388">
              <a:lnSpc>
                <a:spcPct val="95000"/>
              </a:lnSpc>
              <a:spcBef>
                <a:spcPct val="50000"/>
              </a:spcBef>
              <a:buClr>
                <a:srgbClr val="708CA1"/>
              </a:buClr>
              <a:buFont typeface="Wingdings" pitchFamily="2" charset="2"/>
              <a:buChar char="§"/>
            </a:pPr>
            <a:r>
              <a:rPr lang="en-US" sz="2000" dirty="0" err="1"/>
              <a:t>Phạm</a:t>
            </a:r>
            <a:r>
              <a:rPr lang="en-US" sz="2000" dirty="0"/>
              <a:t> vi </a:t>
            </a:r>
            <a:r>
              <a:rPr lang="en-US" sz="2000" dirty="0" err="1"/>
              <a:t>giữa</a:t>
            </a:r>
            <a:r>
              <a:rPr lang="en-US" sz="2000" dirty="0"/>
              <a:t> </a:t>
            </a:r>
            <a:r>
              <a:rPr lang="en-US" sz="2000" dirty="0" err="1"/>
              <a:t>các</a:t>
            </a:r>
            <a:r>
              <a:rPr lang="en-US" sz="2000" dirty="0"/>
              <a:t> </a:t>
            </a:r>
            <a:r>
              <a:rPr lang="en-US" sz="2000" dirty="0" err="1"/>
              <a:t>kết</a:t>
            </a:r>
            <a:r>
              <a:rPr lang="en-US" sz="2000" dirty="0"/>
              <a:t> </a:t>
            </a:r>
            <a:r>
              <a:rPr lang="en-US" sz="2000" dirty="0" err="1"/>
              <a:t>nối</a:t>
            </a:r>
            <a:r>
              <a:rPr lang="en-US" sz="2000" dirty="0"/>
              <a:t>?</a:t>
            </a:r>
          </a:p>
          <a:p>
            <a:pPr marL="236538" indent="-236538" algn="l" defTabSz="814388">
              <a:lnSpc>
                <a:spcPct val="95000"/>
              </a:lnSpc>
              <a:spcBef>
                <a:spcPct val="50000"/>
              </a:spcBef>
              <a:buClr>
                <a:srgbClr val="708CA1"/>
              </a:buClr>
              <a:buFont typeface="Wingdings" pitchFamily="2" charset="2"/>
              <a:buChar char="§"/>
            </a:pPr>
            <a:r>
              <a:rPr lang="en-US" sz="2000" dirty="0" err="1"/>
              <a:t>Các</a:t>
            </a:r>
            <a:r>
              <a:rPr lang="en-US" sz="2000" dirty="0"/>
              <a:t> </a:t>
            </a:r>
            <a:r>
              <a:rPr lang="en-US" sz="2000" dirty="0" err="1"/>
              <a:t>yêu</a:t>
            </a:r>
            <a:r>
              <a:rPr lang="en-US" sz="2000" dirty="0"/>
              <a:t> </a:t>
            </a:r>
            <a:r>
              <a:rPr lang="en-US" sz="2000" dirty="0" err="1"/>
              <a:t>cầu</a:t>
            </a:r>
            <a:r>
              <a:rPr lang="en-US" sz="2000" dirty="0"/>
              <a:t> </a:t>
            </a:r>
            <a:r>
              <a:rPr lang="en-US" sz="2000" dirty="0" err="1"/>
              <a:t>về</a:t>
            </a:r>
            <a:r>
              <a:rPr lang="en-US" sz="2000" dirty="0"/>
              <a:t> </a:t>
            </a:r>
            <a:r>
              <a:rPr lang="en-US" sz="2000" dirty="0" err="1"/>
              <a:t>việc</a:t>
            </a:r>
            <a:r>
              <a:rPr lang="en-US" sz="2000" dirty="0"/>
              <a:t> </a:t>
            </a:r>
            <a:r>
              <a:rPr lang="en-US" sz="2000" dirty="0" err="1"/>
              <a:t>truyền</a:t>
            </a:r>
            <a:r>
              <a:rPr lang="en-US" sz="2000" dirty="0"/>
              <a:t> </a:t>
            </a:r>
            <a:r>
              <a:rPr lang="en-US" sz="2000" dirty="0" err="1"/>
              <a:t>các</a:t>
            </a:r>
            <a:r>
              <a:rPr lang="en-US" sz="2000" dirty="0"/>
              <a:t> </a:t>
            </a:r>
            <a:r>
              <a:rPr lang="en-US" sz="2000" dirty="0" err="1"/>
              <a:t>loại</a:t>
            </a:r>
            <a:r>
              <a:rPr lang="en-US" sz="2000" dirty="0"/>
              <a:t> </a:t>
            </a:r>
            <a:r>
              <a:rPr lang="en-US" sz="2000" dirty="0" err="1"/>
              <a:t>dữ</a:t>
            </a:r>
            <a:r>
              <a:rPr lang="en-US" sz="2000" dirty="0"/>
              <a:t> </a:t>
            </a:r>
            <a:r>
              <a:rPr lang="en-US" sz="2000" dirty="0" err="1"/>
              <a:t>liệu</a:t>
            </a:r>
            <a:r>
              <a:rPr lang="en-US" sz="2000" dirty="0"/>
              <a:t>?</a:t>
            </a:r>
          </a:p>
          <a:p>
            <a:pPr algn="l"/>
            <a:endParaRPr lang="en-US" sz="2000" dirty="0"/>
          </a:p>
        </p:txBody>
      </p:sp>
      <p:sp>
        <p:nvSpPr>
          <p:cNvPr id="4" name="Slide Number Placeholder 3"/>
          <p:cNvSpPr>
            <a:spLocks noGrp="1"/>
          </p:cNvSpPr>
          <p:nvPr>
            <p:ph type="sldNum" sz="quarter" idx="12"/>
          </p:nvPr>
        </p:nvSpPr>
        <p:spPr/>
        <p:txBody>
          <a:bodyPr/>
          <a:lstStyle/>
          <a:p>
            <a:fld id="{1AD93096-5B34-4342-9326-69289CEAE4C2}" type="slidenum">
              <a:rPr lang="en-US" smtClean="0"/>
              <a:pPr/>
              <a:t>145</a:t>
            </a:fld>
            <a:endParaRPr lang="en-US" dirty="0">
              <a:solidFill>
                <a:srgbClr val="FFFFFF"/>
              </a:solidFill>
            </a:endParaRPr>
          </a:p>
        </p:txBody>
      </p:sp>
    </p:spTree>
    <p:extLst>
      <p:ext uri="{BB962C8B-B14F-4D97-AF65-F5344CB8AC3E}">
        <p14:creationId xmlns:p14="http://schemas.microsoft.com/office/powerpoint/2010/main" val="320649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err="1"/>
              <a:t>Cáp</a:t>
            </a:r>
            <a:r>
              <a:rPr lang="en-US" dirty="0"/>
              <a:t> </a:t>
            </a:r>
            <a:r>
              <a:rPr lang="en-US" dirty="0" err="1"/>
              <a:t>quang</a:t>
            </a:r>
            <a:r>
              <a:rPr lang="en-US" dirty="0"/>
              <a:t> - Fiber Optic Cabling</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554" y="1297623"/>
            <a:ext cx="6270892" cy="5003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15</a:t>
            </a:fld>
            <a:endParaRPr lang="en-US" dirty="0">
              <a:solidFill>
                <a:srgbClr val="FFFFFF"/>
              </a:solidFill>
            </a:endParaRPr>
          </a:p>
        </p:txBody>
      </p:sp>
    </p:spTree>
    <p:extLst>
      <p:ext uri="{BB962C8B-B14F-4D97-AF65-F5344CB8AC3E}">
        <p14:creationId xmlns:p14="http://schemas.microsoft.com/office/powerpoint/2010/main" val="22806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err="1"/>
              <a:t>Cấu</a:t>
            </a:r>
            <a:r>
              <a:rPr lang="en-US" dirty="0"/>
              <a:t> </a:t>
            </a:r>
            <a:r>
              <a:rPr lang="en-US" dirty="0" err="1"/>
              <a:t>trúc</a:t>
            </a:r>
            <a:r>
              <a:rPr lang="en-US" dirty="0"/>
              <a:t> </a:t>
            </a:r>
            <a:r>
              <a:rPr lang="en-US" dirty="0" err="1"/>
              <a:t>của</a:t>
            </a:r>
            <a:r>
              <a:rPr lang="en-US" dirty="0"/>
              <a:t> </a:t>
            </a:r>
            <a:r>
              <a:rPr lang="en-US" dirty="0" err="1"/>
              <a:t>cáp</a:t>
            </a:r>
            <a:r>
              <a:rPr lang="en-US" dirty="0"/>
              <a:t> </a:t>
            </a:r>
            <a:r>
              <a:rPr lang="en-US" dirty="0" err="1"/>
              <a:t>quang</a:t>
            </a:r>
            <a:endParaRPr 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436" y="1362234"/>
            <a:ext cx="4800600" cy="4922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 y="1357471"/>
            <a:ext cx="2524125"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6790" y="4241592"/>
            <a:ext cx="2426764" cy="1592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6789" y="1291042"/>
            <a:ext cx="2426763" cy="2206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6789" y="2174859"/>
            <a:ext cx="2426764" cy="2159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84" y="3650797"/>
            <a:ext cx="2390774" cy="2195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16</a:t>
            </a:fld>
            <a:endParaRPr lang="en-US" dirty="0">
              <a:solidFill>
                <a:srgbClr val="FFFFFF"/>
              </a:solidFill>
            </a:endParaRPr>
          </a:p>
        </p:txBody>
      </p:sp>
    </p:spTree>
    <p:extLst>
      <p:ext uri="{BB962C8B-B14F-4D97-AF65-F5344CB8AC3E}">
        <p14:creationId xmlns:p14="http://schemas.microsoft.com/office/powerpoint/2010/main" val="86493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538" y="1272827"/>
            <a:ext cx="5876925" cy="5055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p:txBody>
          <a:bodyPr/>
          <a:lstStyle/>
          <a:p>
            <a:pPr>
              <a:lnSpc>
                <a:spcPct val="100000"/>
              </a:lnSpc>
            </a:pPr>
            <a:r>
              <a:rPr lang="en-US" dirty="0" err="1"/>
              <a:t>Cáp</a:t>
            </a:r>
            <a:r>
              <a:rPr lang="en-US" dirty="0"/>
              <a:t> </a:t>
            </a:r>
            <a:r>
              <a:rPr lang="en-US" dirty="0" err="1"/>
              <a:t>quang</a:t>
            </a:r>
            <a:r>
              <a:rPr lang="en-US" dirty="0"/>
              <a:t> – Single mode</a:t>
            </a:r>
          </a:p>
        </p:txBody>
      </p:sp>
      <p:sp>
        <p:nvSpPr>
          <p:cNvPr id="2" name="Slide Number Placeholder 1"/>
          <p:cNvSpPr>
            <a:spLocks noGrp="1"/>
          </p:cNvSpPr>
          <p:nvPr>
            <p:ph type="sldNum" sz="quarter" idx="12"/>
          </p:nvPr>
        </p:nvSpPr>
        <p:spPr/>
        <p:txBody>
          <a:bodyPr/>
          <a:lstStyle/>
          <a:p>
            <a:fld id="{1AD93096-5B34-4342-9326-69289CEAE4C2}" type="slidenum">
              <a:rPr lang="en-US" smtClean="0"/>
              <a:pPr/>
              <a:t>17</a:t>
            </a:fld>
            <a:endParaRPr lang="en-US" dirty="0">
              <a:solidFill>
                <a:srgbClr val="FFFFFF"/>
              </a:solidFill>
            </a:endParaRPr>
          </a:p>
        </p:txBody>
      </p:sp>
    </p:spTree>
    <p:extLst>
      <p:ext uri="{BB962C8B-B14F-4D97-AF65-F5344CB8AC3E}">
        <p14:creationId xmlns:p14="http://schemas.microsoft.com/office/powerpoint/2010/main" val="257249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849" y="1223040"/>
            <a:ext cx="6030302" cy="5122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1"/>
          <p:cNvSpPr>
            <a:spLocks noGrp="1"/>
          </p:cNvSpPr>
          <p:nvPr>
            <p:ph type="title"/>
          </p:nvPr>
        </p:nvSpPr>
        <p:spPr/>
        <p:txBody>
          <a:bodyPr/>
          <a:lstStyle/>
          <a:p>
            <a:pPr>
              <a:lnSpc>
                <a:spcPct val="100000"/>
              </a:lnSpc>
            </a:pPr>
            <a:r>
              <a:rPr lang="en-US" dirty="0" err="1"/>
              <a:t>Cáp</a:t>
            </a:r>
            <a:r>
              <a:rPr lang="en-US" dirty="0"/>
              <a:t> </a:t>
            </a:r>
            <a:r>
              <a:rPr lang="en-US" dirty="0" err="1"/>
              <a:t>quang</a:t>
            </a:r>
            <a:r>
              <a:rPr lang="en-US" dirty="0"/>
              <a:t> – Multimode</a:t>
            </a:r>
          </a:p>
        </p:txBody>
      </p:sp>
      <p:sp>
        <p:nvSpPr>
          <p:cNvPr id="2" name="Slide Number Placeholder 1"/>
          <p:cNvSpPr>
            <a:spLocks noGrp="1"/>
          </p:cNvSpPr>
          <p:nvPr>
            <p:ph type="sldNum" sz="quarter" idx="12"/>
          </p:nvPr>
        </p:nvSpPr>
        <p:spPr/>
        <p:txBody>
          <a:bodyPr/>
          <a:lstStyle/>
          <a:p>
            <a:fld id="{1AD93096-5B34-4342-9326-69289CEAE4C2}" type="slidenum">
              <a:rPr lang="en-US" smtClean="0"/>
              <a:pPr/>
              <a:t>18</a:t>
            </a:fld>
            <a:endParaRPr lang="en-US" dirty="0">
              <a:solidFill>
                <a:srgbClr val="FFFFFF"/>
              </a:solidFill>
            </a:endParaRPr>
          </a:p>
        </p:txBody>
      </p:sp>
    </p:spTree>
    <p:extLst>
      <p:ext uri="{BB962C8B-B14F-4D97-AF65-F5344CB8AC3E}">
        <p14:creationId xmlns:p14="http://schemas.microsoft.com/office/powerpoint/2010/main" val="410954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err="1"/>
              <a:t>Đầu</a:t>
            </a:r>
            <a:r>
              <a:rPr lang="en-US" dirty="0"/>
              <a:t> </a:t>
            </a:r>
            <a:r>
              <a:rPr lang="en-US" dirty="0" err="1"/>
              <a:t>nối</a:t>
            </a:r>
            <a:r>
              <a:rPr lang="en-US" dirty="0"/>
              <a:t> </a:t>
            </a:r>
            <a:r>
              <a:rPr lang="en-US" dirty="0" err="1"/>
              <a:t>cáp</a:t>
            </a:r>
            <a:r>
              <a:rPr lang="en-US" dirty="0"/>
              <a:t> </a:t>
            </a:r>
            <a:r>
              <a:rPr lang="en-US" dirty="0" err="1"/>
              <a:t>quang</a:t>
            </a:r>
            <a:endParaRPr lang="en-US" dirty="0"/>
          </a:p>
        </p:txBody>
      </p:sp>
      <p:sp>
        <p:nvSpPr>
          <p:cNvPr id="3" name="Text Placeholder 6"/>
          <p:cNvSpPr txBox="1">
            <a:spLocks/>
          </p:cNvSpPr>
          <p:nvPr/>
        </p:nvSpPr>
        <p:spPr>
          <a:xfrm>
            <a:off x="352424" y="1205273"/>
            <a:ext cx="7143751"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521" y="1675068"/>
            <a:ext cx="7060958" cy="465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19</a:t>
            </a:fld>
            <a:endParaRPr lang="en-US" dirty="0">
              <a:solidFill>
                <a:srgbClr val="FFFFFF"/>
              </a:solidFill>
            </a:endParaRPr>
          </a:p>
        </p:txBody>
      </p:sp>
    </p:spTree>
    <p:extLst>
      <p:ext uri="{BB962C8B-B14F-4D97-AF65-F5344CB8AC3E}">
        <p14:creationId xmlns:p14="http://schemas.microsoft.com/office/powerpoint/2010/main" val="335951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NỘI DUNG</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err="1">
                <a:solidFill>
                  <a:srgbClr val="FF0000"/>
                </a:solidFill>
              </a:rPr>
              <a:t>Các</a:t>
            </a:r>
            <a:r>
              <a:rPr lang="en-US" dirty="0">
                <a:solidFill>
                  <a:srgbClr val="FF0000"/>
                </a:solidFill>
              </a:rPr>
              <a:t> </a:t>
            </a:r>
            <a:r>
              <a:rPr lang="en-US" dirty="0" err="1">
                <a:solidFill>
                  <a:srgbClr val="FF0000"/>
                </a:solidFill>
              </a:rPr>
              <a:t>loại</a:t>
            </a:r>
            <a:r>
              <a:rPr lang="en-US" dirty="0">
                <a:solidFill>
                  <a:srgbClr val="FF0000"/>
                </a:solidFill>
              </a:rPr>
              <a:t> </a:t>
            </a:r>
            <a:r>
              <a:rPr lang="en-US" dirty="0" err="1">
                <a:solidFill>
                  <a:srgbClr val="FF0000"/>
                </a:solidFill>
              </a:rPr>
              <a:t>kết</a:t>
            </a:r>
            <a:r>
              <a:rPr lang="en-US" dirty="0">
                <a:solidFill>
                  <a:srgbClr val="FF0000"/>
                </a:solidFill>
              </a:rPr>
              <a:t> </a:t>
            </a:r>
            <a:r>
              <a:rPr lang="en-US" dirty="0" err="1">
                <a:solidFill>
                  <a:srgbClr val="FF0000"/>
                </a:solidFill>
              </a:rPr>
              <a:t>nối</a:t>
            </a:r>
            <a:r>
              <a:rPr lang="en-US" dirty="0">
                <a:solidFill>
                  <a:srgbClr val="FF0000"/>
                </a:solidFill>
              </a:rPr>
              <a:t> </a:t>
            </a:r>
            <a:r>
              <a:rPr lang="en-US" dirty="0" err="1">
                <a:solidFill>
                  <a:srgbClr val="FF0000"/>
                </a:solidFill>
              </a:rPr>
              <a:t>mạng</a:t>
            </a:r>
            <a:endParaRPr lang="en-US" dirty="0">
              <a:solidFill>
                <a:srgbClr val="FF0000"/>
              </a:solidFill>
            </a:endParaRPr>
          </a:p>
          <a:p>
            <a:pPr>
              <a:buFont typeface="Arial" panose="020B0604020202020204" pitchFamily="34" charset="0"/>
              <a:buChar char="•"/>
            </a:pPr>
            <a:r>
              <a:rPr lang="en-US" dirty="0"/>
              <a:t>Router </a:t>
            </a:r>
            <a:r>
              <a:rPr lang="en-US" dirty="0" err="1"/>
              <a:t>và</a:t>
            </a:r>
            <a:r>
              <a:rPr lang="en-US" dirty="0"/>
              <a:t> </a:t>
            </a:r>
            <a:r>
              <a:rPr lang="en-US" dirty="0" err="1"/>
              <a:t>định</a:t>
            </a:r>
            <a:r>
              <a:rPr lang="en-US" dirty="0"/>
              <a:t> </a:t>
            </a:r>
            <a:r>
              <a:rPr lang="en-US" dirty="0" err="1"/>
              <a:t>tuyến</a:t>
            </a:r>
            <a:endParaRPr lang="en-US" dirty="0"/>
          </a:p>
          <a:p>
            <a:pPr>
              <a:buFont typeface="Arial" panose="020B0604020202020204" pitchFamily="34" charset="0"/>
              <a:buChar char="•"/>
            </a:pPr>
            <a:r>
              <a:rPr lang="en-US" dirty="0"/>
              <a:t>Switch </a:t>
            </a:r>
            <a:r>
              <a:rPr lang="en-US" dirty="0" err="1"/>
              <a:t>và</a:t>
            </a:r>
            <a:r>
              <a:rPr lang="en-US" dirty="0"/>
              <a:t> VLAN</a:t>
            </a:r>
          </a:p>
          <a:p>
            <a:pPr>
              <a:buFont typeface="Arial" panose="020B0604020202020204" pitchFamily="34" charset="0"/>
              <a:buChar char="•"/>
            </a:pPr>
            <a:r>
              <a:rPr lang="en-US" dirty="0"/>
              <a:t>Internetworking: </a:t>
            </a:r>
            <a:r>
              <a:rPr lang="en-US" dirty="0" err="1"/>
              <a:t>Mạng</a:t>
            </a:r>
            <a:r>
              <a:rPr lang="en-US" dirty="0"/>
              <a:t> WAN</a:t>
            </a:r>
          </a:p>
        </p:txBody>
      </p:sp>
      <p:sp>
        <p:nvSpPr>
          <p:cNvPr id="5" name="Slide Number Placeholder 4"/>
          <p:cNvSpPr>
            <a:spLocks noGrp="1"/>
          </p:cNvSpPr>
          <p:nvPr>
            <p:ph type="sldNum" sz="quarter" idx="12"/>
          </p:nvPr>
        </p:nvSpPr>
        <p:spPr/>
        <p:txBody>
          <a:bodyPr/>
          <a:lstStyle/>
          <a:p>
            <a:fld id="{1AD93096-5B34-4342-9326-69289CEAE4C2}" type="slidenum">
              <a:rPr lang="en-US" smtClean="0"/>
              <a:pPr/>
              <a:t>2</a:t>
            </a:fld>
            <a:endParaRPr lang="en-US" dirty="0">
              <a:solidFill>
                <a:srgbClr val="FFFFFF"/>
              </a:solidFill>
            </a:endParaRPr>
          </a:p>
        </p:txBody>
      </p:sp>
    </p:spTree>
    <p:extLst>
      <p:ext uri="{BB962C8B-B14F-4D97-AF65-F5344CB8AC3E}">
        <p14:creationId xmlns:p14="http://schemas.microsoft.com/office/powerpoint/2010/main" val="189712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pPr>
              <a:lnSpc>
                <a:spcPct val="100000"/>
              </a:lnSpc>
            </a:pPr>
            <a:r>
              <a:rPr lang="en-US" sz="4000" dirty="0" err="1"/>
              <a:t>Dây</a:t>
            </a:r>
            <a:r>
              <a:rPr lang="en-US" sz="4000" dirty="0"/>
              <a:t> </a:t>
            </a:r>
            <a:r>
              <a:rPr lang="en-US" sz="4000" dirty="0" err="1"/>
              <a:t>chuyển</a:t>
            </a:r>
            <a:r>
              <a:rPr lang="en-US" sz="4000" dirty="0"/>
              <a:t> </a:t>
            </a:r>
            <a:r>
              <a:rPr lang="en-US" sz="4000" dirty="0" err="1"/>
              <a:t>đổi</a:t>
            </a:r>
            <a:r>
              <a:rPr lang="en-US" sz="4000" dirty="0"/>
              <a:t> </a:t>
            </a:r>
            <a:r>
              <a:rPr lang="en-US" sz="4000" dirty="0" err="1"/>
              <a:t>đầu</a:t>
            </a:r>
            <a:r>
              <a:rPr lang="en-US" sz="4000" dirty="0"/>
              <a:t> </a:t>
            </a:r>
            <a:r>
              <a:rPr lang="en-US" sz="4000" dirty="0" err="1"/>
              <a:t>nối</a:t>
            </a:r>
            <a:r>
              <a:rPr lang="en-US" sz="4000" dirty="0"/>
              <a:t> – Patch Cord</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679" y="1479011"/>
            <a:ext cx="5288642" cy="4852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20</a:t>
            </a:fld>
            <a:endParaRPr lang="en-US" dirty="0">
              <a:solidFill>
                <a:srgbClr val="FFFFFF"/>
              </a:solidFill>
            </a:endParaRPr>
          </a:p>
        </p:txBody>
      </p:sp>
    </p:spTree>
    <p:extLst>
      <p:ext uri="{BB962C8B-B14F-4D97-AF65-F5344CB8AC3E}">
        <p14:creationId xmlns:p14="http://schemas.microsoft.com/office/powerpoint/2010/main" val="322982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err="1"/>
              <a:t>Công</a:t>
            </a:r>
            <a:r>
              <a:rPr lang="en-US" dirty="0"/>
              <a:t> </a:t>
            </a:r>
            <a:r>
              <a:rPr lang="en-US" dirty="0" err="1"/>
              <a:t>cụ</a:t>
            </a:r>
            <a:r>
              <a:rPr lang="en-US" dirty="0"/>
              <a:t> </a:t>
            </a:r>
            <a:r>
              <a:rPr lang="en-US" dirty="0" err="1"/>
              <a:t>kiểm</a:t>
            </a:r>
            <a:r>
              <a:rPr lang="en-US" dirty="0"/>
              <a:t> </a:t>
            </a:r>
            <a:r>
              <a:rPr lang="en-US" dirty="0" err="1"/>
              <a:t>tra</a:t>
            </a:r>
            <a:r>
              <a:rPr lang="en-US" dirty="0"/>
              <a:t> </a:t>
            </a:r>
            <a:r>
              <a:rPr lang="en-US" dirty="0" err="1"/>
              <a:t>cáp</a:t>
            </a:r>
            <a:endParaRPr lang="en-US"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428750"/>
            <a:ext cx="7562850" cy="4793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21</a:t>
            </a:fld>
            <a:endParaRPr lang="en-US" dirty="0">
              <a:solidFill>
                <a:srgbClr val="FFFFFF"/>
              </a:solidFill>
            </a:endParaRPr>
          </a:p>
        </p:txBody>
      </p:sp>
    </p:spTree>
    <p:extLst>
      <p:ext uri="{BB962C8B-B14F-4D97-AF65-F5344CB8AC3E}">
        <p14:creationId xmlns:p14="http://schemas.microsoft.com/office/powerpoint/2010/main" val="75630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a:t>Fiber vs Copper</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74" y="1481138"/>
            <a:ext cx="8373253" cy="3910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22</a:t>
            </a:fld>
            <a:endParaRPr lang="en-US" dirty="0">
              <a:solidFill>
                <a:srgbClr val="FFFFFF"/>
              </a:solidFill>
            </a:endParaRPr>
          </a:p>
        </p:txBody>
      </p:sp>
    </p:spTree>
    <p:extLst>
      <p:ext uri="{BB962C8B-B14F-4D97-AF65-F5344CB8AC3E}">
        <p14:creationId xmlns:p14="http://schemas.microsoft.com/office/powerpoint/2010/main" val="258703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err="1"/>
              <a:t>Kết</a:t>
            </a:r>
            <a:r>
              <a:rPr lang="en-US" dirty="0"/>
              <a:t> </a:t>
            </a:r>
            <a:r>
              <a:rPr lang="en-US" dirty="0" err="1"/>
              <a:t>nối</a:t>
            </a:r>
            <a:r>
              <a:rPr lang="en-US" dirty="0"/>
              <a:t> </a:t>
            </a:r>
            <a:r>
              <a:rPr lang="en-US" dirty="0" err="1"/>
              <a:t>không</a:t>
            </a:r>
            <a:r>
              <a:rPr lang="en-US" dirty="0"/>
              <a:t> </a:t>
            </a:r>
            <a:r>
              <a:rPr lang="en-US" dirty="0" err="1"/>
              <a:t>dây</a:t>
            </a:r>
            <a:endParaRPr lang="en-US"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132" y="1307310"/>
            <a:ext cx="5173737" cy="5006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23</a:t>
            </a:fld>
            <a:endParaRPr lang="en-US" dirty="0">
              <a:solidFill>
                <a:srgbClr val="FFFFFF"/>
              </a:solidFill>
            </a:endParaRPr>
          </a:p>
        </p:txBody>
      </p:sp>
    </p:spTree>
    <p:extLst>
      <p:ext uri="{BB962C8B-B14F-4D97-AF65-F5344CB8AC3E}">
        <p14:creationId xmlns:p14="http://schemas.microsoft.com/office/powerpoint/2010/main" val="146362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pPr>
              <a:lnSpc>
                <a:spcPct val="100000"/>
              </a:lnSpc>
            </a:pPr>
            <a:r>
              <a:rPr lang="en-US" dirty="0" err="1"/>
              <a:t>Các</a:t>
            </a:r>
            <a:r>
              <a:rPr lang="en-US" dirty="0"/>
              <a:t> </a:t>
            </a:r>
            <a:r>
              <a:rPr lang="en-US" dirty="0" err="1"/>
              <a:t>loại</a:t>
            </a:r>
            <a:r>
              <a:rPr lang="en-US" dirty="0"/>
              <a:t> </a:t>
            </a:r>
            <a:r>
              <a:rPr lang="en-US" dirty="0" err="1"/>
              <a:t>kết</a:t>
            </a:r>
            <a:r>
              <a:rPr lang="en-US" dirty="0"/>
              <a:t> </a:t>
            </a:r>
            <a:r>
              <a:rPr lang="en-US" dirty="0" err="1"/>
              <a:t>nối</a:t>
            </a:r>
            <a:r>
              <a:rPr lang="en-US" dirty="0"/>
              <a:t> </a:t>
            </a:r>
            <a:r>
              <a:rPr lang="en-US" dirty="0" err="1"/>
              <a:t>không</a:t>
            </a:r>
            <a:r>
              <a:rPr lang="en-US" dirty="0"/>
              <a:t> </a:t>
            </a:r>
            <a:r>
              <a:rPr lang="en-US" dirty="0" err="1"/>
              <a:t>dây</a:t>
            </a:r>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9938" y="1182060"/>
            <a:ext cx="252412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24</a:t>
            </a:fld>
            <a:endParaRPr lang="en-US" dirty="0">
              <a:solidFill>
                <a:srgbClr val="FFFFFF"/>
              </a:solidFill>
            </a:endParaRPr>
          </a:p>
        </p:txBody>
      </p:sp>
    </p:spTree>
    <p:extLst>
      <p:ext uri="{BB962C8B-B14F-4D97-AF65-F5344CB8AC3E}">
        <p14:creationId xmlns:p14="http://schemas.microsoft.com/office/powerpoint/2010/main" val="24598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a:t>Wireless LAN</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45" y="1297441"/>
            <a:ext cx="7729311" cy="4929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25</a:t>
            </a:fld>
            <a:endParaRPr lang="en-US" dirty="0">
              <a:solidFill>
                <a:srgbClr val="FFFFFF"/>
              </a:solidFill>
            </a:endParaRPr>
          </a:p>
        </p:txBody>
      </p:sp>
    </p:spTree>
    <p:extLst>
      <p:ext uri="{BB962C8B-B14F-4D97-AF65-F5344CB8AC3E}">
        <p14:creationId xmlns:p14="http://schemas.microsoft.com/office/powerpoint/2010/main" val="153433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NỘI DUNG</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err="1">
                <a:solidFill>
                  <a:schemeClr val="tx1"/>
                </a:solidFill>
              </a:rPr>
              <a:t>Các</a:t>
            </a:r>
            <a:r>
              <a:rPr lang="en-US" dirty="0">
                <a:solidFill>
                  <a:schemeClr val="tx1"/>
                </a:solidFill>
              </a:rPr>
              <a:t> </a:t>
            </a:r>
            <a:r>
              <a:rPr lang="en-US" dirty="0" err="1">
                <a:solidFill>
                  <a:schemeClr val="tx1"/>
                </a:solidFill>
              </a:rPr>
              <a:t>loại</a:t>
            </a:r>
            <a:r>
              <a:rPr lang="en-US" dirty="0">
                <a:solidFill>
                  <a:schemeClr val="tx1"/>
                </a:solidFill>
              </a:rPr>
              <a:t> </a:t>
            </a:r>
            <a:r>
              <a:rPr lang="en-US" dirty="0" err="1">
                <a:solidFill>
                  <a:schemeClr val="tx1"/>
                </a:solidFill>
              </a:rPr>
              <a:t>kết</a:t>
            </a:r>
            <a:r>
              <a:rPr lang="en-US" dirty="0">
                <a:solidFill>
                  <a:schemeClr val="tx1"/>
                </a:solidFill>
              </a:rPr>
              <a:t> </a:t>
            </a:r>
            <a:r>
              <a:rPr lang="en-US" dirty="0" err="1">
                <a:solidFill>
                  <a:schemeClr val="tx1"/>
                </a:solidFill>
              </a:rPr>
              <a:t>nối</a:t>
            </a:r>
            <a:r>
              <a:rPr lang="en-US" dirty="0">
                <a:solidFill>
                  <a:schemeClr val="tx1"/>
                </a:solidFill>
              </a:rPr>
              <a:t> </a:t>
            </a:r>
            <a:r>
              <a:rPr lang="en-US" dirty="0" err="1">
                <a:solidFill>
                  <a:schemeClr val="tx1"/>
                </a:solidFill>
              </a:rPr>
              <a:t>mạng</a:t>
            </a:r>
            <a:endParaRPr lang="en-US" dirty="0">
              <a:solidFill>
                <a:schemeClr val="tx1"/>
              </a:solidFill>
            </a:endParaRPr>
          </a:p>
          <a:p>
            <a:pPr>
              <a:buFont typeface="Arial" panose="020B0604020202020204" pitchFamily="34" charset="0"/>
              <a:buChar char="•"/>
            </a:pPr>
            <a:r>
              <a:rPr lang="en-US" dirty="0">
                <a:solidFill>
                  <a:srgbClr val="FF0000"/>
                </a:solidFill>
              </a:rPr>
              <a:t>Router </a:t>
            </a:r>
            <a:r>
              <a:rPr lang="en-US" dirty="0" err="1">
                <a:solidFill>
                  <a:srgbClr val="FF0000"/>
                </a:solidFill>
              </a:rPr>
              <a:t>và</a:t>
            </a:r>
            <a:r>
              <a:rPr lang="en-US" dirty="0">
                <a:solidFill>
                  <a:srgbClr val="FF0000"/>
                </a:solidFill>
              </a:rPr>
              <a:t> </a:t>
            </a:r>
            <a:r>
              <a:rPr lang="en-US" dirty="0" err="1">
                <a:solidFill>
                  <a:srgbClr val="FF0000"/>
                </a:solidFill>
              </a:rPr>
              <a:t>định</a:t>
            </a:r>
            <a:r>
              <a:rPr lang="en-US" dirty="0">
                <a:solidFill>
                  <a:srgbClr val="FF0000"/>
                </a:solidFill>
              </a:rPr>
              <a:t> </a:t>
            </a:r>
            <a:r>
              <a:rPr lang="en-US" dirty="0" err="1">
                <a:solidFill>
                  <a:srgbClr val="FF0000"/>
                </a:solidFill>
              </a:rPr>
              <a:t>tuyến</a:t>
            </a:r>
            <a:endParaRPr lang="en-US" dirty="0">
              <a:solidFill>
                <a:srgbClr val="FF0000"/>
              </a:solidFill>
            </a:endParaRPr>
          </a:p>
          <a:p>
            <a:pPr>
              <a:buFont typeface="Arial" panose="020B0604020202020204" pitchFamily="34" charset="0"/>
              <a:buChar char="•"/>
            </a:pPr>
            <a:r>
              <a:rPr lang="en-US" dirty="0"/>
              <a:t>Switch </a:t>
            </a:r>
            <a:r>
              <a:rPr lang="en-US" dirty="0" err="1"/>
              <a:t>và</a:t>
            </a:r>
            <a:r>
              <a:rPr lang="en-US" dirty="0"/>
              <a:t> VLAN</a:t>
            </a:r>
          </a:p>
          <a:p>
            <a:pPr>
              <a:buFont typeface="Arial" panose="020B0604020202020204" pitchFamily="34" charset="0"/>
              <a:buChar char="•"/>
            </a:pPr>
            <a:r>
              <a:rPr lang="en-US" dirty="0"/>
              <a:t>Internetworking: </a:t>
            </a:r>
            <a:r>
              <a:rPr lang="en-US" dirty="0" err="1"/>
              <a:t>Mạng</a:t>
            </a:r>
            <a:r>
              <a:rPr lang="en-US" dirty="0"/>
              <a:t> WAN</a:t>
            </a:r>
          </a:p>
          <a:p>
            <a:pPr>
              <a:buFont typeface="Arial" panose="020B0604020202020204" pitchFamily="34" charset="0"/>
              <a:buChar char="•"/>
            </a:pPr>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26</a:t>
            </a:fld>
            <a:endParaRPr lang="en-US" dirty="0">
              <a:solidFill>
                <a:srgbClr val="FFFFFF"/>
              </a:solidFill>
            </a:endParaRPr>
          </a:p>
        </p:txBody>
      </p:sp>
    </p:spTree>
    <p:extLst>
      <p:ext uri="{BB962C8B-B14F-4D97-AF65-F5344CB8AC3E}">
        <p14:creationId xmlns:p14="http://schemas.microsoft.com/office/powerpoint/2010/main" val="979677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Tổng</a:t>
            </a:r>
            <a:r>
              <a:rPr lang="en-US" altLang="en-US" dirty="0"/>
              <a:t> </a:t>
            </a:r>
            <a:r>
              <a:rPr lang="en-US" altLang="en-US" dirty="0" err="1"/>
              <a:t>quan</a:t>
            </a:r>
            <a:r>
              <a:rPr lang="en-US" altLang="en-US" dirty="0"/>
              <a:t> Router</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altLang="en-US" dirty="0">
                <a:solidFill>
                  <a:schemeClr val="tx1"/>
                </a:solidFill>
              </a:rPr>
              <a:t>2 </a:t>
            </a:r>
            <a:r>
              <a:rPr lang="en-US" altLang="en-US" dirty="0" err="1">
                <a:solidFill>
                  <a:schemeClr val="tx1"/>
                </a:solidFill>
              </a:rPr>
              <a:t>chức</a:t>
            </a:r>
            <a:r>
              <a:rPr lang="en-US" altLang="en-US" dirty="0">
                <a:solidFill>
                  <a:schemeClr val="tx1"/>
                </a:solidFill>
              </a:rPr>
              <a:t> </a:t>
            </a:r>
            <a:r>
              <a:rPr lang="en-US" altLang="en-US" dirty="0" err="1">
                <a:solidFill>
                  <a:schemeClr val="tx1"/>
                </a:solidFill>
              </a:rPr>
              <a:t>năng</a:t>
            </a:r>
            <a:r>
              <a:rPr lang="en-US" altLang="en-US" dirty="0">
                <a:solidFill>
                  <a:schemeClr val="tx1"/>
                </a:solidFill>
              </a:rPr>
              <a:t> </a:t>
            </a:r>
            <a:r>
              <a:rPr lang="en-US" altLang="en-US" dirty="0" err="1">
                <a:solidFill>
                  <a:schemeClr val="tx1"/>
                </a:solidFill>
              </a:rPr>
              <a:t>chính</a:t>
            </a:r>
            <a:r>
              <a:rPr lang="en-US" altLang="en-US" dirty="0">
                <a:solidFill>
                  <a:schemeClr val="tx1"/>
                </a:solidFill>
              </a:rPr>
              <a:t> </a:t>
            </a:r>
            <a:r>
              <a:rPr lang="en-US" altLang="en-US" dirty="0" err="1">
                <a:solidFill>
                  <a:schemeClr val="tx1"/>
                </a:solidFill>
              </a:rPr>
              <a:t>của</a:t>
            </a:r>
            <a:r>
              <a:rPr lang="en-US" altLang="en-US" dirty="0">
                <a:solidFill>
                  <a:schemeClr val="tx1"/>
                </a:solidFill>
              </a:rPr>
              <a:t> router</a:t>
            </a:r>
            <a:r>
              <a:rPr lang="en-US" altLang="en-US" dirty="0">
                <a:ea typeface="ＭＳ Ｐゴシック" panose="020B0600070205080204" pitchFamily="34" charset="-128"/>
                <a:cs typeface="Arial" panose="020B0604020202020204" pitchFamily="34" charset="0"/>
              </a:rPr>
              <a:t>:</a:t>
            </a:r>
            <a:r>
              <a:rPr lang="en-US" altLang="en-US" sz="2800" dirty="0">
                <a:ea typeface="ＭＳ Ｐゴシック" panose="020B0600070205080204" pitchFamily="34" charset="-128"/>
                <a:cs typeface="Arial" panose="020B0604020202020204" pitchFamily="34" charset="0"/>
              </a:rPr>
              <a:t> </a:t>
            </a:r>
          </a:p>
          <a:p>
            <a:pPr lvl="1">
              <a:buFont typeface="Arial" panose="020B0604020202020204" pitchFamily="34" charset="0"/>
              <a:buChar char="•"/>
            </a:pPr>
            <a:r>
              <a:rPr lang="en-US" altLang="en-US" dirty="0" err="1">
                <a:ea typeface="ＭＳ Ｐゴシック" panose="020B0600070205080204" pitchFamily="34" charset="-128"/>
                <a:cs typeface="Arial" panose="020B0604020202020204" pitchFamily="34" charset="0"/>
              </a:rPr>
              <a:t>Chạy</a:t>
            </a:r>
            <a:r>
              <a:rPr lang="en-US" altLang="en-US" dirty="0">
                <a:ea typeface="ＭＳ Ｐゴシック" panose="020B0600070205080204" pitchFamily="34" charset="-128"/>
                <a:cs typeface="Arial" panose="020B0604020202020204" pitchFamily="34" charset="0"/>
              </a:rPr>
              <a:t> </a:t>
            </a:r>
            <a:r>
              <a:rPr lang="en-US" altLang="en-US" dirty="0" err="1">
                <a:ea typeface="ＭＳ Ｐゴシック" panose="020B0600070205080204" pitchFamily="34" charset="-128"/>
                <a:cs typeface="Arial" panose="020B0604020202020204" pitchFamily="34" charset="0"/>
              </a:rPr>
              <a:t>các</a:t>
            </a:r>
            <a:r>
              <a:rPr lang="en-US" altLang="en-US" dirty="0">
                <a:ea typeface="ＭＳ Ｐゴシック" panose="020B0600070205080204" pitchFamily="34" charset="-128"/>
                <a:cs typeface="Arial" panose="020B0604020202020204" pitchFamily="34" charset="0"/>
              </a:rPr>
              <a:t> </a:t>
            </a:r>
            <a:r>
              <a:rPr lang="en-US" altLang="en-US" dirty="0" err="1">
                <a:ea typeface="ＭＳ Ｐゴシック" panose="020B0600070205080204" pitchFamily="34" charset="-128"/>
                <a:cs typeface="Arial" panose="020B0604020202020204" pitchFamily="34" charset="0"/>
              </a:rPr>
              <a:t>giao</a:t>
            </a:r>
            <a:r>
              <a:rPr lang="en-US" altLang="en-US" dirty="0">
                <a:ea typeface="ＭＳ Ｐゴシック" panose="020B0600070205080204" pitchFamily="34" charset="-128"/>
                <a:cs typeface="Arial" panose="020B0604020202020204" pitchFamily="34" charset="0"/>
              </a:rPr>
              <a:t> </a:t>
            </a:r>
            <a:r>
              <a:rPr lang="en-US" altLang="en-US" dirty="0" err="1">
                <a:ea typeface="ＭＳ Ｐゴシック" panose="020B0600070205080204" pitchFamily="34" charset="-128"/>
                <a:cs typeface="Arial" panose="020B0604020202020204" pitchFamily="34" charset="0"/>
              </a:rPr>
              <a:t>thức</a:t>
            </a:r>
            <a:r>
              <a:rPr lang="en-US" altLang="en-US" dirty="0">
                <a:ea typeface="ＭＳ Ｐゴシック" panose="020B0600070205080204" pitchFamily="34" charset="-128"/>
                <a:cs typeface="Arial" panose="020B0604020202020204" pitchFamily="34" charset="0"/>
              </a:rPr>
              <a:t>/</a:t>
            </a:r>
            <a:r>
              <a:rPr lang="en-US" altLang="en-US" dirty="0" err="1">
                <a:ea typeface="ＭＳ Ｐゴシック" panose="020B0600070205080204" pitchFamily="34" charset="-128"/>
                <a:cs typeface="Arial" panose="020B0604020202020204" pitchFamily="34" charset="0"/>
              </a:rPr>
              <a:t>thuật</a:t>
            </a:r>
            <a:r>
              <a:rPr lang="en-US" altLang="en-US" dirty="0">
                <a:ea typeface="ＭＳ Ｐゴシック" panose="020B0600070205080204" pitchFamily="34" charset="-128"/>
                <a:cs typeface="Arial" panose="020B0604020202020204" pitchFamily="34" charset="0"/>
              </a:rPr>
              <a:t> </a:t>
            </a:r>
            <a:r>
              <a:rPr lang="en-US" altLang="en-US" dirty="0" err="1">
                <a:ea typeface="ＭＳ Ｐゴシック" panose="020B0600070205080204" pitchFamily="34" charset="-128"/>
                <a:cs typeface="Arial" panose="020B0604020202020204" pitchFamily="34" charset="0"/>
              </a:rPr>
              <a:t>toán</a:t>
            </a:r>
            <a:r>
              <a:rPr lang="en-US" altLang="en-US" dirty="0">
                <a:ea typeface="ＭＳ Ｐゴシック" panose="020B0600070205080204" pitchFamily="34" charset="-128"/>
                <a:cs typeface="Arial" panose="020B0604020202020204" pitchFamily="34" charset="0"/>
              </a:rPr>
              <a:t> </a:t>
            </a:r>
            <a:r>
              <a:rPr lang="en-US" altLang="en-US" dirty="0" err="1">
                <a:ea typeface="ＭＳ Ｐゴシック" panose="020B0600070205080204" pitchFamily="34" charset="-128"/>
                <a:cs typeface="Arial" panose="020B0604020202020204" pitchFamily="34" charset="0"/>
              </a:rPr>
              <a:t>định</a:t>
            </a:r>
            <a:r>
              <a:rPr lang="en-US" altLang="en-US" dirty="0">
                <a:ea typeface="ＭＳ Ｐゴシック" panose="020B0600070205080204" pitchFamily="34" charset="-128"/>
                <a:cs typeface="Arial" panose="020B0604020202020204" pitchFamily="34" charset="0"/>
              </a:rPr>
              <a:t> </a:t>
            </a:r>
            <a:r>
              <a:rPr lang="en-US" altLang="en-US" dirty="0" err="1">
                <a:ea typeface="ＭＳ Ｐゴシック" panose="020B0600070205080204" pitchFamily="34" charset="-128"/>
                <a:cs typeface="Arial" panose="020B0604020202020204" pitchFamily="34" charset="0"/>
              </a:rPr>
              <a:t>tuyến</a:t>
            </a:r>
            <a:r>
              <a:rPr lang="en-US" altLang="en-US" dirty="0">
                <a:ea typeface="ＭＳ Ｐゴシック" panose="020B0600070205080204" pitchFamily="34" charset="-128"/>
                <a:cs typeface="Arial" panose="020B0604020202020204" pitchFamily="34" charset="0"/>
              </a:rPr>
              <a:t> (RIP, OSPF, BGP) </a:t>
            </a:r>
            <a:r>
              <a:rPr lang="en-US" altLang="en-US" dirty="0">
                <a:ea typeface="ＭＳ Ｐゴシック" panose="020B0600070205080204" pitchFamily="34" charset="-128"/>
                <a:cs typeface="Arial" panose="020B0604020202020204" pitchFamily="34" charset="0"/>
                <a:sym typeface="Wingdings" panose="05000000000000000000" pitchFamily="2" charset="2"/>
              </a:rPr>
              <a:t> </a:t>
            </a:r>
            <a:r>
              <a:rPr lang="en-US" altLang="en-US" dirty="0" err="1">
                <a:ea typeface="ＭＳ Ｐゴシック" panose="020B0600070205080204" pitchFamily="34" charset="-128"/>
                <a:cs typeface="Arial" panose="020B0604020202020204" pitchFamily="34" charset="0"/>
                <a:sym typeface="Wingdings" panose="05000000000000000000" pitchFamily="2" charset="2"/>
              </a:rPr>
              <a:t>tìm</a:t>
            </a:r>
            <a:r>
              <a:rPr lang="en-US" altLang="en-US" dirty="0">
                <a:ea typeface="ＭＳ Ｐゴシック" panose="020B0600070205080204" pitchFamily="34" charset="-128"/>
                <a:cs typeface="Arial" panose="020B0604020202020204" pitchFamily="34" charset="0"/>
                <a:sym typeface="Wingdings" panose="05000000000000000000" pitchFamily="2" charset="2"/>
              </a:rPr>
              <a:t> đ</a:t>
            </a:r>
            <a:r>
              <a:rPr lang="vi-VN" altLang="en-US" dirty="0">
                <a:ea typeface="ＭＳ Ｐゴシック" panose="020B0600070205080204" pitchFamily="34" charset="-128"/>
                <a:cs typeface="Arial" panose="020B0604020202020204" pitchFamily="34" charset="0"/>
                <a:sym typeface="Wingdings" panose="05000000000000000000" pitchFamily="2" charset="2"/>
              </a:rPr>
              <a:t>ư</a:t>
            </a:r>
            <a:r>
              <a:rPr lang="en-US" altLang="en-US" dirty="0" err="1">
                <a:ea typeface="ＭＳ Ｐゴシック" panose="020B0600070205080204" pitchFamily="34" charset="-128"/>
                <a:cs typeface="Arial" panose="020B0604020202020204" pitchFamily="34" charset="0"/>
                <a:sym typeface="Wingdings" panose="05000000000000000000" pitchFamily="2" charset="2"/>
              </a:rPr>
              <a:t>ờng</a:t>
            </a:r>
            <a:r>
              <a:rPr lang="en-US" altLang="en-US" dirty="0">
                <a:ea typeface="ＭＳ Ｐゴシック" panose="020B0600070205080204" pitchFamily="34" charset="-128"/>
                <a:cs typeface="Arial" panose="020B0604020202020204" pitchFamily="34" charset="0"/>
                <a:sym typeface="Wingdings" panose="05000000000000000000" pitchFamily="2" charset="2"/>
              </a:rPr>
              <a:t> </a:t>
            </a:r>
            <a:r>
              <a:rPr lang="en-US" altLang="en-US" dirty="0" err="1">
                <a:ea typeface="ＭＳ Ｐゴシック" panose="020B0600070205080204" pitchFamily="34" charset="-128"/>
                <a:cs typeface="Arial" panose="020B0604020202020204" pitchFamily="34" charset="0"/>
                <a:sym typeface="Wingdings" panose="05000000000000000000" pitchFamily="2" charset="2"/>
              </a:rPr>
              <a:t>đi</a:t>
            </a:r>
            <a:r>
              <a:rPr lang="en-US" altLang="en-US" dirty="0">
                <a:ea typeface="ＭＳ Ｐゴシック" panose="020B0600070205080204" pitchFamily="34" charset="-128"/>
                <a:cs typeface="Arial" panose="020B0604020202020204" pitchFamily="34" charset="0"/>
                <a:sym typeface="Wingdings" panose="05000000000000000000" pitchFamily="2" charset="2"/>
              </a:rPr>
              <a:t> </a:t>
            </a:r>
            <a:r>
              <a:rPr lang="en-US" altLang="en-US" dirty="0" err="1">
                <a:ea typeface="ＭＳ Ｐゴシック" panose="020B0600070205080204" pitchFamily="34" charset="-128"/>
                <a:cs typeface="Arial" panose="020B0604020202020204" pitchFamily="34" charset="0"/>
                <a:sym typeface="Wingdings" panose="05000000000000000000" pitchFamily="2" charset="2"/>
              </a:rPr>
              <a:t>tốt</a:t>
            </a:r>
            <a:r>
              <a:rPr lang="en-US" altLang="en-US" dirty="0">
                <a:ea typeface="ＭＳ Ｐゴシック" panose="020B0600070205080204" pitchFamily="34" charset="-128"/>
                <a:cs typeface="Arial" panose="020B0604020202020204" pitchFamily="34" charset="0"/>
                <a:sym typeface="Wingdings" panose="05000000000000000000" pitchFamily="2" charset="2"/>
              </a:rPr>
              <a:t> </a:t>
            </a:r>
            <a:r>
              <a:rPr lang="en-US" altLang="en-US" dirty="0" err="1">
                <a:ea typeface="ＭＳ Ｐゴシック" panose="020B0600070205080204" pitchFamily="34" charset="-128"/>
                <a:cs typeface="Arial" panose="020B0604020202020204" pitchFamily="34" charset="0"/>
                <a:sym typeface="Wingdings" panose="05000000000000000000" pitchFamily="2" charset="2"/>
              </a:rPr>
              <a:t>nhất</a:t>
            </a:r>
            <a:r>
              <a:rPr lang="en-US" altLang="en-US" dirty="0">
                <a:ea typeface="ＭＳ Ｐゴシック" panose="020B0600070205080204" pitchFamily="34" charset="-128"/>
                <a:cs typeface="Arial" panose="020B0604020202020204" pitchFamily="34" charset="0"/>
                <a:sym typeface="Wingdings" panose="05000000000000000000" pitchFamily="2" charset="2"/>
              </a:rPr>
              <a:t> </a:t>
            </a:r>
            <a:r>
              <a:rPr lang="en-US" altLang="en-US" dirty="0" err="1">
                <a:ea typeface="ＭＳ Ｐゴシック" panose="020B0600070205080204" pitchFamily="34" charset="-128"/>
                <a:cs typeface="Arial" panose="020B0604020202020204" pitchFamily="34" charset="0"/>
                <a:sym typeface="Wingdings" panose="05000000000000000000" pitchFamily="2" charset="2"/>
              </a:rPr>
              <a:t>của</a:t>
            </a:r>
            <a:r>
              <a:rPr lang="en-US" altLang="en-US" dirty="0">
                <a:ea typeface="ＭＳ Ｐゴシック" panose="020B0600070205080204" pitchFamily="34" charset="-128"/>
                <a:cs typeface="Arial" panose="020B0604020202020204" pitchFamily="34" charset="0"/>
                <a:sym typeface="Wingdings" panose="05000000000000000000" pitchFamily="2" charset="2"/>
              </a:rPr>
              <a:t> Packet.</a:t>
            </a:r>
            <a:r>
              <a:rPr lang="en-US" altLang="en-US" dirty="0">
                <a:ea typeface="ＭＳ Ｐゴシック" panose="020B0600070205080204" pitchFamily="34" charset="-128"/>
                <a:cs typeface="Arial" panose="020B0604020202020204" pitchFamily="34" charset="0"/>
              </a:rPr>
              <a:t>	</a:t>
            </a:r>
          </a:p>
          <a:p>
            <a:pPr lvl="1">
              <a:buFont typeface="Arial" panose="020B0604020202020204" pitchFamily="34" charset="0"/>
              <a:buChar char="•"/>
            </a:pPr>
            <a:r>
              <a:rPr lang="en-US" altLang="en-US" i="1" dirty="0" err="1">
                <a:ea typeface="ＭＳ Ｐゴシック" panose="020B0600070205080204" pitchFamily="34" charset="-128"/>
                <a:cs typeface="Arial" panose="020B0604020202020204" pitchFamily="34" charset="0"/>
              </a:rPr>
              <a:t>Chuyển</a:t>
            </a:r>
            <a:r>
              <a:rPr lang="en-US" altLang="en-US" i="1" dirty="0">
                <a:ea typeface="ＭＳ Ｐゴシック" panose="020B0600070205080204" pitchFamily="34" charset="-128"/>
                <a:cs typeface="Arial" panose="020B0604020202020204" pitchFamily="34" charset="0"/>
              </a:rPr>
              <a:t> </a:t>
            </a:r>
            <a:r>
              <a:rPr lang="en-US" altLang="en-US" i="1" dirty="0" err="1">
                <a:ea typeface="ＭＳ Ｐゴシック" panose="020B0600070205080204" pitchFamily="34" charset="-128"/>
                <a:cs typeface="Arial" panose="020B0604020202020204" pitchFamily="34" charset="0"/>
              </a:rPr>
              <a:t>tiếp</a:t>
            </a:r>
            <a:r>
              <a:rPr lang="en-US" altLang="en-US" i="1" dirty="0">
                <a:ea typeface="ＭＳ Ｐゴシック" panose="020B0600070205080204" pitchFamily="34" charset="-128"/>
                <a:cs typeface="Arial" panose="020B0604020202020204" pitchFamily="34" charset="0"/>
              </a:rPr>
              <a:t> </a:t>
            </a:r>
            <a:r>
              <a:rPr lang="en-US" altLang="en-US" i="1" dirty="0" err="1">
                <a:ea typeface="ＭＳ Ｐゴシック" panose="020B0600070205080204" pitchFamily="34" charset="-128"/>
                <a:cs typeface="Arial" panose="020B0604020202020204" pitchFamily="34" charset="0"/>
              </a:rPr>
              <a:t>các</a:t>
            </a:r>
            <a:r>
              <a:rPr lang="en-US" altLang="en-US" i="1" dirty="0">
                <a:ea typeface="ＭＳ Ｐゴシック" panose="020B0600070205080204" pitchFamily="34" charset="-128"/>
                <a:cs typeface="Arial" panose="020B0604020202020204" pitchFamily="34" charset="0"/>
              </a:rPr>
              <a:t> </a:t>
            </a:r>
            <a:r>
              <a:rPr lang="en-US" altLang="en-US" dirty="0">
                <a:ea typeface="ＭＳ Ｐゴシック" panose="020B0600070205080204" pitchFamily="34" charset="-128"/>
                <a:cs typeface="Arial" panose="020B0604020202020204" pitchFamily="34" charset="0"/>
              </a:rPr>
              <a:t>Packet </a:t>
            </a:r>
            <a:r>
              <a:rPr lang="en-US" altLang="en-US" dirty="0" err="1">
                <a:ea typeface="ＭＳ Ｐゴシック" panose="020B0600070205080204" pitchFamily="34" charset="-128"/>
                <a:cs typeface="Arial" panose="020B0604020202020204" pitchFamily="34" charset="0"/>
              </a:rPr>
              <a:t>từ</a:t>
            </a:r>
            <a:r>
              <a:rPr lang="en-US" altLang="en-US" dirty="0">
                <a:ea typeface="ＭＳ Ｐゴシック" panose="020B0600070205080204" pitchFamily="34" charset="-128"/>
                <a:cs typeface="Arial" panose="020B0604020202020204" pitchFamily="34" charset="0"/>
              </a:rPr>
              <a:t> </a:t>
            </a:r>
            <a:r>
              <a:rPr lang="en-US" altLang="en-US" dirty="0" err="1">
                <a:ea typeface="ＭＳ Ｐゴシック" panose="020B0600070205080204" pitchFamily="34" charset="-128"/>
                <a:cs typeface="Arial" panose="020B0604020202020204" pitchFamily="34" charset="0"/>
              </a:rPr>
              <a:t>cổng</a:t>
            </a:r>
            <a:r>
              <a:rPr lang="en-US" altLang="en-US" dirty="0">
                <a:ea typeface="ＭＳ Ｐゴシック" panose="020B0600070205080204" pitchFamily="34" charset="-128"/>
                <a:cs typeface="Arial" panose="020B0604020202020204" pitchFamily="34" charset="0"/>
              </a:rPr>
              <a:t> </a:t>
            </a:r>
            <a:r>
              <a:rPr lang="en-US" altLang="en-US" dirty="0" err="1">
                <a:ea typeface="ＭＳ Ｐゴシック" panose="020B0600070205080204" pitchFamily="34" charset="-128"/>
                <a:cs typeface="Arial" panose="020B0604020202020204" pitchFamily="34" charset="0"/>
              </a:rPr>
              <a:t>vào</a:t>
            </a:r>
            <a:r>
              <a:rPr lang="en-US" altLang="en-US" dirty="0">
                <a:ea typeface="ＭＳ Ｐゴシック" panose="020B0600070205080204" pitchFamily="34" charset="-128"/>
                <a:cs typeface="Arial" panose="020B0604020202020204" pitchFamily="34" charset="0"/>
              </a:rPr>
              <a:t> </a:t>
            </a:r>
            <a:r>
              <a:rPr lang="en-US" altLang="en-US" dirty="0" err="1">
                <a:ea typeface="ＭＳ Ｐゴシック" panose="020B0600070205080204" pitchFamily="34" charset="-128"/>
                <a:cs typeface="Arial" panose="020B0604020202020204" pitchFamily="34" charset="0"/>
              </a:rPr>
              <a:t>tới</a:t>
            </a:r>
            <a:r>
              <a:rPr lang="en-US" altLang="en-US" dirty="0">
                <a:ea typeface="ＭＳ Ｐゴシック" panose="020B0600070205080204" pitchFamily="34" charset="-128"/>
                <a:cs typeface="Arial" panose="020B0604020202020204" pitchFamily="34" charset="0"/>
              </a:rPr>
              <a:t> </a:t>
            </a:r>
            <a:r>
              <a:rPr lang="en-US" altLang="en-US" dirty="0" err="1">
                <a:ea typeface="ＭＳ Ｐゴシック" panose="020B0600070205080204" pitchFamily="34" charset="-128"/>
                <a:cs typeface="Arial" panose="020B0604020202020204" pitchFamily="34" charset="0"/>
              </a:rPr>
              <a:t>đích</a:t>
            </a:r>
            <a:endParaRPr lang="en-US" altLang="en-US" dirty="0">
              <a:ea typeface="ＭＳ Ｐゴシック" panose="020B0600070205080204" pitchFamily="34" charset="-128"/>
              <a:cs typeface="Arial" panose="020B0604020202020204" pitchFamily="34" charset="0"/>
            </a:endParaRPr>
          </a:p>
          <a:p>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27</a:t>
            </a:fld>
            <a:endParaRPr lang="en-US" dirty="0">
              <a:solidFill>
                <a:srgbClr val="FFFFFF"/>
              </a:solidFill>
            </a:endParaRPr>
          </a:p>
        </p:txBody>
      </p:sp>
    </p:spTree>
    <p:extLst>
      <p:ext uri="{BB962C8B-B14F-4D97-AF65-F5344CB8AC3E}">
        <p14:creationId xmlns:p14="http://schemas.microsoft.com/office/powerpoint/2010/main" val="2167041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Kiến</a:t>
            </a:r>
            <a:r>
              <a:rPr lang="en-US" altLang="en-US" dirty="0"/>
              <a:t> </a:t>
            </a:r>
            <a:r>
              <a:rPr lang="en-US" altLang="en-US" dirty="0" err="1"/>
              <a:t>trúc</a:t>
            </a:r>
            <a:r>
              <a:rPr lang="en-US" altLang="en-US" dirty="0"/>
              <a:t> Router</a:t>
            </a:r>
            <a:endParaRPr lang="en-US" dirty="0"/>
          </a:p>
        </p:txBody>
      </p:sp>
      <p:sp>
        <p:nvSpPr>
          <p:cNvPr id="5" name="Content Placeholder 4"/>
          <p:cNvSpPr>
            <a:spLocks noGrp="1"/>
          </p:cNvSpPr>
          <p:nvPr>
            <p:ph idx="1"/>
          </p:nvPr>
        </p:nvSpPr>
        <p:spPr/>
        <p:txBody>
          <a:bodyPr/>
          <a:lstStyle/>
          <a:p>
            <a:endParaRPr lang="en-US" dirty="0"/>
          </a:p>
        </p:txBody>
      </p:sp>
      <p:grpSp>
        <p:nvGrpSpPr>
          <p:cNvPr id="6" name="Group 60"/>
          <p:cNvGrpSpPr>
            <a:grpSpLocks/>
          </p:cNvGrpSpPr>
          <p:nvPr/>
        </p:nvGrpSpPr>
        <p:grpSpPr bwMode="auto">
          <a:xfrm>
            <a:off x="2787650" y="2944122"/>
            <a:ext cx="1609725" cy="2343150"/>
            <a:chOff x="2418" y="1882"/>
            <a:chExt cx="1014" cy="1476"/>
          </a:xfrm>
        </p:grpSpPr>
        <p:sp>
          <p:nvSpPr>
            <p:cNvPr id="7" name="Rectangle 45"/>
            <p:cNvSpPr>
              <a:spLocks noChangeArrowheads="1"/>
            </p:cNvSpPr>
            <p:nvPr/>
          </p:nvSpPr>
          <p:spPr bwMode="auto">
            <a:xfrm>
              <a:off x="2418" y="1882"/>
              <a:ext cx="1014" cy="1476"/>
            </a:xfrm>
            <a:prstGeom prst="rect">
              <a:avLst/>
            </a:prstGeom>
            <a:solidFill>
              <a:schemeClr val="bg1"/>
            </a:solidFill>
            <a:ln w="28575">
              <a:solidFill>
                <a:srgbClr val="FF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8" name="Text Box 48"/>
            <p:cNvSpPr txBox="1">
              <a:spLocks noChangeArrowheads="1"/>
            </p:cNvSpPr>
            <p:nvPr/>
          </p:nvSpPr>
          <p:spPr bwMode="auto">
            <a:xfrm>
              <a:off x="2533" y="2418"/>
              <a:ext cx="779"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ClrTx/>
                <a:buSzTx/>
                <a:buFontTx/>
                <a:buNone/>
              </a:pPr>
              <a:r>
                <a:rPr lang="en-US" altLang="en-US" sz="1800">
                  <a:latin typeface="Arial" panose="020B0604020202020204" pitchFamily="34" charset="0"/>
                </a:rPr>
                <a:t>high-seed </a:t>
              </a:r>
            </a:p>
            <a:p>
              <a:pPr algn="ctr">
                <a:spcBef>
                  <a:spcPct val="0"/>
                </a:spcBef>
                <a:buClrTx/>
                <a:buSzTx/>
                <a:buFontTx/>
                <a:buNone/>
              </a:pPr>
              <a:r>
                <a:rPr lang="en-US" altLang="en-US" sz="1800">
                  <a:latin typeface="Arial" panose="020B0604020202020204" pitchFamily="34" charset="0"/>
                </a:rPr>
                <a:t>switching</a:t>
              </a:r>
            </a:p>
            <a:p>
              <a:pPr algn="ctr">
                <a:spcBef>
                  <a:spcPct val="0"/>
                </a:spcBef>
                <a:buClrTx/>
                <a:buSzTx/>
                <a:buFontTx/>
                <a:buNone/>
              </a:pPr>
              <a:r>
                <a:rPr lang="en-US" altLang="en-US" sz="1800">
                  <a:latin typeface="Arial" panose="020B0604020202020204" pitchFamily="34" charset="0"/>
                </a:rPr>
                <a:t>fabric</a:t>
              </a:r>
            </a:p>
          </p:txBody>
        </p:sp>
      </p:grpSp>
      <p:sp>
        <p:nvSpPr>
          <p:cNvPr id="9" name="Rectangle 46"/>
          <p:cNvSpPr>
            <a:spLocks noChangeArrowheads="1"/>
          </p:cNvSpPr>
          <p:nvPr/>
        </p:nvSpPr>
        <p:spPr bwMode="auto">
          <a:xfrm>
            <a:off x="2805113" y="1982097"/>
            <a:ext cx="1590675" cy="647700"/>
          </a:xfrm>
          <a:prstGeom prst="rect">
            <a:avLst/>
          </a:prstGeom>
          <a:solidFill>
            <a:schemeClr val="bg1"/>
          </a:solidFill>
          <a:ln w="28575">
            <a:solidFill>
              <a:srgbClr val="FF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0" name="Text Box 47"/>
          <p:cNvSpPr txBox="1">
            <a:spLocks noChangeArrowheads="1"/>
          </p:cNvSpPr>
          <p:nvPr/>
        </p:nvSpPr>
        <p:spPr bwMode="auto">
          <a:xfrm>
            <a:off x="2982913" y="2023372"/>
            <a:ext cx="11874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ClrTx/>
              <a:buSzTx/>
              <a:buFontTx/>
              <a:buNone/>
            </a:pPr>
            <a:r>
              <a:rPr lang="en-US" altLang="en-US" sz="1800">
                <a:latin typeface="Arial" panose="020B0604020202020204" pitchFamily="34" charset="0"/>
              </a:rPr>
              <a:t>routing </a:t>
            </a:r>
          </a:p>
          <a:p>
            <a:pPr algn="ctr">
              <a:spcBef>
                <a:spcPct val="0"/>
              </a:spcBef>
              <a:buClrTx/>
              <a:buSzTx/>
              <a:buFontTx/>
              <a:buNone/>
            </a:pPr>
            <a:r>
              <a:rPr lang="en-US" altLang="en-US" sz="1800">
                <a:latin typeface="Arial" panose="020B0604020202020204" pitchFamily="34" charset="0"/>
              </a:rPr>
              <a:t>processor</a:t>
            </a:r>
          </a:p>
        </p:txBody>
      </p:sp>
      <p:sp>
        <p:nvSpPr>
          <p:cNvPr id="11" name="Line 50"/>
          <p:cNvSpPr>
            <a:spLocks noChangeShapeType="1"/>
          </p:cNvSpPr>
          <p:nvPr/>
        </p:nvSpPr>
        <p:spPr bwMode="auto">
          <a:xfrm>
            <a:off x="3533775" y="2501209"/>
            <a:ext cx="19050" cy="5715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12" name="Group 17"/>
          <p:cNvGrpSpPr>
            <a:grpSpLocks/>
          </p:cNvGrpSpPr>
          <p:nvPr/>
        </p:nvGrpSpPr>
        <p:grpSpPr bwMode="auto">
          <a:xfrm>
            <a:off x="744538" y="2958409"/>
            <a:ext cx="2033587" cy="566738"/>
            <a:chOff x="930" y="1989"/>
            <a:chExt cx="1482" cy="357"/>
          </a:xfrm>
        </p:grpSpPr>
        <p:sp>
          <p:nvSpPr>
            <p:cNvPr id="13" name="Rectangle 9"/>
            <p:cNvSpPr>
              <a:spLocks noChangeArrowheads="1"/>
            </p:cNvSpPr>
            <p:nvPr/>
          </p:nvSpPr>
          <p:spPr bwMode="auto">
            <a:xfrm>
              <a:off x="1152" y="1989"/>
              <a:ext cx="1086" cy="357"/>
            </a:xfrm>
            <a:prstGeom prst="rect">
              <a:avLst/>
            </a:prstGeom>
            <a:solidFill>
              <a:schemeClr val="bg1"/>
            </a:solidFill>
            <a:ln w="19050">
              <a:solidFill>
                <a:srgbClr val="5F5F5F"/>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4" name="Rectangle 5"/>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5" name="Rectangle 6"/>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6" name="Rectangle 8"/>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17" name="Line 16"/>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18" name="Group 18"/>
          <p:cNvGrpSpPr>
            <a:grpSpLocks/>
          </p:cNvGrpSpPr>
          <p:nvPr/>
        </p:nvGrpSpPr>
        <p:grpSpPr bwMode="auto">
          <a:xfrm>
            <a:off x="733425" y="4696722"/>
            <a:ext cx="2058988" cy="566737"/>
            <a:chOff x="930" y="1989"/>
            <a:chExt cx="1482" cy="357"/>
          </a:xfrm>
        </p:grpSpPr>
        <p:sp>
          <p:nvSpPr>
            <p:cNvPr id="19" name="Rectangle 19"/>
            <p:cNvSpPr>
              <a:spLocks noChangeArrowheads="1"/>
            </p:cNvSpPr>
            <p:nvPr/>
          </p:nvSpPr>
          <p:spPr bwMode="auto">
            <a:xfrm>
              <a:off x="1152" y="1989"/>
              <a:ext cx="1088" cy="357"/>
            </a:xfrm>
            <a:prstGeom prst="rect">
              <a:avLst/>
            </a:prstGeom>
            <a:solidFill>
              <a:schemeClr val="bg1"/>
            </a:solidFill>
            <a:ln w="19050">
              <a:solidFill>
                <a:srgbClr val="5F5F5F"/>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20" name="Rectangle 20"/>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21" name="Rectangle 21"/>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22" name="Rectangle 22"/>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23" name="Line 23"/>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24" name="Group 29"/>
          <p:cNvGrpSpPr>
            <a:grpSpLocks/>
          </p:cNvGrpSpPr>
          <p:nvPr/>
        </p:nvGrpSpPr>
        <p:grpSpPr bwMode="auto">
          <a:xfrm rot="2656396">
            <a:off x="1363663" y="3848997"/>
            <a:ext cx="546100" cy="546100"/>
            <a:chOff x="354" y="2715"/>
            <a:chExt cx="344" cy="344"/>
          </a:xfrm>
        </p:grpSpPr>
        <p:sp>
          <p:nvSpPr>
            <p:cNvPr id="25" name="Oval 25"/>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26" name="Oval 26"/>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27" name="Oval 27"/>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28" name="Oval 28"/>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grpSp>
        <p:nvGrpSpPr>
          <p:cNvPr id="29" name="Group 37"/>
          <p:cNvGrpSpPr>
            <a:grpSpLocks/>
          </p:cNvGrpSpPr>
          <p:nvPr/>
        </p:nvGrpSpPr>
        <p:grpSpPr bwMode="auto">
          <a:xfrm>
            <a:off x="4344988" y="2963172"/>
            <a:ext cx="1957387" cy="566737"/>
            <a:chOff x="-51" y="2454"/>
            <a:chExt cx="1482" cy="357"/>
          </a:xfrm>
        </p:grpSpPr>
        <p:grpSp>
          <p:nvGrpSpPr>
            <p:cNvPr id="30" name="Group 36"/>
            <p:cNvGrpSpPr>
              <a:grpSpLocks/>
            </p:cNvGrpSpPr>
            <p:nvPr/>
          </p:nvGrpSpPr>
          <p:grpSpPr bwMode="auto">
            <a:xfrm flipH="1">
              <a:off x="171" y="2454"/>
              <a:ext cx="1086" cy="357"/>
              <a:chOff x="171" y="2454"/>
              <a:chExt cx="1086" cy="357"/>
            </a:xfrm>
          </p:grpSpPr>
          <p:sp>
            <p:nvSpPr>
              <p:cNvPr id="32" name="Rectangle 31"/>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33" name="Rectangle 32"/>
              <p:cNvSpPr>
                <a:spLocks noChangeArrowheads="1"/>
              </p:cNvSpPr>
              <p:nvPr/>
            </p:nvSpPr>
            <p:spPr bwMode="auto">
              <a:xfrm>
                <a:off x="216" y="2554"/>
                <a:ext cx="338" cy="161"/>
              </a:xfrm>
              <a:prstGeom prst="rect">
                <a:avLst/>
              </a:prstGeom>
              <a:solidFill>
                <a:schemeClr val="bg1"/>
              </a:solidFill>
              <a:ln w="2857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34" name="Rectangle 33"/>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35" name="Rectangle 34"/>
              <p:cNvSpPr>
                <a:spLocks noChangeArrowheads="1"/>
              </p:cNvSpPr>
              <p:nvPr/>
            </p:nvSpPr>
            <p:spPr bwMode="auto">
              <a:xfrm>
                <a:off x="921" y="2488"/>
                <a:ext cx="274" cy="274"/>
              </a:xfrm>
              <a:prstGeom prst="rect">
                <a:avLst/>
              </a:prstGeom>
              <a:solidFill>
                <a:schemeClr val="bg1"/>
              </a:solidFill>
              <a:ln w="28575">
                <a:solidFill>
                  <a:srgbClr val="FF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31" name="Line 35"/>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36" name="Group 38"/>
          <p:cNvGrpSpPr>
            <a:grpSpLocks/>
          </p:cNvGrpSpPr>
          <p:nvPr/>
        </p:nvGrpSpPr>
        <p:grpSpPr bwMode="auto">
          <a:xfrm>
            <a:off x="4364038" y="4696722"/>
            <a:ext cx="2011362" cy="566737"/>
            <a:chOff x="-51" y="2454"/>
            <a:chExt cx="1482" cy="357"/>
          </a:xfrm>
        </p:grpSpPr>
        <p:grpSp>
          <p:nvGrpSpPr>
            <p:cNvPr id="37" name="Group 39"/>
            <p:cNvGrpSpPr>
              <a:grpSpLocks/>
            </p:cNvGrpSpPr>
            <p:nvPr/>
          </p:nvGrpSpPr>
          <p:grpSpPr bwMode="auto">
            <a:xfrm flipH="1">
              <a:off x="171" y="2454"/>
              <a:ext cx="1086" cy="357"/>
              <a:chOff x="171" y="2454"/>
              <a:chExt cx="1086" cy="357"/>
            </a:xfrm>
          </p:grpSpPr>
          <p:sp>
            <p:nvSpPr>
              <p:cNvPr id="39" name="Rectangle 40"/>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40" name="Rectangle 41"/>
              <p:cNvSpPr>
                <a:spLocks noChangeArrowheads="1"/>
              </p:cNvSpPr>
              <p:nvPr/>
            </p:nvSpPr>
            <p:spPr bwMode="auto">
              <a:xfrm>
                <a:off x="216" y="2554"/>
                <a:ext cx="337" cy="161"/>
              </a:xfrm>
              <a:prstGeom prst="rect">
                <a:avLst/>
              </a:prstGeom>
              <a:solidFill>
                <a:schemeClr val="bg1"/>
              </a:solidFill>
              <a:ln w="28575">
                <a:solidFill>
                  <a:srgbClr val="0066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41" name="Rectangle 42"/>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42" name="Rectangle 43"/>
              <p:cNvSpPr>
                <a:spLocks noChangeArrowheads="1"/>
              </p:cNvSpPr>
              <p:nvPr/>
            </p:nvSpPr>
            <p:spPr bwMode="auto">
              <a:xfrm>
                <a:off x="923" y="2488"/>
                <a:ext cx="274" cy="274"/>
              </a:xfrm>
              <a:prstGeom prst="rect">
                <a:avLst/>
              </a:prstGeom>
              <a:solidFill>
                <a:schemeClr val="bg1"/>
              </a:solidFill>
              <a:ln w="28575">
                <a:solidFill>
                  <a:srgbClr val="FF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sp>
          <p:nvSpPr>
            <p:cNvPr id="38" name="Line 44"/>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43" name="Group 51"/>
          <p:cNvGrpSpPr>
            <a:grpSpLocks/>
          </p:cNvGrpSpPr>
          <p:nvPr/>
        </p:nvGrpSpPr>
        <p:grpSpPr bwMode="auto">
          <a:xfrm rot="2656396">
            <a:off x="5230813" y="3839472"/>
            <a:ext cx="546100" cy="546100"/>
            <a:chOff x="354" y="2715"/>
            <a:chExt cx="344" cy="344"/>
          </a:xfrm>
        </p:grpSpPr>
        <p:sp>
          <p:nvSpPr>
            <p:cNvPr id="44" name="Oval 52"/>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45" name="Oval 53"/>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46" name="Oval 54"/>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sp>
          <p:nvSpPr>
            <p:cNvPr id="47" name="Oval 55"/>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vi-VN" altLang="en-US" sz="1800">
                <a:latin typeface="Arial" panose="020B0604020202020204" pitchFamily="34" charset="0"/>
              </a:endParaRPr>
            </a:p>
          </p:txBody>
        </p:sp>
      </p:grpSp>
      <p:cxnSp>
        <p:nvCxnSpPr>
          <p:cNvPr id="48" name="Straight Connector 47"/>
          <p:cNvCxnSpPr>
            <a:cxnSpLocks noChangeShapeType="1"/>
          </p:cNvCxnSpPr>
          <p:nvPr/>
        </p:nvCxnSpPr>
        <p:spPr bwMode="auto">
          <a:xfrm>
            <a:off x="733425" y="2753622"/>
            <a:ext cx="7802563" cy="12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49" name="TextBox 48"/>
          <p:cNvSpPr txBox="1">
            <a:spLocks noChangeArrowheads="1"/>
          </p:cNvSpPr>
          <p:nvPr/>
        </p:nvSpPr>
        <p:spPr bwMode="auto">
          <a:xfrm>
            <a:off x="6888163" y="2790134"/>
            <a:ext cx="19383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forwarding data plane  (hardware)</a:t>
            </a:r>
          </a:p>
        </p:txBody>
      </p:sp>
      <p:sp>
        <p:nvSpPr>
          <p:cNvPr id="50" name="Rectangle 49"/>
          <p:cNvSpPr>
            <a:spLocks noChangeArrowheads="1"/>
          </p:cNvSpPr>
          <p:nvPr/>
        </p:nvSpPr>
        <p:spPr bwMode="auto">
          <a:xfrm>
            <a:off x="6362700" y="2123384"/>
            <a:ext cx="2449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routing, management</a:t>
            </a:r>
          </a:p>
          <a:p>
            <a:pPr algn="r">
              <a:lnSpc>
                <a:spcPct val="100000"/>
              </a:lnSpc>
              <a:spcBef>
                <a:spcPct val="0"/>
              </a:spcBef>
              <a:buClrTx/>
              <a:buSzTx/>
              <a:buFontTx/>
              <a:buNone/>
            </a:pPr>
            <a:r>
              <a:rPr lang="en-US" altLang="en-US" sz="1600">
                <a:latin typeface="Arial" panose="020B0604020202020204" pitchFamily="34" charset="0"/>
              </a:rPr>
              <a:t>control plane (software)</a:t>
            </a:r>
          </a:p>
        </p:txBody>
      </p:sp>
      <p:sp>
        <p:nvSpPr>
          <p:cNvPr id="51" name="Freeform 10"/>
          <p:cNvSpPr>
            <a:spLocks/>
          </p:cNvSpPr>
          <p:nvPr/>
        </p:nvSpPr>
        <p:spPr bwMode="auto">
          <a:xfrm>
            <a:off x="2198688" y="2277372"/>
            <a:ext cx="512762" cy="73025"/>
          </a:xfrm>
          <a:custGeom>
            <a:avLst/>
            <a:gdLst>
              <a:gd name="T0" fmla="*/ 484178 w 512919"/>
              <a:gd name="T1" fmla="*/ 66590 h 73266"/>
              <a:gd name="T2" fmla="*/ 508384 w 512919"/>
              <a:gd name="T3" fmla="*/ 0 h 73266"/>
              <a:gd name="T4" fmla="*/ 145248 w 512919"/>
              <a:gd name="T5" fmla="*/ 11098 h 73266"/>
              <a:gd name="T6" fmla="*/ 96829 w 512919"/>
              <a:gd name="T7" fmla="*/ 22198 h 73266"/>
              <a:gd name="T8" fmla="*/ 0 w 512919"/>
              <a:gd name="T9" fmla="*/ 11098 h 73266"/>
              <a:gd name="T10" fmla="*/ 0 w 512919"/>
              <a:gd name="T11" fmla="*/ 11098 h 73266"/>
              <a:gd name="T12" fmla="*/ 508384 w 512919"/>
              <a:gd name="T13" fmla="*/ 11098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cxnSp>
        <p:nvCxnSpPr>
          <p:cNvPr id="52" name="Elbow Connector 51"/>
          <p:cNvCxnSpPr>
            <a:cxnSpLocks noChangeShapeType="1"/>
            <a:endCxn id="22" idx="0"/>
          </p:cNvCxnSpPr>
          <p:nvPr/>
        </p:nvCxnSpPr>
        <p:spPr bwMode="auto">
          <a:xfrm rot="5400000">
            <a:off x="1215231" y="3340204"/>
            <a:ext cx="2473325" cy="347662"/>
          </a:xfrm>
          <a:prstGeom prst="bentConnector3">
            <a:avLst>
              <a:gd name="adj1" fmla="val -60"/>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53" name="TextBox 52"/>
          <p:cNvSpPr txBox="1">
            <a:spLocks noChangeArrowheads="1"/>
          </p:cNvSpPr>
          <p:nvPr/>
        </p:nvSpPr>
        <p:spPr bwMode="auto">
          <a:xfrm>
            <a:off x="701675" y="1996384"/>
            <a:ext cx="21558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i="1">
                <a:latin typeface="Arial" panose="020B0604020202020204" pitchFamily="34" charset="0"/>
              </a:rPr>
              <a:t>forwarding tables computed,</a:t>
            </a:r>
          </a:p>
          <a:p>
            <a:pPr>
              <a:lnSpc>
                <a:spcPct val="100000"/>
              </a:lnSpc>
              <a:spcBef>
                <a:spcPct val="0"/>
              </a:spcBef>
              <a:buClrTx/>
              <a:buSzTx/>
              <a:buFontTx/>
              <a:buNone/>
            </a:pPr>
            <a:r>
              <a:rPr lang="en-US" altLang="en-US" sz="1200" i="1">
                <a:latin typeface="Arial" panose="020B0604020202020204" pitchFamily="34" charset="0"/>
              </a:rPr>
              <a:t>pushed to input ports</a:t>
            </a:r>
          </a:p>
        </p:txBody>
      </p:sp>
      <p:sp>
        <p:nvSpPr>
          <p:cNvPr id="54" name="Text Box 57"/>
          <p:cNvSpPr txBox="1">
            <a:spLocks noChangeArrowheads="1"/>
          </p:cNvSpPr>
          <p:nvPr/>
        </p:nvSpPr>
        <p:spPr bwMode="auto">
          <a:xfrm>
            <a:off x="679519" y="5462109"/>
            <a:ext cx="191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dirty="0">
                <a:latin typeface="Arial" panose="020B0604020202020204" pitchFamily="34" charset="0"/>
              </a:rPr>
              <a:t>router input ports</a:t>
            </a:r>
          </a:p>
        </p:txBody>
      </p:sp>
      <p:sp>
        <p:nvSpPr>
          <p:cNvPr id="55" name="Text Box 58"/>
          <p:cNvSpPr txBox="1">
            <a:spLocks noChangeArrowheads="1"/>
          </p:cNvSpPr>
          <p:nvPr/>
        </p:nvSpPr>
        <p:spPr bwMode="auto">
          <a:xfrm>
            <a:off x="4703831" y="5503384"/>
            <a:ext cx="2051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dirty="0">
                <a:latin typeface="Arial" panose="020B0604020202020204" pitchFamily="34" charset="0"/>
              </a:rPr>
              <a:t>router output ports</a:t>
            </a:r>
          </a:p>
        </p:txBody>
      </p:sp>
      <p:sp>
        <p:nvSpPr>
          <p:cNvPr id="3" name="Slide Number Placeholder 2"/>
          <p:cNvSpPr>
            <a:spLocks noGrp="1"/>
          </p:cNvSpPr>
          <p:nvPr>
            <p:ph type="sldNum" sz="quarter" idx="12"/>
          </p:nvPr>
        </p:nvSpPr>
        <p:spPr/>
        <p:txBody>
          <a:bodyPr/>
          <a:lstStyle/>
          <a:p>
            <a:fld id="{1AD93096-5B34-4342-9326-69289CEAE4C2}" type="slidenum">
              <a:rPr lang="en-US" smtClean="0"/>
              <a:pPr/>
              <a:t>28</a:t>
            </a:fld>
            <a:endParaRPr lang="en-US" dirty="0">
              <a:solidFill>
                <a:srgbClr val="FFFFFF"/>
              </a:solidFill>
            </a:endParaRPr>
          </a:p>
        </p:txBody>
      </p:sp>
    </p:spTree>
    <p:extLst>
      <p:ext uri="{BB962C8B-B14F-4D97-AF65-F5344CB8AC3E}">
        <p14:creationId xmlns:p14="http://schemas.microsoft.com/office/powerpoint/2010/main" val="359563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dissolv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5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11" y="1414463"/>
            <a:ext cx="5978979" cy="4360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err="1"/>
              <a:t>Bên</a:t>
            </a:r>
            <a:r>
              <a:rPr lang="en-US" dirty="0"/>
              <a:t> </a:t>
            </a:r>
            <a:r>
              <a:rPr lang="en-US" dirty="0" err="1"/>
              <a:t>trong</a:t>
            </a:r>
            <a:r>
              <a:rPr lang="en-US" dirty="0"/>
              <a:t> Router</a:t>
            </a:r>
          </a:p>
        </p:txBody>
      </p:sp>
      <p:sp>
        <p:nvSpPr>
          <p:cNvPr id="2" name="Slide Number Placeholder 1"/>
          <p:cNvSpPr>
            <a:spLocks noGrp="1"/>
          </p:cNvSpPr>
          <p:nvPr>
            <p:ph type="sldNum" sz="quarter" idx="12"/>
          </p:nvPr>
        </p:nvSpPr>
        <p:spPr/>
        <p:txBody>
          <a:bodyPr/>
          <a:lstStyle/>
          <a:p>
            <a:fld id="{1AD93096-5B34-4342-9326-69289CEAE4C2}" type="slidenum">
              <a:rPr lang="en-US" smtClean="0"/>
              <a:pPr/>
              <a:t>29</a:t>
            </a:fld>
            <a:endParaRPr lang="en-US" dirty="0">
              <a:solidFill>
                <a:srgbClr val="FFFFFF"/>
              </a:solidFill>
            </a:endParaRPr>
          </a:p>
        </p:txBody>
      </p:sp>
    </p:spTree>
    <p:extLst>
      <p:ext uri="{BB962C8B-B14F-4D97-AF65-F5344CB8AC3E}">
        <p14:creationId xmlns:p14="http://schemas.microsoft.com/office/powerpoint/2010/main" val="46038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t>Các</a:t>
            </a:r>
            <a:r>
              <a:rPr lang="en-US" dirty="0"/>
              <a:t> </a:t>
            </a:r>
            <a:r>
              <a:rPr lang="en-US" dirty="0" err="1"/>
              <a:t>loại</a:t>
            </a:r>
            <a:r>
              <a:rPr lang="en-US" dirty="0"/>
              <a:t> </a:t>
            </a:r>
            <a:r>
              <a:rPr lang="en-US" dirty="0" err="1"/>
              <a:t>kết</a:t>
            </a:r>
            <a:r>
              <a:rPr lang="en-US" dirty="0"/>
              <a:t> </a:t>
            </a:r>
            <a:r>
              <a:rPr lang="en-US" dirty="0" err="1"/>
              <a:t>nối</a:t>
            </a:r>
            <a:endParaRPr lang="en-US" dirty="0"/>
          </a:p>
        </p:txBody>
      </p:sp>
      <p:sp>
        <p:nvSpPr>
          <p:cNvPr id="5" name="Text Placeholder 6"/>
          <p:cNvSpPr txBox="1">
            <a:spLocks/>
          </p:cNvSpPr>
          <p:nvPr/>
        </p:nvSpPr>
        <p:spPr>
          <a:xfrm>
            <a:off x="5025958" y="2143770"/>
            <a:ext cx="1820896"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Home Router</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42" y="1355206"/>
            <a:ext cx="4087644" cy="2586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405" y="4127221"/>
            <a:ext cx="5843508" cy="2187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txBox="1">
            <a:spLocks/>
          </p:cNvSpPr>
          <p:nvPr/>
        </p:nvSpPr>
        <p:spPr>
          <a:xfrm>
            <a:off x="387283" y="4563120"/>
            <a:ext cx="2241618" cy="69468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err="1"/>
              <a:t>Kết</a:t>
            </a:r>
            <a:r>
              <a:rPr lang="en-US" sz="2000" dirty="0"/>
              <a:t> </a:t>
            </a:r>
            <a:r>
              <a:rPr lang="en-US" sz="2000" dirty="0" err="1"/>
              <a:t>nối</a:t>
            </a:r>
            <a:r>
              <a:rPr lang="en-US" sz="2000" dirty="0"/>
              <a:t> </a:t>
            </a:r>
            <a:r>
              <a:rPr lang="en-US" sz="2000" dirty="0" err="1"/>
              <a:t>có</a:t>
            </a:r>
            <a:r>
              <a:rPr lang="en-US" sz="2000" dirty="0"/>
              <a:t> </a:t>
            </a:r>
            <a:r>
              <a:rPr lang="en-US" sz="2000" dirty="0" err="1"/>
              <a:t>dây</a:t>
            </a:r>
            <a:endParaRPr lang="en-US" sz="2000" dirty="0"/>
          </a:p>
        </p:txBody>
      </p:sp>
      <p:sp>
        <p:nvSpPr>
          <p:cNvPr id="3" name="Slide Number Placeholder 2"/>
          <p:cNvSpPr>
            <a:spLocks noGrp="1"/>
          </p:cNvSpPr>
          <p:nvPr>
            <p:ph type="sldNum" sz="quarter" idx="12"/>
          </p:nvPr>
        </p:nvSpPr>
        <p:spPr/>
        <p:txBody>
          <a:bodyPr/>
          <a:lstStyle/>
          <a:p>
            <a:fld id="{1AD93096-5B34-4342-9326-69289CEAE4C2}" type="slidenum">
              <a:rPr lang="en-US" smtClean="0"/>
              <a:pPr/>
              <a:t>3</a:t>
            </a:fld>
            <a:endParaRPr lang="en-US" dirty="0">
              <a:solidFill>
                <a:srgbClr val="FFFFFF"/>
              </a:solidFill>
            </a:endParaRPr>
          </a:p>
        </p:txBody>
      </p:sp>
    </p:spTree>
    <p:extLst>
      <p:ext uri="{BB962C8B-B14F-4D97-AF65-F5344CB8AC3E}">
        <p14:creationId xmlns:p14="http://schemas.microsoft.com/office/powerpoint/2010/main" val="77741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Bên</a:t>
            </a:r>
            <a:r>
              <a:rPr lang="en-US" dirty="0"/>
              <a:t> </a:t>
            </a:r>
            <a:r>
              <a:rPr lang="en-US" dirty="0" err="1"/>
              <a:t>trong</a:t>
            </a:r>
            <a:r>
              <a:rPr lang="en-US" dirty="0"/>
              <a:t> Router</a:t>
            </a:r>
          </a:p>
        </p:txBody>
      </p:sp>
      <p:sp>
        <p:nvSpPr>
          <p:cNvPr id="2" name="Slide Number Placeholder 1"/>
          <p:cNvSpPr>
            <a:spLocks noGrp="1"/>
          </p:cNvSpPr>
          <p:nvPr>
            <p:ph type="sldNum" sz="quarter" idx="12"/>
          </p:nvPr>
        </p:nvSpPr>
        <p:spPr/>
        <p:txBody>
          <a:bodyPr/>
          <a:lstStyle/>
          <a:p>
            <a:fld id="{1AD93096-5B34-4342-9326-69289CEAE4C2}" type="slidenum">
              <a:rPr lang="en-US" smtClean="0"/>
              <a:pPr/>
              <a:t>30</a:t>
            </a:fld>
            <a:endParaRPr lang="en-US" dirty="0">
              <a:solidFill>
                <a:srgbClr val="FFFFFF"/>
              </a:solidFill>
            </a:endParaRPr>
          </a:p>
        </p:txBody>
      </p:sp>
      <p:pic>
        <p:nvPicPr>
          <p:cNvPr id="4" name="Picture 3">
            <a:extLst>
              <a:ext uri="{FF2B5EF4-FFF2-40B4-BE49-F238E27FC236}">
                <a16:creationId xmlns:a16="http://schemas.microsoft.com/office/drawing/2014/main" id="{4649BBFC-9D3F-4926-9C8A-2DFCE27B4077}"/>
              </a:ext>
            </a:extLst>
          </p:cNvPr>
          <p:cNvPicPr>
            <a:picLocks noChangeAspect="1"/>
          </p:cNvPicPr>
          <p:nvPr/>
        </p:nvPicPr>
        <p:blipFill rotWithShape="1">
          <a:blip r:embed="rId3"/>
          <a:srcRect l="6666" t="18874" r="36667" b="23320"/>
          <a:stretch/>
        </p:blipFill>
        <p:spPr>
          <a:xfrm>
            <a:off x="609600" y="1828799"/>
            <a:ext cx="7315200" cy="3733801"/>
          </a:xfrm>
          <a:prstGeom prst="rect">
            <a:avLst/>
          </a:prstGeom>
        </p:spPr>
      </p:pic>
    </p:spTree>
    <p:extLst>
      <p:ext uri="{BB962C8B-B14F-4D97-AF65-F5344CB8AC3E}">
        <p14:creationId xmlns:p14="http://schemas.microsoft.com/office/powerpoint/2010/main" val="57131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Các</a:t>
            </a:r>
            <a:r>
              <a:rPr lang="en-US" dirty="0"/>
              <a:t> </a:t>
            </a:r>
            <a:r>
              <a:rPr lang="en-US" dirty="0" err="1"/>
              <a:t>cổng</a:t>
            </a:r>
            <a:r>
              <a:rPr lang="en-US" dirty="0"/>
              <a:t> </a:t>
            </a:r>
            <a:r>
              <a:rPr lang="en-US" dirty="0" err="1"/>
              <a:t>kết</a:t>
            </a:r>
            <a:r>
              <a:rPr lang="en-US" dirty="0"/>
              <a:t> </a:t>
            </a:r>
            <a:r>
              <a:rPr lang="en-US" dirty="0" err="1"/>
              <a:t>nối</a:t>
            </a:r>
            <a:r>
              <a:rPr lang="en-US" dirty="0"/>
              <a:t> </a:t>
            </a:r>
            <a:r>
              <a:rPr lang="en-US" dirty="0" err="1"/>
              <a:t>của</a:t>
            </a:r>
            <a:r>
              <a:rPr lang="en-US" dirty="0"/>
              <a:t> Router</a:t>
            </a:r>
          </a:p>
        </p:txBody>
      </p:sp>
      <p:sp>
        <p:nvSpPr>
          <p:cNvPr id="3" name="Slide Number Placeholder 2"/>
          <p:cNvSpPr>
            <a:spLocks noGrp="1"/>
          </p:cNvSpPr>
          <p:nvPr>
            <p:ph type="sldNum" sz="quarter" idx="12"/>
          </p:nvPr>
        </p:nvSpPr>
        <p:spPr/>
        <p:txBody>
          <a:bodyPr/>
          <a:lstStyle/>
          <a:p>
            <a:fld id="{1AD93096-5B34-4342-9326-69289CEAE4C2}" type="slidenum">
              <a:rPr lang="en-US" smtClean="0"/>
              <a:pPr/>
              <a:t>31</a:t>
            </a:fld>
            <a:endParaRPr lang="en-US" dirty="0">
              <a:solidFill>
                <a:srgbClr val="FFFFFF"/>
              </a:solidFill>
            </a:endParaRPr>
          </a:p>
        </p:txBody>
      </p:sp>
      <p:pic>
        <p:nvPicPr>
          <p:cNvPr id="4" name="Picture 3">
            <a:extLst>
              <a:ext uri="{FF2B5EF4-FFF2-40B4-BE49-F238E27FC236}">
                <a16:creationId xmlns:a16="http://schemas.microsoft.com/office/drawing/2014/main" id="{D2C2E1CD-939B-4157-96C3-9ECDFEE31392}"/>
              </a:ext>
            </a:extLst>
          </p:cNvPr>
          <p:cNvPicPr>
            <a:picLocks noChangeAspect="1"/>
          </p:cNvPicPr>
          <p:nvPr/>
        </p:nvPicPr>
        <p:blipFill rotWithShape="1">
          <a:blip r:embed="rId3"/>
          <a:srcRect l="3333" t="36660" r="34167" b="21838"/>
          <a:stretch/>
        </p:blipFill>
        <p:spPr>
          <a:xfrm>
            <a:off x="304800" y="1775967"/>
            <a:ext cx="8305800" cy="3100833"/>
          </a:xfrm>
          <a:prstGeom prst="rect">
            <a:avLst/>
          </a:prstGeom>
        </p:spPr>
      </p:pic>
    </p:spTree>
    <p:extLst>
      <p:ext uri="{BB962C8B-B14F-4D97-AF65-F5344CB8AC3E}">
        <p14:creationId xmlns:p14="http://schemas.microsoft.com/office/powerpoint/2010/main" val="75788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5638" y="537256"/>
            <a:ext cx="8145462" cy="838200"/>
          </a:xfrm>
        </p:spPr>
        <p:txBody>
          <a:bodyPr>
            <a:normAutofit/>
          </a:bodyPr>
          <a:lstStyle/>
          <a:p>
            <a:r>
              <a:rPr lang="en-US" dirty="0" err="1"/>
              <a:t>Quá</a:t>
            </a:r>
            <a:r>
              <a:rPr lang="en-US" dirty="0"/>
              <a:t> </a:t>
            </a:r>
            <a:r>
              <a:rPr lang="en-US" dirty="0" err="1"/>
              <a:t>trình</a:t>
            </a:r>
            <a:r>
              <a:rPr lang="en-US" dirty="0"/>
              <a:t> </a:t>
            </a:r>
            <a:r>
              <a:rPr lang="en-US" dirty="0" err="1"/>
              <a:t>chuyển</a:t>
            </a:r>
            <a:r>
              <a:rPr lang="en-US" dirty="0"/>
              <a:t> </a:t>
            </a:r>
            <a:r>
              <a:rPr lang="en-US" dirty="0" err="1"/>
              <a:t>tiếp</a:t>
            </a:r>
            <a:r>
              <a:rPr lang="en-US" dirty="0"/>
              <a:t> </a:t>
            </a:r>
            <a:r>
              <a:rPr lang="en-US" dirty="0" err="1"/>
              <a:t>gói</a:t>
            </a:r>
            <a:r>
              <a:rPr lang="en-US" dirty="0"/>
              <a:t> tin </a:t>
            </a:r>
          </a:p>
        </p:txBody>
      </p:sp>
      <p:pic>
        <p:nvPicPr>
          <p:cNvPr id="1026" name="Picture 2"/>
          <p:cNvPicPr>
            <a:picLocks noGrp="1" noChangeAspect="1" noChangeArrowheads="1"/>
          </p:cNvPicPr>
          <p:nvPr>
            <p:ph idx="1"/>
          </p:nvPr>
        </p:nvPicPr>
        <p:blipFill>
          <a:blip r:embed="rId3" cstate="print"/>
          <a:srcRect l="42557" t="29569" r="11860" b="25137"/>
          <a:stretch>
            <a:fillRect/>
          </a:stretch>
        </p:blipFill>
        <p:spPr bwMode="auto">
          <a:xfrm>
            <a:off x="638628" y="1553029"/>
            <a:ext cx="7768327" cy="4339772"/>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1AD93096-5B34-4342-9326-69289CEAE4C2}" type="slidenum">
              <a:rPr lang="en-US" smtClean="0"/>
              <a:pPr/>
              <a:t>32</a:t>
            </a:fld>
            <a:endParaRPr lang="en-US" dirty="0">
              <a:solidFill>
                <a:srgbClr val="FFFFFF"/>
              </a:solidFill>
            </a:endParaRPr>
          </a:p>
        </p:txBody>
      </p:sp>
    </p:spTree>
    <p:extLst>
      <p:ext uri="{BB962C8B-B14F-4D97-AF65-F5344CB8AC3E}">
        <p14:creationId xmlns:p14="http://schemas.microsoft.com/office/powerpoint/2010/main" val="1999252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normAutofit fontScale="90000"/>
          </a:bodyPr>
          <a:lstStyle/>
          <a:p>
            <a:pPr>
              <a:defRPr/>
            </a:pPr>
            <a:br>
              <a:rPr lang="en-US" dirty="0"/>
            </a:br>
            <a:r>
              <a:rPr lang="en-US" dirty="0" err="1"/>
              <a:t>Quá</a:t>
            </a:r>
            <a:r>
              <a:rPr lang="en-US" dirty="0"/>
              <a:t> </a:t>
            </a:r>
            <a:r>
              <a:rPr lang="en-US" dirty="0" err="1"/>
              <a:t>trình</a:t>
            </a:r>
            <a:r>
              <a:rPr lang="en-US" dirty="0"/>
              <a:t> </a:t>
            </a:r>
            <a:r>
              <a:rPr lang="en-US" dirty="0" err="1"/>
              <a:t>chuyển</a:t>
            </a:r>
            <a:r>
              <a:rPr lang="en-US" dirty="0"/>
              <a:t> </a:t>
            </a:r>
            <a:r>
              <a:rPr lang="en-US" dirty="0" err="1"/>
              <a:t>tiếp</a:t>
            </a:r>
            <a:r>
              <a:rPr lang="en-US" dirty="0"/>
              <a:t> </a:t>
            </a:r>
            <a:r>
              <a:rPr lang="en-US" dirty="0" err="1"/>
              <a:t>gói</a:t>
            </a:r>
            <a:r>
              <a:rPr lang="en-US" dirty="0"/>
              <a:t> tin </a:t>
            </a:r>
            <a:endParaRPr lang="en-US" dirty="0">
              <a:solidFill>
                <a:schemeClr val="accent5">
                  <a:lumMod val="75000"/>
                </a:schemeClr>
              </a:solidFill>
              <a:cs typeface="Arial" pitchFamily="34" charset="0"/>
            </a:endParaRPr>
          </a:p>
        </p:txBody>
      </p:sp>
      <p:sp>
        <p:nvSpPr>
          <p:cNvPr id="8195" name="Rectangle 6"/>
          <p:cNvSpPr>
            <a:spLocks noGrp="1" noChangeArrowheads="1"/>
          </p:cNvSpPr>
          <p:nvPr>
            <p:ph idx="1"/>
          </p:nvPr>
        </p:nvSpPr>
        <p:spPr>
          <a:xfrm>
            <a:off x="644525" y="1552575"/>
            <a:ext cx="8204200" cy="5000625"/>
          </a:xfrm>
        </p:spPr>
        <p:txBody>
          <a:bodyPr/>
          <a:lstStyle/>
          <a:p>
            <a:pPr eaLnBrk="1" hangingPunct="1">
              <a:lnSpc>
                <a:spcPct val="75000"/>
              </a:lnSpc>
              <a:buFont typeface="Wingdings" pitchFamily="2" charset="2"/>
              <a:buNone/>
            </a:pPr>
            <a:endParaRPr lang="en-US" sz="2000" dirty="0"/>
          </a:p>
          <a:p>
            <a:pPr eaLnBrk="1" hangingPunct="1">
              <a:lnSpc>
                <a:spcPct val="75000"/>
              </a:lnSpc>
            </a:pPr>
            <a:endParaRPr lang="en-US" sz="2000" dirty="0"/>
          </a:p>
          <a:p>
            <a:pPr eaLnBrk="1" hangingPunct="1">
              <a:lnSpc>
                <a:spcPct val="75000"/>
              </a:lnSpc>
            </a:pPr>
            <a:endParaRPr lang="en-US" sz="2000" dirty="0"/>
          </a:p>
          <a:p>
            <a:pPr eaLnBrk="1" hangingPunct="1">
              <a:lnSpc>
                <a:spcPct val="75000"/>
              </a:lnSpc>
            </a:pPr>
            <a:endParaRPr lang="en-US" sz="2000" dirty="0"/>
          </a:p>
          <a:p>
            <a:pPr eaLnBrk="1" hangingPunct="1">
              <a:lnSpc>
                <a:spcPct val="75000"/>
              </a:lnSpc>
            </a:pPr>
            <a:endParaRPr lang="en-US" sz="2000" dirty="0"/>
          </a:p>
          <a:p>
            <a:pPr eaLnBrk="1" hangingPunct="1">
              <a:lnSpc>
                <a:spcPct val="75000"/>
              </a:lnSpc>
            </a:pPr>
            <a:endParaRPr lang="en-US" altLang="ja-JP" sz="2000" dirty="0">
              <a:ea typeface="ＭＳ Ｐゴシック" pitchFamily="34" charset="-128"/>
            </a:endParaRPr>
          </a:p>
        </p:txBody>
      </p:sp>
      <p:pic>
        <p:nvPicPr>
          <p:cNvPr id="2050" name="Picture 2"/>
          <p:cNvPicPr>
            <a:picLocks noChangeAspect="1" noChangeArrowheads="1"/>
          </p:cNvPicPr>
          <p:nvPr/>
        </p:nvPicPr>
        <p:blipFill>
          <a:blip r:embed="rId3" cstate="print"/>
          <a:srcRect l="46629" t="28770" r="14216" b="20437"/>
          <a:stretch>
            <a:fillRect/>
          </a:stretch>
        </p:blipFill>
        <p:spPr bwMode="auto">
          <a:xfrm>
            <a:off x="1727199" y="1520382"/>
            <a:ext cx="5994401" cy="437198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1AD93096-5B34-4342-9326-69289CEAE4C2}" type="slidenum">
              <a:rPr lang="en-US" smtClean="0"/>
              <a:pPr/>
              <a:t>33</a:t>
            </a:fld>
            <a:endParaRPr lang="en-US" dirty="0">
              <a:solidFill>
                <a:srgbClr val="FFFFFF"/>
              </a:solidFill>
            </a:endParaRPr>
          </a:p>
        </p:txBody>
      </p:sp>
      <p:sp>
        <p:nvSpPr>
          <p:cNvPr id="3" name="Rectangle: Rounded Corners 2">
            <a:extLst>
              <a:ext uri="{FF2B5EF4-FFF2-40B4-BE49-F238E27FC236}">
                <a16:creationId xmlns:a16="http://schemas.microsoft.com/office/drawing/2014/main" id="{9D9BD257-173E-4201-819B-ED1AD97E42D9}"/>
              </a:ext>
            </a:extLst>
          </p:cNvPr>
          <p:cNvSpPr/>
          <p:nvPr/>
        </p:nvSpPr>
        <p:spPr>
          <a:xfrm>
            <a:off x="3200400" y="1560729"/>
            <a:ext cx="457200" cy="200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R1</a:t>
            </a:r>
          </a:p>
        </p:txBody>
      </p:sp>
    </p:spTree>
    <p:extLst>
      <p:ext uri="{BB962C8B-B14F-4D97-AF65-F5344CB8AC3E}">
        <p14:creationId xmlns:p14="http://schemas.microsoft.com/office/powerpoint/2010/main" val="2813688533"/>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normAutofit fontScale="90000"/>
          </a:bodyPr>
          <a:lstStyle/>
          <a:p>
            <a:pPr>
              <a:defRPr/>
            </a:pPr>
            <a:br>
              <a:rPr lang="en-US" dirty="0"/>
            </a:br>
            <a:r>
              <a:rPr lang="en-US" dirty="0" err="1"/>
              <a:t>Quá</a:t>
            </a:r>
            <a:r>
              <a:rPr lang="en-US" dirty="0"/>
              <a:t> </a:t>
            </a:r>
            <a:r>
              <a:rPr lang="en-US" dirty="0" err="1"/>
              <a:t>trình</a:t>
            </a:r>
            <a:r>
              <a:rPr lang="en-US" dirty="0"/>
              <a:t> </a:t>
            </a:r>
            <a:r>
              <a:rPr lang="en-US" dirty="0" err="1"/>
              <a:t>chuyển</a:t>
            </a:r>
            <a:r>
              <a:rPr lang="en-US" dirty="0"/>
              <a:t> </a:t>
            </a:r>
            <a:r>
              <a:rPr lang="en-US" dirty="0" err="1"/>
              <a:t>tiếp</a:t>
            </a:r>
            <a:r>
              <a:rPr lang="en-US" dirty="0"/>
              <a:t> </a:t>
            </a:r>
            <a:r>
              <a:rPr lang="en-US" dirty="0" err="1"/>
              <a:t>gói</a:t>
            </a:r>
            <a:r>
              <a:rPr lang="en-US" dirty="0"/>
              <a:t> tin </a:t>
            </a:r>
            <a:endParaRPr lang="en-US" dirty="0">
              <a:solidFill>
                <a:schemeClr val="accent5">
                  <a:lumMod val="75000"/>
                </a:schemeClr>
              </a:solidFill>
              <a:cs typeface="Arial" pitchFamily="34" charset="0"/>
            </a:endParaRPr>
          </a:p>
        </p:txBody>
      </p:sp>
      <p:sp>
        <p:nvSpPr>
          <p:cNvPr id="8195" name="Rectangle 6"/>
          <p:cNvSpPr>
            <a:spLocks noGrp="1" noChangeArrowheads="1"/>
          </p:cNvSpPr>
          <p:nvPr>
            <p:ph idx="1"/>
          </p:nvPr>
        </p:nvSpPr>
        <p:spPr>
          <a:xfrm>
            <a:off x="644525" y="1552575"/>
            <a:ext cx="8204200" cy="5000625"/>
          </a:xfrm>
        </p:spPr>
        <p:txBody>
          <a:bodyPr/>
          <a:lstStyle/>
          <a:p>
            <a:pPr eaLnBrk="1" hangingPunct="1">
              <a:lnSpc>
                <a:spcPct val="75000"/>
              </a:lnSpc>
              <a:buFont typeface="Wingdings" pitchFamily="2" charset="2"/>
              <a:buNone/>
            </a:pPr>
            <a:endParaRPr lang="en-US" sz="2000" dirty="0"/>
          </a:p>
          <a:p>
            <a:pPr eaLnBrk="1" hangingPunct="1">
              <a:lnSpc>
                <a:spcPct val="75000"/>
              </a:lnSpc>
            </a:pPr>
            <a:endParaRPr lang="en-US" sz="2000" dirty="0"/>
          </a:p>
          <a:p>
            <a:pPr eaLnBrk="1" hangingPunct="1">
              <a:lnSpc>
                <a:spcPct val="75000"/>
              </a:lnSpc>
            </a:pPr>
            <a:endParaRPr lang="en-US" sz="2000" dirty="0"/>
          </a:p>
          <a:p>
            <a:pPr eaLnBrk="1" hangingPunct="1">
              <a:lnSpc>
                <a:spcPct val="75000"/>
              </a:lnSpc>
            </a:pPr>
            <a:endParaRPr lang="en-US" sz="2000" dirty="0"/>
          </a:p>
          <a:p>
            <a:pPr eaLnBrk="1" hangingPunct="1">
              <a:lnSpc>
                <a:spcPct val="75000"/>
              </a:lnSpc>
            </a:pPr>
            <a:endParaRPr lang="en-US" sz="2000" dirty="0"/>
          </a:p>
          <a:p>
            <a:pPr eaLnBrk="1" hangingPunct="1">
              <a:lnSpc>
                <a:spcPct val="75000"/>
              </a:lnSpc>
            </a:pPr>
            <a:endParaRPr lang="en-US" altLang="ja-JP" sz="2000" dirty="0">
              <a:ea typeface="ＭＳ Ｐゴシック" pitchFamily="34" charset="-128"/>
            </a:endParaRPr>
          </a:p>
        </p:txBody>
      </p:sp>
      <p:pic>
        <p:nvPicPr>
          <p:cNvPr id="3074" name="Picture 2"/>
          <p:cNvPicPr>
            <a:picLocks noChangeAspect="1" noChangeArrowheads="1"/>
          </p:cNvPicPr>
          <p:nvPr/>
        </p:nvPicPr>
        <p:blipFill>
          <a:blip r:embed="rId3" cstate="print"/>
          <a:srcRect l="46325" t="29167" r="14031" b="20238"/>
          <a:stretch>
            <a:fillRect/>
          </a:stretch>
        </p:blipFill>
        <p:spPr bwMode="auto">
          <a:xfrm>
            <a:off x="1393372" y="1422400"/>
            <a:ext cx="6647542" cy="4761582"/>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1AD93096-5B34-4342-9326-69289CEAE4C2}" type="slidenum">
              <a:rPr lang="en-US" smtClean="0"/>
              <a:pPr/>
              <a:t>34</a:t>
            </a:fld>
            <a:endParaRPr lang="en-US" dirty="0">
              <a:solidFill>
                <a:srgbClr val="FFFFFF"/>
              </a:solidFill>
            </a:endParaRPr>
          </a:p>
        </p:txBody>
      </p:sp>
    </p:spTree>
    <p:extLst>
      <p:ext uri="{BB962C8B-B14F-4D97-AF65-F5344CB8AC3E}">
        <p14:creationId xmlns:p14="http://schemas.microsoft.com/office/powerpoint/2010/main" val="2899391557"/>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145463" cy="838200"/>
          </a:xfrm>
        </p:spPr>
        <p:txBody>
          <a:bodyPr>
            <a:normAutofit fontScale="90000"/>
          </a:bodyPr>
          <a:lstStyle/>
          <a:p>
            <a:pPr>
              <a:defRPr/>
            </a:pPr>
            <a:br>
              <a:rPr lang="en-US" dirty="0"/>
            </a:br>
            <a:r>
              <a:rPr lang="en-US" dirty="0" err="1"/>
              <a:t>Quá</a:t>
            </a:r>
            <a:r>
              <a:rPr lang="en-US" dirty="0"/>
              <a:t> </a:t>
            </a:r>
            <a:r>
              <a:rPr lang="en-US" dirty="0" err="1"/>
              <a:t>trình</a:t>
            </a:r>
            <a:r>
              <a:rPr lang="en-US" dirty="0"/>
              <a:t> </a:t>
            </a:r>
            <a:r>
              <a:rPr lang="en-US" dirty="0" err="1"/>
              <a:t>chuyển</a:t>
            </a:r>
            <a:r>
              <a:rPr lang="en-US" dirty="0"/>
              <a:t> </a:t>
            </a:r>
            <a:r>
              <a:rPr lang="en-US" dirty="0" err="1"/>
              <a:t>tiếp</a:t>
            </a:r>
            <a:r>
              <a:rPr lang="en-US" dirty="0"/>
              <a:t> </a:t>
            </a:r>
            <a:r>
              <a:rPr lang="en-US" dirty="0" err="1"/>
              <a:t>gói</a:t>
            </a:r>
            <a:r>
              <a:rPr lang="en-US" dirty="0"/>
              <a:t> tin </a:t>
            </a:r>
            <a:endParaRPr lang="en-US" dirty="0">
              <a:solidFill>
                <a:schemeClr val="accent5">
                  <a:lumMod val="75000"/>
                </a:schemeClr>
              </a:solidFill>
              <a:cs typeface="Arial" pitchFamily="34" charset="0"/>
            </a:endParaRPr>
          </a:p>
        </p:txBody>
      </p:sp>
      <p:pic>
        <p:nvPicPr>
          <p:cNvPr id="4098" name="Picture 2"/>
          <p:cNvPicPr>
            <a:picLocks noGrp="1" noChangeAspect="1" noChangeArrowheads="1"/>
          </p:cNvPicPr>
          <p:nvPr>
            <p:ph idx="1"/>
          </p:nvPr>
        </p:nvPicPr>
        <p:blipFill>
          <a:blip r:embed="rId3" cstate="print"/>
          <a:srcRect l="44687" t="29158" r="13031" b="20810"/>
          <a:stretch>
            <a:fillRect/>
          </a:stretch>
        </p:blipFill>
        <p:spPr bwMode="auto">
          <a:xfrm>
            <a:off x="776652" y="1364343"/>
            <a:ext cx="6872377" cy="45720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1AD93096-5B34-4342-9326-69289CEAE4C2}" type="slidenum">
              <a:rPr lang="en-US" smtClean="0"/>
              <a:pPr/>
              <a:t>35</a:t>
            </a:fld>
            <a:endParaRPr lang="en-US" dirty="0">
              <a:solidFill>
                <a:srgbClr val="FFFFFF"/>
              </a:solidFill>
            </a:endParaRPr>
          </a:p>
        </p:txBody>
      </p:sp>
    </p:spTree>
    <p:extLst>
      <p:ext uri="{BB962C8B-B14F-4D97-AF65-F5344CB8AC3E}">
        <p14:creationId xmlns:p14="http://schemas.microsoft.com/office/powerpoint/2010/main" val="3847805592"/>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l="46517" t="29690" r="14997" b="12897"/>
          <a:stretch>
            <a:fillRect/>
          </a:stretch>
        </p:blipFill>
        <p:spPr bwMode="auto">
          <a:xfrm>
            <a:off x="1509486" y="1335314"/>
            <a:ext cx="6037943" cy="5149325"/>
          </a:xfrm>
          <a:prstGeom prst="rect">
            <a:avLst/>
          </a:prstGeom>
          <a:noFill/>
          <a:ln w="9525">
            <a:noFill/>
            <a:miter lim="800000"/>
            <a:headEnd/>
            <a:tailEnd/>
          </a:ln>
        </p:spPr>
      </p:pic>
      <p:sp>
        <p:nvSpPr>
          <p:cNvPr id="8194" name="Rectangle 2"/>
          <p:cNvSpPr>
            <a:spLocks noGrp="1" noChangeArrowheads="1"/>
          </p:cNvSpPr>
          <p:nvPr>
            <p:ph type="title"/>
          </p:nvPr>
        </p:nvSpPr>
        <p:spPr>
          <a:xfrm>
            <a:off x="339725" y="492125"/>
            <a:ext cx="8145463" cy="838200"/>
          </a:xfrm>
        </p:spPr>
        <p:txBody>
          <a:bodyPr>
            <a:normAutofit/>
          </a:bodyPr>
          <a:lstStyle/>
          <a:p>
            <a:pPr eaLnBrk="1" hangingPunct="1">
              <a:defRPr/>
            </a:pPr>
            <a:r>
              <a:rPr lang="en-US" dirty="0" err="1">
                <a:solidFill>
                  <a:schemeClr val="accent5">
                    <a:lumMod val="75000"/>
                  </a:schemeClr>
                </a:solidFill>
                <a:cs typeface="Arial" pitchFamily="34" charset="0"/>
              </a:rPr>
              <a:t>Chuyển</a:t>
            </a:r>
            <a:r>
              <a:rPr lang="en-US" dirty="0">
                <a:solidFill>
                  <a:schemeClr val="accent5">
                    <a:lumMod val="75000"/>
                  </a:schemeClr>
                </a:solidFill>
                <a:cs typeface="Arial" pitchFamily="34" charset="0"/>
              </a:rPr>
              <a:t> </a:t>
            </a:r>
            <a:r>
              <a:rPr lang="en-US" dirty="0" err="1">
                <a:solidFill>
                  <a:schemeClr val="accent5">
                    <a:lumMod val="75000"/>
                  </a:schemeClr>
                </a:solidFill>
                <a:cs typeface="Arial" pitchFamily="34" charset="0"/>
              </a:rPr>
              <a:t>tiếp</a:t>
            </a:r>
            <a:r>
              <a:rPr lang="en-US" dirty="0">
                <a:solidFill>
                  <a:schemeClr val="accent5">
                    <a:lumMod val="75000"/>
                  </a:schemeClr>
                </a:solidFill>
                <a:cs typeface="Arial" pitchFamily="34" charset="0"/>
              </a:rPr>
              <a:t> </a:t>
            </a:r>
            <a:r>
              <a:rPr lang="en-US" dirty="0" err="1">
                <a:solidFill>
                  <a:schemeClr val="accent5">
                    <a:lumMod val="75000"/>
                  </a:schemeClr>
                </a:solidFill>
                <a:cs typeface="Arial" pitchFamily="34" charset="0"/>
              </a:rPr>
              <a:t>gói</a:t>
            </a:r>
            <a:r>
              <a:rPr lang="en-US" dirty="0">
                <a:solidFill>
                  <a:schemeClr val="accent5">
                    <a:lumMod val="75000"/>
                  </a:schemeClr>
                </a:solidFill>
                <a:cs typeface="Arial" pitchFamily="34" charset="0"/>
              </a:rPr>
              <a:t> tin </a:t>
            </a:r>
            <a:r>
              <a:rPr lang="en-US" dirty="0" err="1">
                <a:solidFill>
                  <a:schemeClr val="accent5">
                    <a:lumMod val="75000"/>
                  </a:schemeClr>
                </a:solidFill>
                <a:cs typeface="Arial" pitchFamily="34" charset="0"/>
              </a:rPr>
              <a:t>trong</a:t>
            </a:r>
            <a:r>
              <a:rPr lang="en-US" dirty="0">
                <a:solidFill>
                  <a:schemeClr val="accent5">
                    <a:lumMod val="75000"/>
                  </a:schemeClr>
                </a:solidFill>
                <a:cs typeface="Arial" pitchFamily="34" charset="0"/>
              </a:rPr>
              <a:t> Router</a:t>
            </a:r>
          </a:p>
        </p:txBody>
      </p:sp>
      <p:sp>
        <p:nvSpPr>
          <p:cNvPr id="2" name="Slide Number Placeholder 1"/>
          <p:cNvSpPr>
            <a:spLocks noGrp="1"/>
          </p:cNvSpPr>
          <p:nvPr>
            <p:ph type="sldNum" sz="quarter" idx="12"/>
          </p:nvPr>
        </p:nvSpPr>
        <p:spPr/>
        <p:txBody>
          <a:bodyPr/>
          <a:lstStyle/>
          <a:p>
            <a:fld id="{1AD93096-5B34-4342-9326-69289CEAE4C2}" type="slidenum">
              <a:rPr lang="en-US" smtClean="0"/>
              <a:pPr/>
              <a:t>36</a:t>
            </a:fld>
            <a:endParaRPr lang="en-US" dirty="0">
              <a:solidFill>
                <a:srgbClr val="FFFFFF"/>
              </a:solidFill>
            </a:endParaRPr>
          </a:p>
        </p:txBody>
      </p:sp>
    </p:spTree>
    <p:extLst>
      <p:ext uri="{BB962C8B-B14F-4D97-AF65-F5344CB8AC3E}">
        <p14:creationId xmlns:p14="http://schemas.microsoft.com/office/powerpoint/2010/main" val="3647171967"/>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Định</a:t>
            </a:r>
            <a:r>
              <a:rPr lang="en-US" dirty="0"/>
              <a:t> </a:t>
            </a:r>
            <a:r>
              <a:rPr lang="en-US" dirty="0" err="1"/>
              <a:t>tuyến</a:t>
            </a:r>
            <a:endParaRPr lang="en-US" dirty="0"/>
          </a:p>
        </p:txBody>
      </p:sp>
      <p:sp>
        <p:nvSpPr>
          <p:cNvPr id="4" name="Content Placeholder 3"/>
          <p:cNvSpPr>
            <a:spLocks noGrp="1"/>
          </p:cNvSpPr>
          <p:nvPr>
            <p:ph idx="1"/>
          </p:nvPr>
        </p:nvSpPr>
        <p:spPr/>
        <p:txBody>
          <a:bodyPr/>
          <a:lstStyle/>
          <a:p>
            <a:pPr>
              <a:buFont typeface="Arial" panose="020B0604020202020204" pitchFamily="34" charset="0"/>
              <a:buChar char="•"/>
            </a:pPr>
            <a:r>
              <a:rPr lang="en-US" dirty="0" err="1"/>
              <a:t>Định</a:t>
            </a:r>
            <a:r>
              <a:rPr lang="en-US" dirty="0"/>
              <a:t> </a:t>
            </a:r>
            <a:r>
              <a:rPr lang="en-US" dirty="0" err="1"/>
              <a:t>tuyến</a:t>
            </a:r>
            <a:r>
              <a:rPr lang="en-US" dirty="0"/>
              <a:t> </a:t>
            </a:r>
            <a:r>
              <a:rPr lang="en-US" dirty="0" err="1"/>
              <a:t>tại</a:t>
            </a:r>
            <a:r>
              <a:rPr lang="en-US" dirty="0"/>
              <a:t> host</a:t>
            </a:r>
          </a:p>
          <a:p>
            <a:pPr>
              <a:buFont typeface="Arial" panose="020B0604020202020204" pitchFamily="34" charset="0"/>
              <a:buChar char="•"/>
            </a:pPr>
            <a:r>
              <a:rPr lang="en-US" dirty="0" err="1"/>
              <a:t>Định</a:t>
            </a:r>
            <a:r>
              <a:rPr lang="en-US" dirty="0"/>
              <a:t> </a:t>
            </a:r>
            <a:r>
              <a:rPr lang="en-US" dirty="0" err="1"/>
              <a:t>tuyến</a:t>
            </a:r>
            <a:r>
              <a:rPr lang="en-US" dirty="0"/>
              <a:t> </a:t>
            </a:r>
            <a:r>
              <a:rPr lang="en-US" dirty="0" err="1"/>
              <a:t>tại</a:t>
            </a:r>
            <a:r>
              <a:rPr lang="en-US" dirty="0"/>
              <a:t> router</a:t>
            </a:r>
          </a:p>
        </p:txBody>
      </p:sp>
      <p:sp>
        <p:nvSpPr>
          <p:cNvPr id="5" name="Slide Number Placeholder 4"/>
          <p:cNvSpPr>
            <a:spLocks noGrp="1"/>
          </p:cNvSpPr>
          <p:nvPr>
            <p:ph type="sldNum" sz="quarter" idx="12"/>
          </p:nvPr>
        </p:nvSpPr>
        <p:spPr/>
        <p:txBody>
          <a:bodyPr/>
          <a:lstStyle/>
          <a:p>
            <a:fld id="{1AD93096-5B34-4342-9326-69289CEAE4C2}" type="slidenum">
              <a:rPr lang="en-US" smtClean="0"/>
              <a:pPr/>
              <a:t>37</a:t>
            </a:fld>
            <a:endParaRPr lang="en-US" dirty="0">
              <a:solidFill>
                <a:srgbClr val="FFFFFF"/>
              </a:solidFill>
            </a:endParaRPr>
          </a:p>
        </p:txBody>
      </p:sp>
    </p:spTree>
    <p:extLst>
      <p:ext uri="{BB962C8B-B14F-4D97-AF65-F5344CB8AC3E}">
        <p14:creationId xmlns:p14="http://schemas.microsoft.com/office/powerpoint/2010/main" val="1021857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t>Định</a:t>
            </a:r>
            <a:r>
              <a:rPr lang="en-US" dirty="0"/>
              <a:t> </a:t>
            </a:r>
            <a:r>
              <a:rPr lang="en-US" dirty="0" err="1"/>
              <a:t>tuyến</a:t>
            </a:r>
            <a:r>
              <a:rPr lang="en-US" dirty="0"/>
              <a:t> </a:t>
            </a:r>
            <a:r>
              <a:rPr lang="en-US" dirty="0" err="1"/>
              <a:t>tại</a:t>
            </a:r>
            <a:r>
              <a:rPr lang="en-US" dirty="0"/>
              <a:t> host</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804" y="1247774"/>
            <a:ext cx="5672393" cy="5104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38</a:t>
            </a:fld>
            <a:endParaRPr lang="en-US" dirty="0">
              <a:solidFill>
                <a:srgbClr val="FFFFFF"/>
              </a:solidFill>
            </a:endParaRPr>
          </a:p>
        </p:txBody>
      </p:sp>
    </p:spTree>
    <p:extLst>
      <p:ext uri="{BB962C8B-B14F-4D97-AF65-F5344CB8AC3E}">
        <p14:creationId xmlns:p14="http://schemas.microsoft.com/office/powerpoint/2010/main" val="107443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t>Chuyển</a:t>
            </a:r>
            <a:r>
              <a:rPr lang="en-US" dirty="0"/>
              <a:t> </a:t>
            </a:r>
            <a:r>
              <a:rPr lang="en-US" dirty="0" err="1"/>
              <a:t>tiếp</a:t>
            </a:r>
            <a:r>
              <a:rPr lang="en-US" dirty="0"/>
              <a:t> </a:t>
            </a:r>
            <a:r>
              <a:rPr lang="en-US" dirty="0" err="1"/>
              <a:t>gói</a:t>
            </a:r>
            <a:r>
              <a:rPr lang="en-US" dirty="0"/>
              <a:t> tin </a:t>
            </a:r>
            <a:r>
              <a:rPr lang="en-US" dirty="0" err="1"/>
              <a:t>tại</a:t>
            </a:r>
            <a:r>
              <a:rPr lang="en-US" dirty="0"/>
              <a:t> host</a:t>
            </a:r>
          </a:p>
        </p:txBody>
      </p:sp>
      <p:sp>
        <p:nvSpPr>
          <p:cNvPr id="2" name="Text Placeholder 1"/>
          <p:cNvSpPr>
            <a:spLocks noGrp="1"/>
          </p:cNvSpPr>
          <p:nvPr>
            <p:ph type="body" sz="quarter" idx="10"/>
          </p:nvPr>
        </p:nvSpPr>
        <p:spPr>
          <a:xfrm>
            <a:off x="7244668" y="1344168"/>
            <a:ext cx="1561003" cy="4965192"/>
          </a:xfrm>
        </p:spPr>
        <p:txBody>
          <a:bodyPr/>
          <a:lstStyle/>
          <a:p>
            <a:pPr marL="285750" indent="-285750"/>
            <a:r>
              <a:rPr lang="en-US" dirty="0"/>
              <a:t>Itself</a:t>
            </a:r>
          </a:p>
          <a:p>
            <a:pPr marL="285750" indent="-285750"/>
            <a:endParaRPr lang="en-US" dirty="0"/>
          </a:p>
          <a:p>
            <a:pPr marL="285750" indent="-285750"/>
            <a:r>
              <a:rPr lang="en-US" dirty="0"/>
              <a:t>Local Host</a:t>
            </a:r>
          </a:p>
          <a:p>
            <a:pPr marL="285750" indent="-285750"/>
            <a:endParaRPr lang="en-US" dirty="0"/>
          </a:p>
          <a:p>
            <a:pPr marL="285750" indent="-285750"/>
            <a:r>
              <a:rPr lang="en-US" dirty="0"/>
              <a:t>Remote Host</a:t>
            </a:r>
          </a:p>
          <a:p>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46" y="1445711"/>
            <a:ext cx="6827637" cy="462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018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Network Interface Cards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775" y="3546828"/>
            <a:ext cx="5277643" cy="2720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txBox="1">
            <a:spLocks/>
          </p:cNvSpPr>
          <p:nvPr/>
        </p:nvSpPr>
        <p:spPr>
          <a:xfrm>
            <a:off x="171450" y="4563119"/>
            <a:ext cx="3362325" cy="601097"/>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Connecting to the Wireless LAN with Range Extender</a:t>
            </a:r>
          </a:p>
        </p:txBody>
      </p:sp>
      <p:sp>
        <p:nvSpPr>
          <p:cNvPr id="7" name="Text Placeholder 6"/>
          <p:cNvSpPr txBox="1">
            <a:spLocks/>
          </p:cNvSpPr>
          <p:nvPr/>
        </p:nvSpPr>
        <p:spPr>
          <a:xfrm>
            <a:off x="4200525" y="1741340"/>
            <a:ext cx="3362325" cy="4351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Wired Connection Using an Ethernet NIC</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4" y="1293519"/>
            <a:ext cx="3726006" cy="250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4</a:t>
            </a:fld>
            <a:endParaRPr lang="en-US" dirty="0">
              <a:solidFill>
                <a:srgbClr val="FFFFFF"/>
              </a:solidFill>
            </a:endParaRPr>
          </a:p>
        </p:txBody>
      </p:sp>
    </p:spTree>
    <p:extLst>
      <p:ext uri="{BB962C8B-B14F-4D97-AF65-F5344CB8AC3E}">
        <p14:creationId xmlns:p14="http://schemas.microsoft.com/office/powerpoint/2010/main" val="426032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Default Gateway</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367" y="1384684"/>
            <a:ext cx="6671266" cy="4477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40</a:t>
            </a:fld>
            <a:endParaRPr lang="en-US" dirty="0">
              <a:solidFill>
                <a:srgbClr val="FFFFFF"/>
              </a:solidFill>
            </a:endParaRPr>
          </a:p>
        </p:txBody>
      </p:sp>
    </p:spTree>
    <p:extLst>
      <p:ext uri="{BB962C8B-B14F-4D97-AF65-F5344CB8AC3E}">
        <p14:creationId xmlns:p14="http://schemas.microsoft.com/office/powerpoint/2010/main" val="118769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Default Gateway </a:t>
            </a:r>
            <a:r>
              <a:rPr lang="en-US" dirty="0" err="1"/>
              <a:t>củaHost</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35" y="1608170"/>
            <a:ext cx="3748379"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775" y="1612249"/>
            <a:ext cx="4000500" cy="442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41</a:t>
            </a:fld>
            <a:endParaRPr lang="en-US" dirty="0">
              <a:solidFill>
                <a:srgbClr val="FFFFFF"/>
              </a:solidFill>
            </a:endParaRPr>
          </a:p>
        </p:txBody>
      </p:sp>
    </p:spTree>
    <p:extLst>
      <p:ext uri="{BB962C8B-B14F-4D97-AF65-F5344CB8AC3E}">
        <p14:creationId xmlns:p14="http://schemas.microsoft.com/office/powerpoint/2010/main" val="389166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dirty="0" err="1"/>
              <a:t>Chuyển</a:t>
            </a:r>
            <a:r>
              <a:rPr lang="en-US" dirty="0"/>
              <a:t> </a:t>
            </a:r>
            <a:r>
              <a:rPr lang="en-US" dirty="0" err="1"/>
              <a:t>tiếp</a:t>
            </a:r>
            <a:r>
              <a:rPr lang="en-US" dirty="0"/>
              <a:t> </a:t>
            </a:r>
            <a:r>
              <a:rPr lang="en-US" dirty="0" err="1"/>
              <a:t>gói</a:t>
            </a:r>
            <a:r>
              <a:rPr lang="en-US" dirty="0"/>
              <a:t> tin </a:t>
            </a:r>
            <a:r>
              <a:rPr lang="en-US" dirty="0" err="1"/>
              <a:t>tại</a:t>
            </a:r>
            <a:r>
              <a:rPr lang="en-US" dirty="0"/>
              <a:t> Router</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592" y="1315663"/>
            <a:ext cx="6646817" cy="5052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42</a:t>
            </a:fld>
            <a:endParaRPr lang="en-US" dirty="0">
              <a:solidFill>
                <a:srgbClr val="FFFFFF"/>
              </a:solidFill>
            </a:endParaRPr>
          </a:p>
        </p:txBody>
      </p:sp>
    </p:spTree>
    <p:extLst>
      <p:ext uri="{BB962C8B-B14F-4D97-AF65-F5344CB8AC3E}">
        <p14:creationId xmlns:p14="http://schemas.microsoft.com/office/powerpoint/2010/main" val="17238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t>Bảng</a:t>
            </a:r>
            <a:r>
              <a:rPr lang="en-US" dirty="0"/>
              <a:t> routing </a:t>
            </a:r>
            <a:r>
              <a:rPr lang="en-US" dirty="0" err="1"/>
              <a:t>tại</a:t>
            </a:r>
            <a:r>
              <a:rPr lang="en-US" dirty="0"/>
              <a:t> Router</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406" y="1238248"/>
            <a:ext cx="6289994" cy="5221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43</a:t>
            </a:fld>
            <a:endParaRPr lang="en-US" dirty="0">
              <a:solidFill>
                <a:srgbClr val="FFFFFF"/>
              </a:solidFill>
            </a:endParaRPr>
          </a:p>
        </p:txBody>
      </p:sp>
    </p:spTree>
    <p:extLst>
      <p:ext uri="{BB962C8B-B14F-4D97-AF65-F5344CB8AC3E}">
        <p14:creationId xmlns:p14="http://schemas.microsoft.com/office/powerpoint/2010/main" val="337248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dirty="0" err="1"/>
              <a:t>Nội</a:t>
            </a:r>
            <a:r>
              <a:rPr lang="en-US" dirty="0"/>
              <a:t> dung </a:t>
            </a:r>
            <a:r>
              <a:rPr lang="en-US" dirty="0" err="1"/>
              <a:t>bảng</a:t>
            </a:r>
            <a:r>
              <a:rPr lang="en-US" dirty="0"/>
              <a:t> routing</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687" y="1239549"/>
            <a:ext cx="6662056" cy="3072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1886" y="4490357"/>
            <a:ext cx="8376557" cy="1754326"/>
          </a:xfrm>
          <a:prstGeom prst="rect">
            <a:avLst/>
          </a:prstGeom>
          <a:noFill/>
        </p:spPr>
        <p:txBody>
          <a:bodyPr wrap="square" rtlCol="0">
            <a:spAutoFit/>
          </a:bodyPr>
          <a:lstStyle/>
          <a:p>
            <a:r>
              <a:rPr lang="en-US" dirty="0">
                <a:solidFill>
                  <a:srgbClr val="92D050"/>
                </a:solidFill>
              </a:rPr>
              <a:t>Route source </a:t>
            </a:r>
            <a:r>
              <a:rPr lang="en-US" dirty="0">
                <a:solidFill>
                  <a:srgbClr val="435153"/>
                </a:solidFill>
              </a:rPr>
              <a:t>– Identifies how the network was learned by the router.</a:t>
            </a:r>
          </a:p>
          <a:p>
            <a:endParaRPr lang="en-US" dirty="0">
              <a:solidFill>
                <a:srgbClr val="435153"/>
              </a:solidFill>
            </a:endParaRPr>
          </a:p>
          <a:p>
            <a:r>
              <a:rPr lang="en-US" dirty="0">
                <a:solidFill>
                  <a:schemeClr val="accent3">
                    <a:lumMod val="40000"/>
                    <a:lumOff val="60000"/>
                  </a:schemeClr>
                </a:solidFill>
              </a:rPr>
              <a:t>Destination network </a:t>
            </a:r>
            <a:r>
              <a:rPr lang="en-US" dirty="0">
                <a:solidFill>
                  <a:srgbClr val="435153"/>
                </a:solidFill>
              </a:rPr>
              <a:t>– Identifies the destination network and how it was learned.</a:t>
            </a:r>
          </a:p>
          <a:p>
            <a:endParaRPr lang="en-US" dirty="0">
              <a:solidFill>
                <a:srgbClr val="435153"/>
              </a:solidFill>
            </a:endParaRPr>
          </a:p>
          <a:p>
            <a:r>
              <a:rPr lang="en-US" dirty="0">
                <a:solidFill>
                  <a:schemeClr val="accent6">
                    <a:lumMod val="60000"/>
                    <a:lumOff val="40000"/>
                  </a:schemeClr>
                </a:solidFill>
              </a:rPr>
              <a:t>Outgoing interface </a:t>
            </a:r>
            <a:r>
              <a:rPr lang="en-US" dirty="0">
                <a:solidFill>
                  <a:srgbClr val="435153"/>
                </a:solidFill>
              </a:rPr>
              <a:t>– Identifies the exit interface to use to forward a packet toward the final destination.</a:t>
            </a:r>
          </a:p>
        </p:txBody>
      </p:sp>
      <p:cxnSp>
        <p:nvCxnSpPr>
          <p:cNvPr id="4" name="Straight Arrow Connector 3"/>
          <p:cNvCxnSpPr/>
          <p:nvPr/>
        </p:nvCxnSpPr>
        <p:spPr>
          <a:xfrm flipV="1">
            <a:off x="1077687" y="4311803"/>
            <a:ext cx="410704" cy="2910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616529" y="4311802"/>
            <a:ext cx="1266156" cy="7990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877786" y="4311803"/>
            <a:ext cx="3678356" cy="14031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AD93096-5B34-4342-9326-69289CEAE4C2}" type="slidenum">
              <a:rPr lang="en-US" smtClean="0"/>
              <a:pPr/>
              <a:t>44</a:t>
            </a:fld>
            <a:endParaRPr lang="en-US" dirty="0">
              <a:solidFill>
                <a:srgbClr val="FFFFFF"/>
              </a:solidFill>
            </a:endParaRPr>
          </a:p>
        </p:txBody>
      </p:sp>
    </p:spTree>
    <p:extLst>
      <p:ext uri="{BB962C8B-B14F-4D97-AF65-F5344CB8AC3E}">
        <p14:creationId xmlns:p14="http://schemas.microsoft.com/office/powerpoint/2010/main" val="55736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dirty="0"/>
              <a:t>Chi </a:t>
            </a:r>
            <a:r>
              <a:rPr lang="en-US" dirty="0" err="1"/>
              <a:t>tiết</a:t>
            </a:r>
            <a:r>
              <a:rPr lang="en-US" dirty="0"/>
              <a:t> </a:t>
            </a:r>
            <a:r>
              <a:rPr lang="en-US" dirty="0" err="1"/>
              <a:t>nội</a:t>
            </a:r>
            <a:r>
              <a:rPr lang="en-US" dirty="0"/>
              <a:t> dung </a:t>
            </a:r>
            <a:r>
              <a:rPr lang="en-US" dirty="0" err="1"/>
              <a:t>từng</a:t>
            </a:r>
            <a:r>
              <a:rPr lang="en-US" dirty="0"/>
              <a:t> </a:t>
            </a:r>
            <a:r>
              <a:rPr lang="en-US" dirty="0" err="1"/>
              <a:t>dòng</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23" y="1530123"/>
            <a:ext cx="7492155" cy="4658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45</a:t>
            </a:fld>
            <a:endParaRPr lang="en-US" dirty="0">
              <a:solidFill>
                <a:srgbClr val="FFFFFF"/>
              </a:solidFill>
            </a:endParaRPr>
          </a:p>
        </p:txBody>
      </p:sp>
    </p:spTree>
    <p:extLst>
      <p:ext uri="{BB962C8B-B14F-4D97-AF65-F5344CB8AC3E}">
        <p14:creationId xmlns:p14="http://schemas.microsoft.com/office/powerpoint/2010/main" val="13515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2"/>
          <p:cNvSpPr>
            <a:spLocks noGrp="1" noChangeArrowheads="1"/>
          </p:cNvSpPr>
          <p:nvPr>
            <p:ph type="title"/>
          </p:nvPr>
        </p:nvSpPr>
        <p:spPr/>
        <p:txBody>
          <a:bodyPr>
            <a:normAutofit/>
          </a:bodyPr>
          <a:lstStyle/>
          <a:p>
            <a:r>
              <a:rPr lang="en-US" altLang="en-US" dirty="0" err="1"/>
              <a:t>Giới</a:t>
            </a:r>
            <a:r>
              <a:rPr lang="en-US" altLang="en-US" dirty="0"/>
              <a:t> </a:t>
            </a:r>
            <a:r>
              <a:rPr lang="en-US" altLang="en-US" dirty="0" err="1"/>
              <a:t>thiệu</a:t>
            </a:r>
            <a:r>
              <a:rPr lang="en-US" altLang="en-US" dirty="0"/>
              <a:t> </a:t>
            </a:r>
            <a:r>
              <a:rPr lang="en-US" altLang="en-US" dirty="0" err="1"/>
              <a:t>về</a:t>
            </a:r>
            <a:r>
              <a:rPr lang="en-US" altLang="en-US" dirty="0"/>
              <a:t> </a:t>
            </a:r>
            <a:r>
              <a:rPr lang="en-US" altLang="en-US" dirty="0" err="1"/>
              <a:t>định</a:t>
            </a:r>
            <a:r>
              <a:rPr lang="en-US" altLang="en-US" dirty="0"/>
              <a:t> </a:t>
            </a:r>
            <a:r>
              <a:rPr lang="en-US" altLang="en-US" dirty="0" err="1"/>
              <a:t>tuyến</a:t>
            </a:r>
            <a:endParaRPr lang="en-US" altLang="en-US" dirty="0"/>
          </a:p>
        </p:txBody>
      </p:sp>
      <p:grpSp>
        <p:nvGrpSpPr>
          <p:cNvPr id="184324" name="Group 322"/>
          <p:cNvGrpSpPr>
            <a:grpSpLocks/>
          </p:cNvGrpSpPr>
          <p:nvPr/>
        </p:nvGrpSpPr>
        <p:grpSpPr bwMode="auto">
          <a:xfrm>
            <a:off x="304800" y="2057400"/>
            <a:ext cx="8453438" cy="4533900"/>
            <a:chOff x="49" y="960"/>
            <a:chExt cx="5660" cy="3336"/>
          </a:xfrm>
        </p:grpSpPr>
        <p:sp>
          <p:nvSpPr>
            <p:cNvPr id="184325" name="Line 4"/>
            <p:cNvSpPr>
              <a:spLocks noChangeShapeType="1"/>
            </p:cNvSpPr>
            <p:nvPr/>
          </p:nvSpPr>
          <p:spPr bwMode="auto">
            <a:xfrm flipV="1">
              <a:off x="188" y="2825"/>
              <a:ext cx="374" cy="41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26" name="Line 5"/>
            <p:cNvSpPr>
              <a:spLocks noChangeShapeType="1"/>
            </p:cNvSpPr>
            <p:nvPr/>
          </p:nvSpPr>
          <p:spPr bwMode="auto">
            <a:xfrm flipH="1" flipV="1">
              <a:off x="578" y="2891"/>
              <a:ext cx="97" cy="6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27" name="Line 6"/>
            <p:cNvSpPr>
              <a:spLocks noChangeShapeType="1"/>
            </p:cNvSpPr>
            <p:nvPr/>
          </p:nvSpPr>
          <p:spPr bwMode="auto">
            <a:xfrm flipH="1" flipV="1">
              <a:off x="711" y="2727"/>
              <a:ext cx="600" cy="6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28" name="Line 7"/>
            <p:cNvSpPr>
              <a:spLocks noChangeShapeType="1"/>
            </p:cNvSpPr>
            <p:nvPr/>
          </p:nvSpPr>
          <p:spPr bwMode="auto">
            <a:xfrm flipV="1">
              <a:off x="4901" y="1666"/>
              <a:ext cx="164" cy="41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29" name="Line 8"/>
            <p:cNvSpPr>
              <a:spLocks noChangeShapeType="1"/>
            </p:cNvSpPr>
            <p:nvPr/>
          </p:nvSpPr>
          <p:spPr bwMode="auto">
            <a:xfrm flipH="1" flipV="1">
              <a:off x="5337" y="1625"/>
              <a:ext cx="169" cy="52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30" name="Line 9"/>
            <p:cNvSpPr>
              <a:spLocks noChangeShapeType="1"/>
            </p:cNvSpPr>
            <p:nvPr/>
          </p:nvSpPr>
          <p:spPr bwMode="auto">
            <a:xfrm flipV="1">
              <a:off x="5173" y="1717"/>
              <a:ext cx="0" cy="81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84331" name="Group 10"/>
            <p:cNvGrpSpPr>
              <a:grpSpLocks/>
            </p:cNvGrpSpPr>
            <p:nvPr/>
          </p:nvGrpSpPr>
          <p:grpSpPr bwMode="auto">
            <a:xfrm>
              <a:off x="4977" y="2405"/>
              <a:ext cx="461" cy="394"/>
              <a:chOff x="4977" y="2021"/>
              <a:chExt cx="461" cy="394"/>
            </a:xfrm>
          </p:grpSpPr>
          <p:grpSp>
            <p:nvGrpSpPr>
              <p:cNvPr id="184621" name="Group 11"/>
              <p:cNvGrpSpPr>
                <a:grpSpLocks/>
              </p:cNvGrpSpPr>
              <p:nvPr/>
            </p:nvGrpSpPr>
            <p:grpSpPr bwMode="auto">
              <a:xfrm>
                <a:off x="4984" y="2031"/>
                <a:ext cx="454" cy="384"/>
                <a:chOff x="4984" y="2031"/>
                <a:chExt cx="454" cy="384"/>
              </a:xfrm>
            </p:grpSpPr>
            <p:sp>
              <p:nvSpPr>
                <p:cNvPr id="184633" name="Freeform 12"/>
                <p:cNvSpPr>
                  <a:spLocks/>
                </p:cNvSpPr>
                <p:nvPr/>
              </p:nvSpPr>
              <p:spPr bwMode="auto">
                <a:xfrm>
                  <a:off x="4984" y="2239"/>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34" name="Freeform 13"/>
                <p:cNvSpPr>
                  <a:spLocks/>
                </p:cNvSpPr>
                <p:nvPr/>
              </p:nvSpPr>
              <p:spPr bwMode="auto">
                <a:xfrm>
                  <a:off x="4984" y="2239"/>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35" name="Rectangle 14"/>
                <p:cNvSpPr>
                  <a:spLocks noChangeArrowheads="1"/>
                </p:cNvSpPr>
                <p:nvPr/>
              </p:nvSpPr>
              <p:spPr bwMode="auto">
                <a:xfrm>
                  <a:off x="4984" y="2281"/>
                  <a:ext cx="374" cy="8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636" name="Arc 15"/>
                <p:cNvSpPr>
                  <a:spLocks/>
                </p:cNvSpPr>
                <p:nvPr/>
              </p:nvSpPr>
              <p:spPr bwMode="auto">
                <a:xfrm>
                  <a:off x="5332" y="2306"/>
                  <a:ext cx="86" cy="59"/>
                </a:xfrm>
                <a:custGeom>
                  <a:avLst/>
                  <a:gdLst>
                    <a:gd name="T0" fmla="*/ 0 w 25965"/>
                    <a:gd name="T1" fmla="*/ 0 h 26657"/>
                    <a:gd name="T2" fmla="*/ 0 w 25965"/>
                    <a:gd name="T3" fmla="*/ 0 h 26657"/>
                    <a:gd name="T4" fmla="*/ 0 w 25965"/>
                    <a:gd name="T5" fmla="*/ 0 h 26657"/>
                    <a:gd name="T6" fmla="*/ 0 60000 65536"/>
                    <a:gd name="T7" fmla="*/ 0 60000 65536"/>
                    <a:gd name="T8" fmla="*/ 0 60000 65536"/>
                    <a:gd name="T9" fmla="*/ 0 w 25965"/>
                    <a:gd name="T10" fmla="*/ 0 h 26657"/>
                    <a:gd name="T11" fmla="*/ 25965 w 25965"/>
                    <a:gd name="T12" fmla="*/ 26657 h 26657"/>
                  </a:gdLst>
                  <a:ahLst/>
                  <a:cxnLst>
                    <a:cxn ang="T6">
                      <a:pos x="T0" y="T1"/>
                    </a:cxn>
                    <a:cxn ang="T7">
                      <a:pos x="T2" y="T3"/>
                    </a:cxn>
                    <a:cxn ang="T8">
                      <a:pos x="T4" y="T5"/>
                    </a:cxn>
                  </a:cxnLst>
                  <a:rect l="T9" t="T10" r="T11" b="T12"/>
                  <a:pathLst>
                    <a:path w="25965" h="26657" fill="none" extrusionOk="0">
                      <a:moveTo>
                        <a:pt x="-1" y="445"/>
                      </a:moveTo>
                      <a:cubicBezTo>
                        <a:pt x="1436" y="149"/>
                        <a:pt x="2898" y="-1"/>
                        <a:pt x="4365" y="0"/>
                      </a:cubicBezTo>
                      <a:cubicBezTo>
                        <a:pt x="16294" y="0"/>
                        <a:pt x="25965" y="9670"/>
                        <a:pt x="25965" y="21600"/>
                      </a:cubicBezTo>
                      <a:cubicBezTo>
                        <a:pt x="25965" y="23303"/>
                        <a:pt x="25763" y="25000"/>
                        <a:pt x="25364" y="26656"/>
                      </a:cubicBezTo>
                    </a:path>
                    <a:path w="25965" h="26657" stroke="0" extrusionOk="0">
                      <a:moveTo>
                        <a:pt x="-1" y="445"/>
                      </a:moveTo>
                      <a:cubicBezTo>
                        <a:pt x="1436" y="149"/>
                        <a:pt x="2898" y="-1"/>
                        <a:pt x="4365" y="0"/>
                      </a:cubicBezTo>
                      <a:cubicBezTo>
                        <a:pt x="16294" y="0"/>
                        <a:pt x="25965" y="9670"/>
                        <a:pt x="25965" y="21600"/>
                      </a:cubicBezTo>
                      <a:cubicBezTo>
                        <a:pt x="25965" y="23303"/>
                        <a:pt x="25763" y="25000"/>
                        <a:pt x="25364" y="26656"/>
                      </a:cubicBezTo>
                      <a:lnTo>
                        <a:pt x="4365" y="21600"/>
                      </a:lnTo>
                      <a:lnTo>
                        <a:pt x="-1" y="445"/>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37" name="AutoShape 16"/>
                <p:cNvSpPr>
                  <a:spLocks noChangeArrowheads="1"/>
                </p:cNvSpPr>
                <p:nvPr/>
              </p:nvSpPr>
              <p:spPr bwMode="auto">
                <a:xfrm>
                  <a:off x="5389" y="2338"/>
                  <a:ext cx="49" cy="77"/>
                </a:xfrm>
                <a:prstGeom prst="roundRect">
                  <a:avLst>
                    <a:gd name="adj" fmla="val 17856"/>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638" name="Group 17"/>
                <p:cNvGrpSpPr>
                  <a:grpSpLocks/>
                </p:cNvGrpSpPr>
                <p:nvPr/>
              </p:nvGrpSpPr>
              <p:grpSpPr bwMode="auto">
                <a:xfrm>
                  <a:off x="5033" y="2031"/>
                  <a:ext cx="277" cy="226"/>
                  <a:chOff x="5033" y="2031"/>
                  <a:chExt cx="277" cy="226"/>
                </a:xfrm>
              </p:grpSpPr>
              <p:sp>
                <p:nvSpPr>
                  <p:cNvPr id="184639" name="Freeform 18"/>
                  <p:cNvSpPr>
                    <a:spLocks/>
                  </p:cNvSpPr>
                  <p:nvPr/>
                </p:nvSpPr>
                <p:spPr bwMode="auto">
                  <a:xfrm>
                    <a:off x="5047" y="2031"/>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40" name="Freeform 19"/>
                  <p:cNvSpPr>
                    <a:spLocks/>
                  </p:cNvSpPr>
                  <p:nvPr/>
                </p:nvSpPr>
                <p:spPr bwMode="auto">
                  <a:xfrm>
                    <a:off x="5047" y="2031"/>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41" name="AutoShape 20"/>
                  <p:cNvSpPr>
                    <a:spLocks noChangeArrowheads="1"/>
                  </p:cNvSpPr>
                  <p:nvPr/>
                </p:nvSpPr>
                <p:spPr bwMode="auto">
                  <a:xfrm>
                    <a:off x="5033" y="2056"/>
                    <a:ext cx="277" cy="201"/>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642" name="AutoShape 21"/>
                  <p:cNvSpPr>
                    <a:spLocks noChangeArrowheads="1"/>
                  </p:cNvSpPr>
                  <p:nvPr/>
                </p:nvSpPr>
                <p:spPr bwMode="auto">
                  <a:xfrm>
                    <a:off x="5057" y="2080"/>
                    <a:ext cx="225" cy="149"/>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nvGrpSpPr>
              <p:cNvPr id="184622" name="Group 22"/>
              <p:cNvGrpSpPr>
                <a:grpSpLocks/>
              </p:cNvGrpSpPr>
              <p:nvPr/>
            </p:nvGrpSpPr>
            <p:grpSpPr bwMode="auto">
              <a:xfrm>
                <a:off x="4977" y="2021"/>
                <a:ext cx="454" cy="384"/>
                <a:chOff x="4977" y="2021"/>
                <a:chExt cx="454" cy="384"/>
              </a:xfrm>
            </p:grpSpPr>
            <p:sp>
              <p:nvSpPr>
                <p:cNvPr id="184623" name="Freeform 23"/>
                <p:cNvSpPr>
                  <a:spLocks/>
                </p:cNvSpPr>
                <p:nvPr/>
              </p:nvSpPr>
              <p:spPr bwMode="auto">
                <a:xfrm>
                  <a:off x="4977" y="2229"/>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24" name="Freeform 24"/>
                <p:cNvSpPr>
                  <a:spLocks/>
                </p:cNvSpPr>
                <p:nvPr/>
              </p:nvSpPr>
              <p:spPr bwMode="auto">
                <a:xfrm>
                  <a:off x="4977" y="2229"/>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25" name="Rectangle 25"/>
                <p:cNvSpPr>
                  <a:spLocks noChangeArrowheads="1"/>
                </p:cNvSpPr>
                <p:nvPr/>
              </p:nvSpPr>
              <p:spPr bwMode="auto">
                <a:xfrm>
                  <a:off x="4977" y="2271"/>
                  <a:ext cx="374" cy="8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626" name="Arc 26"/>
                <p:cNvSpPr>
                  <a:spLocks/>
                </p:cNvSpPr>
                <p:nvPr/>
              </p:nvSpPr>
              <p:spPr bwMode="auto">
                <a:xfrm>
                  <a:off x="5325" y="2295"/>
                  <a:ext cx="85" cy="59"/>
                </a:xfrm>
                <a:custGeom>
                  <a:avLst/>
                  <a:gdLst>
                    <a:gd name="T0" fmla="*/ 0 w 25994"/>
                    <a:gd name="T1" fmla="*/ 0 h 26712"/>
                    <a:gd name="T2" fmla="*/ 0 w 25994"/>
                    <a:gd name="T3" fmla="*/ 0 h 26712"/>
                    <a:gd name="T4" fmla="*/ 0 w 25994"/>
                    <a:gd name="T5" fmla="*/ 0 h 26712"/>
                    <a:gd name="T6" fmla="*/ 0 60000 65536"/>
                    <a:gd name="T7" fmla="*/ 0 60000 65536"/>
                    <a:gd name="T8" fmla="*/ 0 60000 65536"/>
                    <a:gd name="T9" fmla="*/ 0 w 25994"/>
                    <a:gd name="T10" fmla="*/ 0 h 26712"/>
                    <a:gd name="T11" fmla="*/ 25994 w 25994"/>
                    <a:gd name="T12" fmla="*/ 26712 h 26712"/>
                  </a:gdLst>
                  <a:ahLst/>
                  <a:cxnLst>
                    <a:cxn ang="T6">
                      <a:pos x="T0" y="T1"/>
                    </a:cxn>
                    <a:cxn ang="T7">
                      <a:pos x="T2" y="T3"/>
                    </a:cxn>
                    <a:cxn ang="T8">
                      <a:pos x="T4" y="T5"/>
                    </a:cxn>
                  </a:cxnLst>
                  <a:rect l="T9" t="T10" r="T11" b="T12"/>
                  <a:pathLst>
                    <a:path w="25994" h="26712" fill="none" extrusionOk="0">
                      <a:moveTo>
                        <a:pt x="-1" y="451"/>
                      </a:moveTo>
                      <a:cubicBezTo>
                        <a:pt x="1445" y="151"/>
                        <a:pt x="2917" y="-1"/>
                        <a:pt x="4394" y="0"/>
                      </a:cubicBezTo>
                      <a:cubicBezTo>
                        <a:pt x="16323" y="0"/>
                        <a:pt x="25994" y="9670"/>
                        <a:pt x="25994" y="21600"/>
                      </a:cubicBezTo>
                      <a:cubicBezTo>
                        <a:pt x="25994" y="23322"/>
                        <a:pt x="25787" y="25038"/>
                        <a:pt x="25380" y="26712"/>
                      </a:cubicBezTo>
                    </a:path>
                    <a:path w="25994" h="26712" stroke="0" extrusionOk="0">
                      <a:moveTo>
                        <a:pt x="-1" y="451"/>
                      </a:moveTo>
                      <a:cubicBezTo>
                        <a:pt x="1445" y="151"/>
                        <a:pt x="2917" y="-1"/>
                        <a:pt x="4394" y="0"/>
                      </a:cubicBezTo>
                      <a:cubicBezTo>
                        <a:pt x="16323" y="0"/>
                        <a:pt x="25994" y="9670"/>
                        <a:pt x="25994" y="21600"/>
                      </a:cubicBezTo>
                      <a:cubicBezTo>
                        <a:pt x="25994" y="23322"/>
                        <a:pt x="25787" y="25038"/>
                        <a:pt x="25380" y="26712"/>
                      </a:cubicBezTo>
                      <a:lnTo>
                        <a:pt x="4394" y="21600"/>
                      </a:lnTo>
                      <a:lnTo>
                        <a:pt x="-1" y="451"/>
                      </a:lnTo>
                      <a:close/>
                    </a:path>
                  </a:pathLst>
                </a:custGeom>
                <a:noFill/>
                <a:ln w="11113">
                  <a:solidFill>
                    <a:srgbClr val="B7B79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27" name="AutoShape 27"/>
                <p:cNvSpPr>
                  <a:spLocks noChangeArrowheads="1"/>
                </p:cNvSpPr>
                <p:nvPr/>
              </p:nvSpPr>
              <p:spPr bwMode="auto">
                <a:xfrm>
                  <a:off x="5382" y="2327"/>
                  <a:ext cx="49" cy="78"/>
                </a:xfrm>
                <a:prstGeom prst="roundRect">
                  <a:avLst>
                    <a:gd name="adj" fmla="val 17856"/>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628" name="Group 28"/>
                <p:cNvGrpSpPr>
                  <a:grpSpLocks/>
                </p:cNvGrpSpPr>
                <p:nvPr/>
              </p:nvGrpSpPr>
              <p:grpSpPr bwMode="auto">
                <a:xfrm>
                  <a:off x="5026" y="2021"/>
                  <a:ext cx="277" cy="225"/>
                  <a:chOff x="5026" y="2021"/>
                  <a:chExt cx="277" cy="225"/>
                </a:xfrm>
              </p:grpSpPr>
              <p:sp>
                <p:nvSpPr>
                  <p:cNvPr id="184629" name="Freeform 29"/>
                  <p:cNvSpPr>
                    <a:spLocks/>
                  </p:cNvSpPr>
                  <p:nvPr/>
                </p:nvSpPr>
                <p:spPr bwMode="auto">
                  <a:xfrm>
                    <a:off x="5040" y="2021"/>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30" name="Freeform 30"/>
                  <p:cNvSpPr>
                    <a:spLocks/>
                  </p:cNvSpPr>
                  <p:nvPr/>
                </p:nvSpPr>
                <p:spPr bwMode="auto">
                  <a:xfrm>
                    <a:off x="5040" y="2021"/>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31" name="AutoShape 31"/>
                  <p:cNvSpPr>
                    <a:spLocks noChangeArrowheads="1"/>
                  </p:cNvSpPr>
                  <p:nvPr/>
                </p:nvSpPr>
                <p:spPr bwMode="auto">
                  <a:xfrm>
                    <a:off x="5026" y="2045"/>
                    <a:ext cx="277" cy="201"/>
                  </a:xfrm>
                  <a:prstGeom prst="roundRect">
                    <a:avLst>
                      <a:gd name="adj" fmla="val 16667"/>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632" name="AutoShape 32"/>
                  <p:cNvSpPr>
                    <a:spLocks noChangeArrowheads="1"/>
                  </p:cNvSpPr>
                  <p:nvPr/>
                </p:nvSpPr>
                <p:spPr bwMode="auto">
                  <a:xfrm>
                    <a:off x="5050" y="2070"/>
                    <a:ext cx="225" cy="148"/>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grpSp>
          <p:nvGrpSpPr>
            <p:cNvPr id="184332" name="Group 33"/>
            <p:cNvGrpSpPr>
              <a:grpSpLocks/>
            </p:cNvGrpSpPr>
            <p:nvPr/>
          </p:nvGrpSpPr>
          <p:grpSpPr bwMode="auto">
            <a:xfrm>
              <a:off x="1124" y="3302"/>
              <a:ext cx="461" cy="394"/>
              <a:chOff x="1124" y="2918"/>
              <a:chExt cx="461" cy="394"/>
            </a:xfrm>
          </p:grpSpPr>
          <p:grpSp>
            <p:nvGrpSpPr>
              <p:cNvPr id="184599" name="Group 34"/>
              <p:cNvGrpSpPr>
                <a:grpSpLocks/>
              </p:cNvGrpSpPr>
              <p:nvPr/>
            </p:nvGrpSpPr>
            <p:grpSpPr bwMode="auto">
              <a:xfrm>
                <a:off x="1131" y="2928"/>
                <a:ext cx="454" cy="384"/>
                <a:chOff x="1131" y="2928"/>
                <a:chExt cx="454" cy="384"/>
              </a:xfrm>
            </p:grpSpPr>
            <p:sp>
              <p:nvSpPr>
                <p:cNvPr id="184611" name="Freeform 35"/>
                <p:cNvSpPr>
                  <a:spLocks/>
                </p:cNvSpPr>
                <p:nvPr/>
              </p:nvSpPr>
              <p:spPr bwMode="auto">
                <a:xfrm>
                  <a:off x="1131" y="3136"/>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12" name="Freeform 36"/>
                <p:cNvSpPr>
                  <a:spLocks/>
                </p:cNvSpPr>
                <p:nvPr/>
              </p:nvSpPr>
              <p:spPr bwMode="auto">
                <a:xfrm>
                  <a:off x="1131" y="3136"/>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13" name="Rectangle 37"/>
                <p:cNvSpPr>
                  <a:spLocks noChangeArrowheads="1"/>
                </p:cNvSpPr>
                <p:nvPr/>
              </p:nvSpPr>
              <p:spPr bwMode="auto">
                <a:xfrm>
                  <a:off x="1131" y="3178"/>
                  <a:ext cx="374" cy="8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614" name="Arc 38"/>
                <p:cNvSpPr>
                  <a:spLocks/>
                </p:cNvSpPr>
                <p:nvPr/>
              </p:nvSpPr>
              <p:spPr bwMode="auto">
                <a:xfrm>
                  <a:off x="1479" y="3203"/>
                  <a:ext cx="86" cy="59"/>
                </a:xfrm>
                <a:custGeom>
                  <a:avLst/>
                  <a:gdLst>
                    <a:gd name="T0" fmla="*/ 0 w 25965"/>
                    <a:gd name="T1" fmla="*/ 0 h 26657"/>
                    <a:gd name="T2" fmla="*/ 0 w 25965"/>
                    <a:gd name="T3" fmla="*/ 0 h 26657"/>
                    <a:gd name="T4" fmla="*/ 0 w 25965"/>
                    <a:gd name="T5" fmla="*/ 0 h 26657"/>
                    <a:gd name="T6" fmla="*/ 0 60000 65536"/>
                    <a:gd name="T7" fmla="*/ 0 60000 65536"/>
                    <a:gd name="T8" fmla="*/ 0 60000 65536"/>
                    <a:gd name="T9" fmla="*/ 0 w 25965"/>
                    <a:gd name="T10" fmla="*/ 0 h 26657"/>
                    <a:gd name="T11" fmla="*/ 25965 w 25965"/>
                    <a:gd name="T12" fmla="*/ 26657 h 26657"/>
                  </a:gdLst>
                  <a:ahLst/>
                  <a:cxnLst>
                    <a:cxn ang="T6">
                      <a:pos x="T0" y="T1"/>
                    </a:cxn>
                    <a:cxn ang="T7">
                      <a:pos x="T2" y="T3"/>
                    </a:cxn>
                    <a:cxn ang="T8">
                      <a:pos x="T4" y="T5"/>
                    </a:cxn>
                  </a:cxnLst>
                  <a:rect l="T9" t="T10" r="T11" b="T12"/>
                  <a:pathLst>
                    <a:path w="25965" h="26657" fill="none" extrusionOk="0">
                      <a:moveTo>
                        <a:pt x="-1" y="445"/>
                      </a:moveTo>
                      <a:cubicBezTo>
                        <a:pt x="1436" y="149"/>
                        <a:pt x="2898" y="-1"/>
                        <a:pt x="4365" y="0"/>
                      </a:cubicBezTo>
                      <a:cubicBezTo>
                        <a:pt x="16294" y="0"/>
                        <a:pt x="25965" y="9670"/>
                        <a:pt x="25965" y="21600"/>
                      </a:cubicBezTo>
                      <a:cubicBezTo>
                        <a:pt x="25965" y="23303"/>
                        <a:pt x="25763" y="25000"/>
                        <a:pt x="25364" y="26656"/>
                      </a:cubicBezTo>
                    </a:path>
                    <a:path w="25965" h="26657" stroke="0" extrusionOk="0">
                      <a:moveTo>
                        <a:pt x="-1" y="445"/>
                      </a:moveTo>
                      <a:cubicBezTo>
                        <a:pt x="1436" y="149"/>
                        <a:pt x="2898" y="-1"/>
                        <a:pt x="4365" y="0"/>
                      </a:cubicBezTo>
                      <a:cubicBezTo>
                        <a:pt x="16294" y="0"/>
                        <a:pt x="25965" y="9670"/>
                        <a:pt x="25965" y="21600"/>
                      </a:cubicBezTo>
                      <a:cubicBezTo>
                        <a:pt x="25965" y="23303"/>
                        <a:pt x="25763" y="25000"/>
                        <a:pt x="25364" y="26656"/>
                      </a:cubicBezTo>
                      <a:lnTo>
                        <a:pt x="4365" y="21600"/>
                      </a:lnTo>
                      <a:lnTo>
                        <a:pt x="-1" y="445"/>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15" name="AutoShape 39"/>
                <p:cNvSpPr>
                  <a:spLocks noChangeArrowheads="1"/>
                </p:cNvSpPr>
                <p:nvPr/>
              </p:nvSpPr>
              <p:spPr bwMode="auto">
                <a:xfrm>
                  <a:off x="1536" y="3235"/>
                  <a:ext cx="49" cy="77"/>
                </a:xfrm>
                <a:prstGeom prst="roundRect">
                  <a:avLst>
                    <a:gd name="adj" fmla="val 17856"/>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616" name="Group 40"/>
                <p:cNvGrpSpPr>
                  <a:grpSpLocks/>
                </p:cNvGrpSpPr>
                <p:nvPr/>
              </p:nvGrpSpPr>
              <p:grpSpPr bwMode="auto">
                <a:xfrm>
                  <a:off x="1180" y="2928"/>
                  <a:ext cx="277" cy="226"/>
                  <a:chOff x="1180" y="2928"/>
                  <a:chExt cx="277" cy="226"/>
                </a:xfrm>
              </p:grpSpPr>
              <p:sp>
                <p:nvSpPr>
                  <p:cNvPr id="184617" name="Freeform 41"/>
                  <p:cNvSpPr>
                    <a:spLocks/>
                  </p:cNvSpPr>
                  <p:nvPr/>
                </p:nvSpPr>
                <p:spPr bwMode="auto">
                  <a:xfrm>
                    <a:off x="1194" y="2928"/>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18" name="Freeform 42"/>
                  <p:cNvSpPr>
                    <a:spLocks/>
                  </p:cNvSpPr>
                  <p:nvPr/>
                </p:nvSpPr>
                <p:spPr bwMode="auto">
                  <a:xfrm>
                    <a:off x="1194" y="2928"/>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19" name="AutoShape 43"/>
                  <p:cNvSpPr>
                    <a:spLocks noChangeArrowheads="1"/>
                  </p:cNvSpPr>
                  <p:nvPr/>
                </p:nvSpPr>
                <p:spPr bwMode="auto">
                  <a:xfrm>
                    <a:off x="1180" y="2953"/>
                    <a:ext cx="277" cy="201"/>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620" name="AutoShape 44"/>
                  <p:cNvSpPr>
                    <a:spLocks noChangeArrowheads="1"/>
                  </p:cNvSpPr>
                  <p:nvPr/>
                </p:nvSpPr>
                <p:spPr bwMode="auto">
                  <a:xfrm>
                    <a:off x="1204" y="2977"/>
                    <a:ext cx="225" cy="149"/>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nvGrpSpPr>
              <p:cNvPr id="184600" name="Group 45"/>
              <p:cNvGrpSpPr>
                <a:grpSpLocks/>
              </p:cNvGrpSpPr>
              <p:nvPr/>
            </p:nvGrpSpPr>
            <p:grpSpPr bwMode="auto">
              <a:xfrm>
                <a:off x="1124" y="2918"/>
                <a:ext cx="454" cy="384"/>
                <a:chOff x="1124" y="2918"/>
                <a:chExt cx="454" cy="384"/>
              </a:xfrm>
            </p:grpSpPr>
            <p:sp>
              <p:nvSpPr>
                <p:cNvPr id="184601" name="Freeform 46"/>
                <p:cNvSpPr>
                  <a:spLocks/>
                </p:cNvSpPr>
                <p:nvPr/>
              </p:nvSpPr>
              <p:spPr bwMode="auto">
                <a:xfrm>
                  <a:off x="1124" y="3126"/>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02" name="Freeform 47"/>
                <p:cNvSpPr>
                  <a:spLocks/>
                </p:cNvSpPr>
                <p:nvPr/>
              </p:nvSpPr>
              <p:spPr bwMode="auto">
                <a:xfrm>
                  <a:off x="1124" y="3126"/>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03" name="Rectangle 48"/>
                <p:cNvSpPr>
                  <a:spLocks noChangeArrowheads="1"/>
                </p:cNvSpPr>
                <p:nvPr/>
              </p:nvSpPr>
              <p:spPr bwMode="auto">
                <a:xfrm>
                  <a:off x="1124" y="3168"/>
                  <a:ext cx="374" cy="8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604" name="Arc 49"/>
                <p:cNvSpPr>
                  <a:spLocks/>
                </p:cNvSpPr>
                <p:nvPr/>
              </p:nvSpPr>
              <p:spPr bwMode="auto">
                <a:xfrm>
                  <a:off x="1472" y="3192"/>
                  <a:ext cx="85" cy="59"/>
                </a:xfrm>
                <a:custGeom>
                  <a:avLst/>
                  <a:gdLst>
                    <a:gd name="T0" fmla="*/ 0 w 25994"/>
                    <a:gd name="T1" fmla="*/ 0 h 26712"/>
                    <a:gd name="T2" fmla="*/ 0 w 25994"/>
                    <a:gd name="T3" fmla="*/ 0 h 26712"/>
                    <a:gd name="T4" fmla="*/ 0 w 25994"/>
                    <a:gd name="T5" fmla="*/ 0 h 26712"/>
                    <a:gd name="T6" fmla="*/ 0 60000 65536"/>
                    <a:gd name="T7" fmla="*/ 0 60000 65536"/>
                    <a:gd name="T8" fmla="*/ 0 60000 65536"/>
                    <a:gd name="T9" fmla="*/ 0 w 25994"/>
                    <a:gd name="T10" fmla="*/ 0 h 26712"/>
                    <a:gd name="T11" fmla="*/ 25994 w 25994"/>
                    <a:gd name="T12" fmla="*/ 26712 h 26712"/>
                  </a:gdLst>
                  <a:ahLst/>
                  <a:cxnLst>
                    <a:cxn ang="T6">
                      <a:pos x="T0" y="T1"/>
                    </a:cxn>
                    <a:cxn ang="T7">
                      <a:pos x="T2" y="T3"/>
                    </a:cxn>
                    <a:cxn ang="T8">
                      <a:pos x="T4" y="T5"/>
                    </a:cxn>
                  </a:cxnLst>
                  <a:rect l="T9" t="T10" r="T11" b="T12"/>
                  <a:pathLst>
                    <a:path w="25994" h="26712" fill="none" extrusionOk="0">
                      <a:moveTo>
                        <a:pt x="-1" y="451"/>
                      </a:moveTo>
                      <a:cubicBezTo>
                        <a:pt x="1445" y="151"/>
                        <a:pt x="2917" y="-1"/>
                        <a:pt x="4394" y="0"/>
                      </a:cubicBezTo>
                      <a:cubicBezTo>
                        <a:pt x="16323" y="0"/>
                        <a:pt x="25994" y="9670"/>
                        <a:pt x="25994" y="21600"/>
                      </a:cubicBezTo>
                      <a:cubicBezTo>
                        <a:pt x="25994" y="23322"/>
                        <a:pt x="25787" y="25038"/>
                        <a:pt x="25380" y="26712"/>
                      </a:cubicBezTo>
                    </a:path>
                    <a:path w="25994" h="26712" stroke="0" extrusionOk="0">
                      <a:moveTo>
                        <a:pt x="-1" y="451"/>
                      </a:moveTo>
                      <a:cubicBezTo>
                        <a:pt x="1445" y="151"/>
                        <a:pt x="2917" y="-1"/>
                        <a:pt x="4394" y="0"/>
                      </a:cubicBezTo>
                      <a:cubicBezTo>
                        <a:pt x="16323" y="0"/>
                        <a:pt x="25994" y="9670"/>
                        <a:pt x="25994" y="21600"/>
                      </a:cubicBezTo>
                      <a:cubicBezTo>
                        <a:pt x="25994" y="23322"/>
                        <a:pt x="25787" y="25038"/>
                        <a:pt x="25380" y="26712"/>
                      </a:cubicBezTo>
                      <a:lnTo>
                        <a:pt x="4394" y="21600"/>
                      </a:lnTo>
                      <a:lnTo>
                        <a:pt x="-1" y="451"/>
                      </a:lnTo>
                      <a:close/>
                    </a:path>
                  </a:pathLst>
                </a:custGeom>
                <a:noFill/>
                <a:ln w="11113">
                  <a:solidFill>
                    <a:srgbClr val="B7B79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05" name="AutoShape 50"/>
                <p:cNvSpPr>
                  <a:spLocks noChangeArrowheads="1"/>
                </p:cNvSpPr>
                <p:nvPr/>
              </p:nvSpPr>
              <p:spPr bwMode="auto">
                <a:xfrm>
                  <a:off x="1529" y="3224"/>
                  <a:ext cx="49" cy="78"/>
                </a:xfrm>
                <a:prstGeom prst="roundRect">
                  <a:avLst>
                    <a:gd name="adj" fmla="val 17856"/>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606" name="Group 51"/>
                <p:cNvGrpSpPr>
                  <a:grpSpLocks/>
                </p:cNvGrpSpPr>
                <p:nvPr/>
              </p:nvGrpSpPr>
              <p:grpSpPr bwMode="auto">
                <a:xfrm>
                  <a:off x="1173" y="2918"/>
                  <a:ext cx="277" cy="225"/>
                  <a:chOff x="1173" y="2918"/>
                  <a:chExt cx="277" cy="225"/>
                </a:xfrm>
              </p:grpSpPr>
              <p:sp>
                <p:nvSpPr>
                  <p:cNvPr id="184607" name="Freeform 52"/>
                  <p:cNvSpPr>
                    <a:spLocks/>
                  </p:cNvSpPr>
                  <p:nvPr/>
                </p:nvSpPr>
                <p:spPr bwMode="auto">
                  <a:xfrm>
                    <a:off x="1187" y="2918"/>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08" name="Freeform 53"/>
                  <p:cNvSpPr>
                    <a:spLocks/>
                  </p:cNvSpPr>
                  <p:nvPr/>
                </p:nvSpPr>
                <p:spPr bwMode="auto">
                  <a:xfrm>
                    <a:off x="1187" y="2918"/>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09" name="AutoShape 54"/>
                  <p:cNvSpPr>
                    <a:spLocks noChangeArrowheads="1"/>
                  </p:cNvSpPr>
                  <p:nvPr/>
                </p:nvSpPr>
                <p:spPr bwMode="auto">
                  <a:xfrm>
                    <a:off x="1173" y="2942"/>
                    <a:ext cx="277" cy="201"/>
                  </a:xfrm>
                  <a:prstGeom prst="roundRect">
                    <a:avLst>
                      <a:gd name="adj" fmla="val 16667"/>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610" name="AutoShape 55"/>
                  <p:cNvSpPr>
                    <a:spLocks noChangeArrowheads="1"/>
                  </p:cNvSpPr>
                  <p:nvPr/>
                </p:nvSpPr>
                <p:spPr bwMode="auto">
                  <a:xfrm>
                    <a:off x="1197" y="2967"/>
                    <a:ext cx="225" cy="148"/>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grpSp>
          <p:nvGrpSpPr>
            <p:cNvPr id="184333" name="Group 56"/>
            <p:cNvGrpSpPr>
              <a:grpSpLocks/>
            </p:cNvGrpSpPr>
            <p:nvPr/>
          </p:nvGrpSpPr>
          <p:grpSpPr bwMode="auto">
            <a:xfrm>
              <a:off x="527" y="3367"/>
              <a:ext cx="461" cy="394"/>
              <a:chOff x="527" y="2983"/>
              <a:chExt cx="461" cy="394"/>
            </a:xfrm>
          </p:grpSpPr>
          <p:grpSp>
            <p:nvGrpSpPr>
              <p:cNvPr id="184577" name="Group 57"/>
              <p:cNvGrpSpPr>
                <a:grpSpLocks/>
              </p:cNvGrpSpPr>
              <p:nvPr/>
            </p:nvGrpSpPr>
            <p:grpSpPr bwMode="auto">
              <a:xfrm>
                <a:off x="534" y="2993"/>
                <a:ext cx="454" cy="384"/>
                <a:chOff x="534" y="2993"/>
                <a:chExt cx="454" cy="384"/>
              </a:xfrm>
            </p:grpSpPr>
            <p:sp>
              <p:nvSpPr>
                <p:cNvPr id="184589" name="Freeform 58"/>
                <p:cNvSpPr>
                  <a:spLocks/>
                </p:cNvSpPr>
                <p:nvPr/>
              </p:nvSpPr>
              <p:spPr bwMode="auto">
                <a:xfrm>
                  <a:off x="534" y="3201"/>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90" name="Freeform 59"/>
                <p:cNvSpPr>
                  <a:spLocks/>
                </p:cNvSpPr>
                <p:nvPr/>
              </p:nvSpPr>
              <p:spPr bwMode="auto">
                <a:xfrm>
                  <a:off x="534" y="3201"/>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91" name="Rectangle 60"/>
                <p:cNvSpPr>
                  <a:spLocks noChangeArrowheads="1"/>
                </p:cNvSpPr>
                <p:nvPr/>
              </p:nvSpPr>
              <p:spPr bwMode="auto">
                <a:xfrm>
                  <a:off x="534" y="3243"/>
                  <a:ext cx="374" cy="8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92" name="Arc 61"/>
                <p:cNvSpPr>
                  <a:spLocks/>
                </p:cNvSpPr>
                <p:nvPr/>
              </p:nvSpPr>
              <p:spPr bwMode="auto">
                <a:xfrm>
                  <a:off x="882" y="3268"/>
                  <a:ext cx="86" cy="59"/>
                </a:xfrm>
                <a:custGeom>
                  <a:avLst/>
                  <a:gdLst>
                    <a:gd name="T0" fmla="*/ 0 w 25965"/>
                    <a:gd name="T1" fmla="*/ 0 h 26657"/>
                    <a:gd name="T2" fmla="*/ 0 w 25965"/>
                    <a:gd name="T3" fmla="*/ 0 h 26657"/>
                    <a:gd name="T4" fmla="*/ 0 w 25965"/>
                    <a:gd name="T5" fmla="*/ 0 h 26657"/>
                    <a:gd name="T6" fmla="*/ 0 60000 65536"/>
                    <a:gd name="T7" fmla="*/ 0 60000 65536"/>
                    <a:gd name="T8" fmla="*/ 0 60000 65536"/>
                    <a:gd name="T9" fmla="*/ 0 w 25965"/>
                    <a:gd name="T10" fmla="*/ 0 h 26657"/>
                    <a:gd name="T11" fmla="*/ 25965 w 25965"/>
                    <a:gd name="T12" fmla="*/ 26657 h 26657"/>
                  </a:gdLst>
                  <a:ahLst/>
                  <a:cxnLst>
                    <a:cxn ang="T6">
                      <a:pos x="T0" y="T1"/>
                    </a:cxn>
                    <a:cxn ang="T7">
                      <a:pos x="T2" y="T3"/>
                    </a:cxn>
                    <a:cxn ang="T8">
                      <a:pos x="T4" y="T5"/>
                    </a:cxn>
                  </a:cxnLst>
                  <a:rect l="T9" t="T10" r="T11" b="T12"/>
                  <a:pathLst>
                    <a:path w="25965" h="26657" fill="none" extrusionOk="0">
                      <a:moveTo>
                        <a:pt x="-1" y="445"/>
                      </a:moveTo>
                      <a:cubicBezTo>
                        <a:pt x="1436" y="149"/>
                        <a:pt x="2898" y="-1"/>
                        <a:pt x="4365" y="0"/>
                      </a:cubicBezTo>
                      <a:cubicBezTo>
                        <a:pt x="16294" y="0"/>
                        <a:pt x="25965" y="9670"/>
                        <a:pt x="25965" y="21600"/>
                      </a:cubicBezTo>
                      <a:cubicBezTo>
                        <a:pt x="25965" y="23303"/>
                        <a:pt x="25763" y="25000"/>
                        <a:pt x="25364" y="26656"/>
                      </a:cubicBezTo>
                    </a:path>
                    <a:path w="25965" h="26657" stroke="0" extrusionOk="0">
                      <a:moveTo>
                        <a:pt x="-1" y="445"/>
                      </a:moveTo>
                      <a:cubicBezTo>
                        <a:pt x="1436" y="149"/>
                        <a:pt x="2898" y="-1"/>
                        <a:pt x="4365" y="0"/>
                      </a:cubicBezTo>
                      <a:cubicBezTo>
                        <a:pt x="16294" y="0"/>
                        <a:pt x="25965" y="9670"/>
                        <a:pt x="25965" y="21600"/>
                      </a:cubicBezTo>
                      <a:cubicBezTo>
                        <a:pt x="25965" y="23303"/>
                        <a:pt x="25763" y="25000"/>
                        <a:pt x="25364" y="26656"/>
                      </a:cubicBezTo>
                      <a:lnTo>
                        <a:pt x="4365" y="21600"/>
                      </a:lnTo>
                      <a:lnTo>
                        <a:pt x="-1" y="445"/>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593" name="AutoShape 62"/>
                <p:cNvSpPr>
                  <a:spLocks noChangeArrowheads="1"/>
                </p:cNvSpPr>
                <p:nvPr/>
              </p:nvSpPr>
              <p:spPr bwMode="auto">
                <a:xfrm>
                  <a:off x="939" y="3300"/>
                  <a:ext cx="49" cy="77"/>
                </a:xfrm>
                <a:prstGeom prst="roundRect">
                  <a:avLst>
                    <a:gd name="adj" fmla="val 17856"/>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594" name="Group 63"/>
                <p:cNvGrpSpPr>
                  <a:grpSpLocks/>
                </p:cNvGrpSpPr>
                <p:nvPr/>
              </p:nvGrpSpPr>
              <p:grpSpPr bwMode="auto">
                <a:xfrm>
                  <a:off x="583" y="2993"/>
                  <a:ext cx="277" cy="226"/>
                  <a:chOff x="583" y="2993"/>
                  <a:chExt cx="277" cy="226"/>
                </a:xfrm>
              </p:grpSpPr>
              <p:sp>
                <p:nvSpPr>
                  <p:cNvPr id="184595" name="Freeform 64"/>
                  <p:cNvSpPr>
                    <a:spLocks/>
                  </p:cNvSpPr>
                  <p:nvPr/>
                </p:nvSpPr>
                <p:spPr bwMode="auto">
                  <a:xfrm>
                    <a:off x="597" y="2993"/>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96" name="Freeform 65"/>
                  <p:cNvSpPr>
                    <a:spLocks/>
                  </p:cNvSpPr>
                  <p:nvPr/>
                </p:nvSpPr>
                <p:spPr bwMode="auto">
                  <a:xfrm>
                    <a:off x="597" y="2993"/>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97" name="AutoShape 66"/>
                  <p:cNvSpPr>
                    <a:spLocks noChangeArrowheads="1"/>
                  </p:cNvSpPr>
                  <p:nvPr/>
                </p:nvSpPr>
                <p:spPr bwMode="auto">
                  <a:xfrm>
                    <a:off x="583" y="3018"/>
                    <a:ext cx="277" cy="201"/>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98" name="AutoShape 67"/>
                  <p:cNvSpPr>
                    <a:spLocks noChangeArrowheads="1"/>
                  </p:cNvSpPr>
                  <p:nvPr/>
                </p:nvSpPr>
                <p:spPr bwMode="auto">
                  <a:xfrm>
                    <a:off x="607" y="3042"/>
                    <a:ext cx="225" cy="149"/>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nvGrpSpPr>
              <p:cNvPr id="184578" name="Group 68"/>
              <p:cNvGrpSpPr>
                <a:grpSpLocks/>
              </p:cNvGrpSpPr>
              <p:nvPr/>
            </p:nvGrpSpPr>
            <p:grpSpPr bwMode="auto">
              <a:xfrm>
                <a:off x="527" y="2983"/>
                <a:ext cx="454" cy="384"/>
                <a:chOff x="527" y="2983"/>
                <a:chExt cx="454" cy="384"/>
              </a:xfrm>
            </p:grpSpPr>
            <p:sp>
              <p:nvSpPr>
                <p:cNvPr id="184579" name="Freeform 69"/>
                <p:cNvSpPr>
                  <a:spLocks/>
                </p:cNvSpPr>
                <p:nvPr/>
              </p:nvSpPr>
              <p:spPr bwMode="auto">
                <a:xfrm>
                  <a:off x="527" y="3191"/>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80" name="Freeform 70"/>
                <p:cNvSpPr>
                  <a:spLocks/>
                </p:cNvSpPr>
                <p:nvPr/>
              </p:nvSpPr>
              <p:spPr bwMode="auto">
                <a:xfrm>
                  <a:off x="527" y="3191"/>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81" name="Rectangle 71"/>
                <p:cNvSpPr>
                  <a:spLocks noChangeArrowheads="1"/>
                </p:cNvSpPr>
                <p:nvPr/>
              </p:nvSpPr>
              <p:spPr bwMode="auto">
                <a:xfrm>
                  <a:off x="527" y="3233"/>
                  <a:ext cx="374" cy="8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82" name="Arc 72"/>
                <p:cNvSpPr>
                  <a:spLocks/>
                </p:cNvSpPr>
                <p:nvPr/>
              </p:nvSpPr>
              <p:spPr bwMode="auto">
                <a:xfrm>
                  <a:off x="875" y="3257"/>
                  <a:ext cx="85" cy="59"/>
                </a:xfrm>
                <a:custGeom>
                  <a:avLst/>
                  <a:gdLst>
                    <a:gd name="T0" fmla="*/ 0 w 25994"/>
                    <a:gd name="T1" fmla="*/ 0 h 26712"/>
                    <a:gd name="T2" fmla="*/ 0 w 25994"/>
                    <a:gd name="T3" fmla="*/ 0 h 26712"/>
                    <a:gd name="T4" fmla="*/ 0 w 25994"/>
                    <a:gd name="T5" fmla="*/ 0 h 26712"/>
                    <a:gd name="T6" fmla="*/ 0 60000 65536"/>
                    <a:gd name="T7" fmla="*/ 0 60000 65536"/>
                    <a:gd name="T8" fmla="*/ 0 60000 65536"/>
                    <a:gd name="T9" fmla="*/ 0 w 25994"/>
                    <a:gd name="T10" fmla="*/ 0 h 26712"/>
                    <a:gd name="T11" fmla="*/ 25994 w 25994"/>
                    <a:gd name="T12" fmla="*/ 26712 h 26712"/>
                  </a:gdLst>
                  <a:ahLst/>
                  <a:cxnLst>
                    <a:cxn ang="T6">
                      <a:pos x="T0" y="T1"/>
                    </a:cxn>
                    <a:cxn ang="T7">
                      <a:pos x="T2" y="T3"/>
                    </a:cxn>
                    <a:cxn ang="T8">
                      <a:pos x="T4" y="T5"/>
                    </a:cxn>
                  </a:cxnLst>
                  <a:rect l="T9" t="T10" r="T11" b="T12"/>
                  <a:pathLst>
                    <a:path w="25994" h="26712" fill="none" extrusionOk="0">
                      <a:moveTo>
                        <a:pt x="-1" y="451"/>
                      </a:moveTo>
                      <a:cubicBezTo>
                        <a:pt x="1445" y="151"/>
                        <a:pt x="2917" y="-1"/>
                        <a:pt x="4394" y="0"/>
                      </a:cubicBezTo>
                      <a:cubicBezTo>
                        <a:pt x="16323" y="0"/>
                        <a:pt x="25994" y="9670"/>
                        <a:pt x="25994" y="21600"/>
                      </a:cubicBezTo>
                      <a:cubicBezTo>
                        <a:pt x="25994" y="23322"/>
                        <a:pt x="25787" y="25038"/>
                        <a:pt x="25380" y="26712"/>
                      </a:cubicBezTo>
                    </a:path>
                    <a:path w="25994" h="26712" stroke="0" extrusionOk="0">
                      <a:moveTo>
                        <a:pt x="-1" y="451"/>
                      </a:moveTo>
                      <a:cubicBezTo>
                        <a:pt x="1445" y="151"/>
                        <a:pt x="2917" y="-1"/>
                        <a:pt x="4394" y="0"/>
                      </a:cubicBezTo>
                      <a:cubicBezTo>
                        <a:pt x="16323" y="0"/>
                        <a:pt x="25994" y="9670"/>
                        <a:pt x="25994" y="21600"/>
                      </a:cubicBezTo>
                      <a:cubicBezTo>
                        <a:pt x="25994" y="23322"/>
                        <a:pt x="25787" y="25038"/>
                        <a:pt x="25380" y="26712"/>
                      </a:cubicBezTo>
                      <a:lnTo>
                        <a:pt x="4394" y="21600"/>
                      </a:lnTo>
                      <a:lnTo>
                        <a:pt x="-1" y="451"/>
                      </a:lnTo>
                      <a:close/>
                    </a:path>
                  </a:pathLst>
                </a:custGeom>
                <a:noFill/>
                <a:ln w="11113">
                  <a:solidFill>
                    <a:srgbClr val="B7B79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583" name="AutoShape 73"/>
                <p:cNvSpPr>
                  <a:spLocks noChangeArrowheads="1"/>
                </p:cNvSpPr>
                <p:nvPr/>
              </p:nvSpPr>
              <p:spPr bwMode="auto">
                <a:xfrm>
                  <a:off x="932" y="3289"/>
                  <a:ext cx="49" cy="78"/>
                </a:xfrm>
                <a:prstGeom prst="roundRect">
                  <a:avLst>
                    <a:gd name="adj" fmla="val 17856"/>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584" name="Group 74"/>
                <p:cNvGrpSpPr>
                  <a:grpSpLocks/>
                </p:cNvGrpSpPr>
                <p:nvPr/>
              </p:nvGrpSpPr>
              <p:grpSpPr bwMode="auto">
                <a:xfrm>
                  <a:off x="576" y="2983"/>
                  <a:ext cx="277" cy="225"/>
                  <a:chOff x="576" y="2983"/>
                  <a:chExt cx="277" cy="225"/>
                </a:xfrm>
              </p:grpSpPr>
              <p:sp>
                <p:nvSpPr>
                  <p:cNvPr id="184585" name="Freeform 75"/>
                  <p:cNvSpPr>
                    <a:spLocks/>
                  </p:cNvSpPr>
                  <p:nvPr/>
                </p:nvSpPr>
                <p:spPr bwMode="auto">
                  <a:xfrm>
                    <a:off x="590" y="2983"/>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86" name="Freeform 76"/>
                  <p:cNvSpPr>
                    <a:spLocks/>
                  </p:cNvSpPr>
                  <p:nvPr/>
                </p:nvSpPr>
                <p:spPr bwMode="auto">
                  <a:xfrm>
                    <a:off x="590" y="2983"/>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87" name="AutoShape 77"/>
                  <p:cNvSpPr>
                    <a:spLocks noChangeArrowheads="1"/>
                  </p:cNvSpPr>
                  <p:nvPr/>
                </p:nvSpPr>
                <p:spPr bwMode="auto">
                  <a:xfrm>
                    <a:off x="576" y="3007"/>
                    <a:ext cx="277" cy="201"/>
                  </a:xfrm>
                  <a:prstGeom prst="roundRect">
                    <a:avLst>
                      <a:gd name="adj" fmla="val 16667"/>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88" name="AutoShape 78"/>
                  <p:cNvSpPr>
                    <a:spLocks noChangeArrowheads="1"/>
                  </p:cNvSpPr>
                  <p:nvPr/>
                </p:nvSpPr>
                <p:spPr bwMode="auto">
                  <a:xfrm>
                    <a:off x="600" y="3032"/>
                    <a:ext cx="225" cy="148"/>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pic>
          <p:nvPicPr>
            <p:cNvPr id="184334" name="Picture 7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 y="960"/>
              <a:ext cx="3562" cy="2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5" name="Line 80"/>
            <p:cNvSpPr>
              <a:spLocks noChangeShapeType="1"/>
            </p:cNvSpPr>
            <p:nvPr/>
          </p:nvSpPr>
          <p:spPr bwMode="auto">
            <a:xfrm flipV="1">
              <a:off x="1510" y="1464"/>
              <a:ext cx="1406" cy="66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36" name="Line 81"/>
            <p:cNvSpPr>
              <a:spLocks noChangeShapeType="1"/>
            </p:cNvSpPr>
            <p:nvPr/>
          </p:nvSpPr>
          <p:spPr bwMode="auto">
            <a:xfrm>
              <a:off x="1607" y="2148"/>
              <a:ext cx="810" cy="33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37" name="Line 82"/>
            <p:cNvSpPr>
              <a:spLocks noChangeShapeType="1"/>
            </p:cNvSpPr>
            <p:nvPr/>
          </p:nvSpPr>
          <p:spPr bwMode="auto">
            <a:xfrm flipH="1">
              <a:off x="2485" y="1473"/>
              <a:ext cx="437" cy="9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38" name="Line 83"/>
            <p:cNvSpPr>
              <a:spLocks noChangeShapeType="1"/>
            </p:cNvSpPr>
            <p:nvPr/>
          </p:nvSpPr>
          <p:spPr bwMode="auto">
            <a:xfrm>
              <a:off x="2995" y="1501"/>
              <a:ext cx="440" cy="117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39" name="Line 84"/>
            <p:cNvSpPr>
              <a:spLocks noChangeShapeType="1"/>
            </p:cNvSpPr>
            <p:nvPr/>
          </p:nvSpPr>
          <p:spPr bwMode="auto">
            <a:xfrm>
              <a:off x="2519" y="2533"/>
              <a:ext cx="916"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40" name="Line 85"/>
            <p:cNvSpPr>
              <a:spLocks noChangeShapeType="1"/>
            </p:cNvSpPr>
            <p:nvPr/>
          </p:nvSpPr>
          <p:spPr bwMode="auto">
            <a:xfrm flipH="1">
              <a:off x="3556" y="2172"/>
              <a:ext cx="524" cy="42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41" name="Line 86"/>
            <p:cNvSpPr>
              <a:spLocks noChangeShapeType="1"/>
            </p:cNvSpPr>
            <p:nvPr/>
          </p:nvSpPr>
          <p:spPr bwMode="auto">
            <a:xfrm>
              <a:off x="3004" y="1440"/>
              <a:ext cx="999" cy="65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84342" name="Group 87"/>
            <p:cNvGrpSpPr>
              <a:grpSpLocks/>
            </p:cNvGrpSpPr>
            <p:nvPr/>
          </p:nvGrpSpPr>
          <p:grpSpPr bwMode="auto">
            <a:xfrm>
              <a:off x="2093" y="2303"/>
              <a:ext cx="653" cy="448"/>
              <a:chOff x="2047" y="1919"/>
              <a:chExt cx="653" cy="448"/>
            </a:xfrm>
          </p:grpSpPr>
          <p:grpSp>
            <p:nvGrpSpPr>
              <p:cNvPr id="184557" name="Group 88"/>
              <p:cNvGrpSpPr>
                <a:grpSpLocks/>
              </p:cNvGrpSpPr>
              <p:nvPr/>
            </p:nvGrpSpPr>
            <p:grpSpPr bwMode="auto">
              <a:xfrm>
                <a:off x="2047" y="1919"/>
                <a:ext cx="652" cy="405"/>
                <a:chOff x="2047" y="1919"/>
                <a:chExt cx="652" cy="405"/>
              </a:xfrm>
            </p:grpSpPr>
            <p:grpSp>
              <p:nvGrpSpPr>
                <p:cNvPr id="184559" name="Group 89"/>
                <p:cNvGrpSpPr>
                  <a:grpSpLocks/>
                </p:cNvGrpSpPr>
                <p:nvPr/>
              </p:nvGrpSpPr>
              <p:grpSpPr bwMode="auto">
                <a:xfrm>
                  <a:off x="2059" y="1938"/>
                  <a:ext cx="640" cy="386"/>
                  <a:chOff x="2059" y="1938"/>
                  <a:chExt cx="640" cy="386"/>
                </a:xfrm>
              </p:grpSpPr>
              <p:sp>
                <p:nvSpPr>
                  <p:cNvPr id="184574" name="Rectangle 90"/>
                  <p:cNvSpPr>
                    <a:spLocks noChangeArrowheads="1"/>
                  </p:cNvSpPr>
                  <p:nvPr/>
                </p:nvSpPr>
                <p:spPr bwMode="auto">
                  <a:xfrm>
                    <a:off x="2059" y="2063"/>
                    <a:ext cx="640" cy="1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75" name="Oval 91"/>
                  <p:cNvSpPr>
                    <a:spLocks noChangeArrowheads="1"/>
                  </p:cNvSpPr>
                  <p:nvPr/>
                </p:nvSpPr>
                <p:spPr bwMode="auto">
                  <a:xfrm>
                    <a:off x="2065" y="2076"/>
                    <a:ext cx="634" cy="24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76" name="Oval 92"/>
                  <p:cNvSpPr>
                    <a:spLocks noChangeArrowheads="1"/>
                  </p:cNvSpPr>
                  <p:nvPr/>
                </p:nvSpPr>
                <p:spPr bwMode="auto">
                  <a:xfrm>
                    <a:off x="2065" y="1938"/>
                    <a:ext cx="634" cy="2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sp>
              <p:nvSpPr>
                <p:cNvPr id="184560" name="Rectangle 93"/>
                <p:cNvSpPr>
                  <a:spLocks noChangeArrowheads="1"/>
                </p:cNvSpPr>
                <p:nvPr/>
              </p:nvSpPr>
              <p:spPr bwMode="auto">
                <a:xfrm>
                  <a:off x="2047" y="2043"/>
                  <a:ext cx="639" cy="137"/>
                </a:xfrm>
                <a:prstGeom prst="rect">
                  <a:avLst/>
                </a:prstGeom>
                <a:solidFill>
                  <a:srgbClr val="004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61" name="Oval 94"/>
                <p:cNvSpPr>
                  <a:spLocks noChangeArrowheads="1"/>
                </p:cNvSpPr>
                <p:nvPr/>
              </p:nvSpPr>
              <p:spPr bwMode="auto">
                <a:xfrm>
                  <a:off x="2053" y="2056"/>
                  <a:ext cx="633" cy="249"/>
                </a:xfrm>
                <a:prstGeom prst="ellipse">
                  <a:avLst/>
                </a:pr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62" name="Oval 95"/>
                <p:cNvSpPr>
                  <a:spLocks noChangeArrowheads="1"/>
                </p:cNvSpPr>
                <p:nvPr/>
              </p:nvSpPr>
              <p:spPr bwMode="auto">
                <a:xfrm>
                  <a:off x="2053" y="1919"/>
                  <a:ext cx="633" cy="248"/>
                </a:xfrm>
                <a:prstGeom prst="ellipse">
                  <a:avLst/>
                </a:prstGeom>
                <a:solidFill>
                  <a:srgbClr val="558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563" name="Group 96"/>
                <p:cNvGrpSpPr>
                  <a:grpSpLocks/>
                </p:cNvGrpSpPr>
                <p:nvPr/>
              </p:nvGrpSpPr>
              <p:grpSpPr bwMode="auto">
                <a:xfrm>
                  <a:off x="2171" y="1951"/>
                  <a:ext cx="397" cy="184"/>
                  <a:chOff x="2171" y="1951"/>
                  <a:chExt cx="397" cy="184"/>
                </a:xfrm>
              </p:grpSpPr>
              <p:grpSp>
                <p:nvGrpSpPr>
                  <p:cNvPr id="184564" name="Group 97"/>
                  <p:cNvGrpSpPr>
                    <a:grpSpLocks/>
                  </p:cNvGrpSpPr>
                  <p:nvPr/>
                </p:nvGrpSpPr>
                <p:grpSpPr bwMode="auto">
                  <a:xfrm>
                    <a:off x="2171" y="1951"/>
                    <a:ext cx="397" cy="184"/>
                    <a:chOff x="2171" y="1951"/>
                    <a:chExt cx="397" cy="184"/>
                  </a:xfrm>
                </p:grpSpPr>
                <p:sp>
                  <p:nvSpPr>
                    <p:cNvPr id="184570" name="Freeform 98"/>
                    <p:cNvSpPr>
                      <a:spLocks/>
                    </p:cNvSpPr>
                    <p:nvPr/>
                  </p:nvSpPr>
                  <p:spPr bwMode="auto">
                    <a:xfrm>
                      <a:off x="2171" y="1951"/>
                      <a:ext cx="180" cy="72"/>
                    </a:xfrm>
                    <a:custGeom>
                      <a:avLst/>
                      <a:gdLst>
                        <a:gd name="T0" fmla="*/ 0 w 180"/>
                        <a:gd name="T1" fmla="*/ 13 h 72"/>
                        <a:gd name="T2" fmla="*/ 43 w 180"/>
                        <a:gd name="T3" fmla="*/ 0 h 72"/>
                        <a:gd name="T4" fmla="*/ 136 w 180"/>
                        <a:gd name="T5" fmla="*/ 40 h 72"/>
                        <a:gd name="T6" fmla="*/ 180 w 180"/>
                        <a:gd name="T7" fmla="*/ 27 h 72"/>
                        <a:gd name="T8" fmla="*/ 167 w 180"/>
                        <a:gd name="T9" fmla="*/ 72 h 72"/>
                        <a:gd name="T10" fmla="*/ 43 w 180"/>
                        <a:gd name="T11" fmla="*/ 72 h 72"/>
                        <a:gd name="T12" fmla="*/ 99 w 180"/>
                        <a:gd name="T13" fmla="*/ 59 h 72"/>
                        <a:gd name="T14" fmla="*/ 0 w 180"/>
                        <a:gd name="T15" fmla="*/ 13 h 72"/>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2"/>
                        <a:gd name="T26" fmla="*/ 180 w 180"/>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2">
                          <a:moveTo>
                            <a:pt x="0" y="13"/>
                          </a:moveTo>
                          <a:lnTo>
                            <a:pt x="43" y="0"/>
                          </a:lnTo>
                          <a:lnTo>
                            <a:pt x="136" y="40"/>
                          </a:lnTo>
                          <a:lnTo>
                            <a:pt x="180" y="27"/>
                          </a:lnTo>
                          <a:lnTo>
                            <a:pt x="167" y="72"/>
                          </a:lnTo>
                          <a:lnTo>
                            <a:pt x="43" y="72"/>
                          </a:lnTo>
                          <a:lnTo>
                            <a:pt x="99" y="59"/>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71" name="Freeform 99"/>
                    <p:cNvSpPr>
                      <a:spLocks/>
                    </p:cNvSpPr>
                    <p:nvPr/>
                  </p:nvSpPr>
                  <p:spPr bwMode="auto">
                    <a:xfrm>
                      <a:off x="2171" y="1951"/>
                      <a:ext cx="180" cy="72"/>
                    </a:xfrm>
                    <a:custGeom>
                      <a:avLst/>
                      <a:gdLst>
                        <a:gd name="T0" fmla="*/ 0 w 180"/>
                        <a:gd name="T1" fmla="*/ 13 h 72"/>
                        <a:gd name="T2" fmla="*/ 43 w 180"/>
                        <a:gd name="T3" fmla="*/ 0 h 72"/>
                        <a:gd name="T4" fmla="*/ 136 w 180"/>
                        <a:gd name="T5" fmla="*/ 40 h 72"/>
                        <a:gd name="T6" fmla="*/ 180 w 180"/>
                        <a:gd name="T7" fmla="*/ 27 h 72"/>
                        <a:gd name="T8" fmla="*/ 167 w 180"/>
                        <a:gd name="T9" fmla="*/ 72 h 72"/>
                        <a:gd name="T10" fmla="*/ 43 w 180"/>
                        <a:gd name="T11" fmla="*/ 72 h 72"/>
                        <a:gd name="T12" fmla="*/ 99 w 180"/>
                        <a:gd name="T13" fmla="*/ 59 h 72"/>
                        <a:gd name="T14" fmla="*/ 0 w 180"/>
                        <a:gd name="T15" fmla="*/ 13 h 72"/>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2"/>
                        <a:gd name="T26" fmla="*/ 180 w 180"/>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2">
                          <a:moveTo>
                            <a:pt x="0" y="13"/>
                          </a:moveTo>
                          <a:lnTo>
                            <a:pt x="43" y="0"/>
                          </a:lnTo>
                          <a:lnTo>
                            <a:pt x="136" y="40"/>
                          </a:lnTo>
                          <a:lnTo>
                            <a:pt x="180" y="27"/>
                          </a:lnTo>
                          <a:lnTo>
                            <a:pt x="167" y="72"/>
                          </a:lnTo>
                          <a:lnTo>
                            <a:pt x="43" y="72"/>
                          </a:lnTo>
                          <a:lnTo>
                            <a:pt x="99" y="59"/>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72" name="Freeform 100"/>
                    <p:cNvSpPr>
                      <a:spLocks/>
                    </p:cNvSpPr>
                    <p:nvPr/>
                  </p:nvSpPr>
                  <p:spPr bwMode="auto">
                    <a:xfrm>
                      <a:off x="2382" y="2069"/>
                      <a:ext cx="186" cy="66"/>
                    </a:xfrm>
                    <a:custGeom>
                      <a:avLst/>
                      <a:gdLst>
                        <a:gd name="T0" fmla="*/ 186 w 186"/>
                        <a:gd name="T1" fmla="*/ 52 h 66"/>
                        <a:gd name="T2" fmla="*/ 143 w 186"/>
                        <a:gd name="T3" fmla="*/ 66 h 66"/>
                        <a:gd name="T4" fmla="*/ 43 w 186"/>
                        <a:gd name="T5" fmla="*/ 33 h 66"/>
                        <a:gd name="T6" fmla="*/ 0 w 186"/>
                        <a:gd name="T7" fmla="*/ 52 h 66"/>
                        <a:gd name="T8" fmla="*/ 12 w 186"/>
                        <a:gd name="T9" fmla="*/ 0 h 66"/>
                        <a:gd name="T10" fmla="*/ 143 w 186"/>
                        <a:gd name="T11" fmla="*/ 0 h 66"/>
                        <a:gd name="T12" fmla="*/ 93 w 186"/>
                        <a:gd name="T13" fmla="*/ 20 h 66"/>
                        <a:gd name="T14" fmla="*/ 186 w 186"/>
                        <a:gd name="T15" fmla="*/ 52 h 66"/>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66"/>
                        <a:gd name="T26" fmla="*/ 186 w 18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66">
                          <a:moveTo>
                            <a:pt x="186" y="52"/>
                          </a:moveTo>
                          <a:lnTo>
                            <a:pt x="143" y="66"/>
                          </a:lnTo>
                          <a:lnTo>
                            <a:pt x="43" y="33"/>
                          </a:lnTo>
                          <a:lnTo>
                            <a:pt x="0" y="52"/>
                          </a:lnTo>
                          <a:lnTo>
                            <a:pt x="12" y="0"/>
                          </a:lnTo>
                          <a:lnTo>
                            <a:pt x="143" y="0"/>
                          </a:lnTo>
                          <a:lnTo>
                            <a:pt x="93" y="20"/>
                          </a:lnTo>
                          <a:lnTo>
                            <a:pt x="18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73" name="Freeform 101"/>
                    <p:cNvSpPr>
                      <a:spLocks/>
                    </p:cNvSpPr>
                    <p:nvPr/>
                  </p:nvSpPr>
                  <p:spPr bwMode="auto">
                    <a:xfrm>
                      <a:off x="2382" y="2069"/>
                      <a:ext cx="186" cy="66"/>
                    </a:xfrm>
                    <a:custGeom>
                      <a:avLst/>
                      <a:gdLst>
                        <a:gd name="T0" fmla="*/ 186 w 186"/>
                        <a:gd name="T1" fmla="*/ 52 h 66"/>
                        <a:gd name="T2" fmla="*/ 143 w 186"/>
                        <a:gd name="T3" fmla="*/ 66 h 66"/>
                        <a:gd name="T4" fmla="*/ 43 w 186"/>
                        <a:gd name="T5" fmla="*/ 33 h 66"/>
                        <a:gd name="T6" fmla="*/ 0 w 186"/>
                        <a:gd name="T7" fmla="*/ 52 h 66"/>
                        <a:gd name="T8" fmla="*/ 12 w 186"/>
                        <a:gd name="T9" fmla="*/ 0 h 66"/>
                        <a:gd name="T10" fmla="*/ 143 w 186"/>
                        <a:gd name="T11" fmla="*/ 0 h 66"/>
                        <a:gd name="T12" fmla="*/ 93 w 186"/>
                        <a:gd name="T13" fmla="*/ 20 h 66"/>
                        <a:gd name="T14" fmla="*/ 186 w 186"/>
                        <a:gd name="T15" fmla="*/ 52 h 66"/>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66"/>
                        <a:gd name="T26" fmla="*/ 186 w 18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66">
                          <a:moveTo>
                            <a:pt x="186" y="52"/>
                          </a:moveTo>
                          <a:lnTo>
                            <a:pt x="143" y="66"/>
                          </a:lnTo>
                          <a:lnTo>
                            <a:pt x="43" y="33"/>
                          </a:lnTo>
                          <a:lnTo>
                            <a:pt x="0" y="52"/>
                          </a:lnTo>
                          <a:lnTo>
                            <a:pt x="12" y="0"/>
                          </a:lnTo>
                          <a:lnTo>
                            <a:pt x="143" y="0"/>
                          </a:lnTo>
                          <a:lnTo>
                            <a:pt x="93" y="20"/>
                          </a:lnTo>
                          <a:lnTo>
                            <a:pt x="18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84565" name="Group 102"/>
                  <p:cNvGrpSpPr>
                    <a:grpSpLocks/>
                  </p:cNvGrpSpPr>
                  <p:nvPr/>
                </p:nvGrpSpPr>
                <p:grpSpPr bwMode="auto">
                  <a:xfrm>
                    <a:off x="2183" y="1951"/>
                    <a:ext cx="373" cy="184"/>
                    <a:chOff x="2183" y="1951"/>
                    <a:chExt cx="373" cy="184"/>
                  </a:xfrm>
                </p:grpSpPr>
                <p:sp>
                  <p:nvSpPr>
                    <p:cNvPr id="184566" name="Freeform 103"/>
                    <p:cNvSpPr>
                      <a:spLocks/>
                    </p:cNvSpPr>
                    <p:nvPr/>
                  </p:nvSpPr>
                  <p:spPr bwMode="auto">
                    <a:xfrm>
                      <a:off x="2369" y="1951"/>
                      <a:ext cx="187" cy="72"/>
                    </a:xfrm>
                    <a:custGeom>
                      <a:avLst/>
                      <a:gdLst>
                        <a:gd name="T0" fmla="*/ 0 w 187"/>
                        <a:gd name="T1" fmla="*/ 59 h 72"/>
                        <a:gd name="T2" fmla="*/ 44 w 187"/>
                        <a:gd name="T3" fmla="*/ 72 h 72"/>
                        <a:gd name="T4" fmla="*/ 137 w 187"/>
                        <a:gd name="T5" fmla="*/ 27 h 72"/>
                        <a:gd name="T6" fmla="*/ 187 w 187"/>
                        <a:gd name="T7" fmla="*/ 40 h 72"/>
                        <a:gd name="T8" fmla="*/ 168 w 187"/>
                        <a:gd name="T9" fmla="*/ 0 h 72"/>
                        <a:gd name="T10" fmla="*/ 44 w 187"/>
                        <a:gd name="T11" fmla="*/ 0 h 72"/>
                        <a:gd name="T12" fmla="*/ 106 w 187"/>
                        <a:gd name="T13" fmla="*/ 13 h 72"/>
                        <a:gd name="T14" fmla="*/ 0 w 187"/>
                        <a:gd name="T15" fmla="*/ 59 h 72"/>
                        <a:gd name="T16" fmla="*/ 0 60000 65536"/>
                        <a:gd name="T17" fmla="*/ 0 60000 65536"/>
                        <a:gd name="T18" fmla="*/ 0 60000 65536"/>
                        <a:gd name="T19" fmla="*/ 0 60000 65536"/>
                        <a:gd name="T20" fmla="*/ 0 60000 65536"/>
                        <a:gd name="T21" fmla="*/ 0 60000 65536"/>
                        <a:gd name="T22" fmla="*/ 0 60000 65536"/>
                        <a:gd name="T23" fmla="*/ 0 60000 65536"/>
                        <a:gd name="T24" fmla="*/ 0 w 187"/>
                        <a:gd name="T25" fmla="*/ 0 h 72"/>
                        <a:gd name="T26" fmla="*/ 187 w 187"/>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 h="72">
                          <a:moveTo>
                            <a:pt x="0" y="59"/>
                          </a:moveTo>
                          <a:lnTo>
                            <a:pt x="44" y="72"/>
                          </a:lnTo>
                          <a:lnTo>
                            <a:pt x="137" y="27"/>
                          </a:lnTo>
                          <a:lnTo>
                            <a:pt x="187" y="40"/>
                          </a:lnTo>
                          <a:lnTo>
                            <a:pt x="168" y="0"/>
                          </a:lnTo>
                          <a:lnTo>
                            <a:pt x="44" y="0"/>
                          </a:lnTo>
                          <a:lnTo>
                            <a:pt x="106" y="13"/>
                          </a:ln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67" name="Freeform 104"/>
                    <p:cNvSpPr>
                      <a:spLocks/>
                    </p:cNvSpPr>
                    <p:nvPr/>
                  </p:nvSpPr>
                  <p:spPr bwMode="auto">
                    <a:xfrm>
                      <a:off x="2369" y="1951"/>
                      <a:ext cx="187" cy="72"/>
                    </a:xfrm>
                    <a:custGeom>
                      <a:avLst/>
                      <a:gdLst>
                        <a:gd name="T0" fmla="*/ 0 w 187"/>
                        <a:gd name="T1" fmla="*/ 59 h 72"/>
                        <a:gd name="T2" fmla="*/ 44 w 187"/>
                        <a:gd name="T3" fmla="*/ 72 h 72"/>
                        <a:gd name="T4" fmla="*/ 137 w 187"/>
                        <a:gd name="T5" fmla="*/ 27 h 72"/>
                        <a:gd name="T6" fmla="*/ 187 w 187"/>
                        <a:gd name="T7" fmla="*/ 40 h 72"/>
                        <a:gd name="T8" fmla="*/ 168 w 187"/>
                        <a:gd name="T9" fmla="*/ 0 h 72"/>
                        <a:gd name="T10" fmla="*/ 44 w 187"/>
                        <a:gd name="T11" fmla="*/ 0 h 72"/>
                        <a:gd name="T12" fmla="*/ 106 w 187"/>
                        <a:gd name="T13" fmla="*/ 13 h 72"/>
                        <a:gd name="T14" fmla="*/ 0 w 187"/>
                        <a:gd name="T15" fmla="*/ 59 h 72"/>
                        <a:gd name="T16" fmla="*/ 0 60000 65536"/>
                        <a:gd name="T17" fmla="*/ 0 60000 65536"/>
                        <a:gd name="T18" fmla="*/ 0 60000 65536"/>
                        <a:gd name="T19" fmla="*/ 0 60000 65536"/>
                        <a:gd name="T20" fmla="*/ 0 60000 65536"/>
                        <a:gd name="T21" fmla="*/ 0 60000 65536"/>
                        <a:gd name="T22" fmla="*/ 0 60000 65536"/>
                        <a:gd name="T23" fmla="*/ 0 60000 65536"/>
                        <a:gd name="T24" fmla="*/ 0 w 187"/>
                        <a:gd name="T25" fmla="*/ 0 h 72"/>
                        <a:gd name="T26" fmla="*/ 187 w 187"/>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 h="72">
                          <a:moveTo>
                            <a:pt x="0" y="59"/>
                          </a:moveTo>
                          <a:lnTo>
                            <a:pt x="44" y="72"/>
                          </a:lnTo>
                          <a:lnTo>
                            <a:pt x="137" y="27"/>
                          </a:lnTo>
                          <a:lnTo>
                            <a:pt x="187" y="40"/>
                          </a:lnTo>
                          <a:lnTo>
                            <a:pt x="168" y="0"/>
                          </a:lnTo>
                          <a:lnTo>
                            <a:pt x="44" y="0"/>
                          </a:lnTo>
                          <a:lnTo>
                            <a:pt x="106" y="13"/>
                          </a:ln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68" name="Freeform 105"/>
                    <p:cNvSpPr>
                      <a:spLocks/>
                    </p:cNvSpPr>
                    <p:nvPr/>
                  </p:nvSpPr>
                  <p:spPr bwMode="auto">
                    <a:xfrm>
                      <a:off x="2183" y="2056"/>
                      <a:ext cx="180" cy="79"/>
                    </a:xfrm>
                    <a:custGeom>
                      <a:avLst/>
                      <a:gdLst>
                        <a:gd name="T0" fmla="*/ 180 w 180"/>
                        <a:gd name="T1" fmla="*/ 13 h 79"/>
                        <a:gd name="T2" fmla="*/ 137 w 180"/>
                        <a:gd name="T3" fmla="*/ 0 h 79"/>
                        <a:gd name="T4" fmla="*/ 44 w 180"/>
                        <a:gd name="T5" fmla="*/ 46 h 79"/>
                        <a:gd name="T6" fmla="*/ 0 w 180"/>
                        <a:gd name="T7" fmla="*/ 33 h 79"/>
                        <a:gd name="T8" fmla="*/ 13 w 180"/>
                        <a:gd name="T9" fmla="*/ 79 h 79"/>
                        <a:gd name="T10" fmla="*/ 137 w 180"/>
                        <a:gd name="T11" fmla="*/ 79 h 79"/>
                        <a:gd name="T12" fmla="*/ 81 w 180"/>
                        <a:gd name="T13" fmla="*/ 65 h 79"/>
                        <a:gd name="T14" fmla="*/ 180 w 180"/>
                        <a:gd name="T15" fmla="*/ 13 h 79"/>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9"/>
                        <a:gd name="T26" fmla="*/ 180 w 180"/>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9">
                          <a:moveTo>
                            <a:pt x="180" y="13"/>
                          </a:moveTo>
                          <a:lnTo>
                            <a:pt x="137" y="0"/>
                          </a:lnTo>
                          <a:lnTo>
                            <a:pt x="44" y="46"/>
                          </a:lnTo>
                          <a:lnTo>
                            <a:pt x="0" y="33"/>
                          </a:lnTo>
                          <a:lnTo>
                            <a:pt x="13" y="79"/>
                          </a:lnTo>
                          <a:lnTo>
                            <a:pt x="137" y="79"/>
                          </a:lnTo>
                          <a:lnTo>
                            <a:pt x="81" y="65"/>
                          </a:lnTo>
                          <a:lnTo>
                            <a:pt x="18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69" name="Freeform 106"/>
                    <p:cNvSpPr>
                      <a:spLocks/>
                    </p:cNvSpPr>
                    <p:nvPr/>
                  </p:nvSpPr>
                  <p:spPr bwMode="auto">
                    <a:xfrm>
                      <a:off x="2183" y="2056"/>
                      <a:ext cx="180" cy="79"/>
                    </a:xfrm>
                    <a:custGeom>
                      <a:avLst/>
                      <a:gdLst>
                        <a:gd name="T0" fmla="*/ 180 w 180"/>
                        <a:gd name="T1" fmla="*/ 13 h 79"/>
                        <a:gd name="T2" fmla="*/ 137 w 180"/>
                        <a:gd name="T3" fmla="*/ 0 h 79"/>
                        <a:gd name="T4" fmla="*/ 44 w 180"/>
                        <a:gd name="T5" fmla="*/ 46 h 79"/>
                        <a:gd name="T6" fmla="*/ 0 w 180"/>
                        <a:gd name="T7" fmla="*/ 33 h 79"/>
                        <a:gd name="T8" fmla="*/ 13 w 180"/>
                        <a:gd name="T9" fmla="*/ 79 h 79"/>
                        <a:gd name="T10" fmla="*/ 137 w 180"/>
                        <a:gd name="T11" fmla="*/ 79 h 79"/>
                        <a:gd name="T12" fmla="*/ 81 w 180"/>
                        <a:gd name="T13" fmla="*/ 65 h 79"/>
                        <a:gd name="T14" fmla="*/ 180 w 180"/>
                        <a:gd name="T15" fmla="*/ 13 h 79"/>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9"/>
                        <a:gd name="T26" fmla="*/ 180 w 180"/>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9">
                          <a:moveTo>
                            <a:pt x="180" y="13"/>
                          </a:moveTo>
                          <a:lnTo>
                            <a:pt x="137" y="0"/>
                          </a:lnTo>
                          <a:lnTo>
                            <a:pt x="44" y="46"/>
                          </a:lnTo>
                          <a:lnTo>
                            <a:pt x="0" y="33"/>
                          </a:lnTo>
                          <a:lnTo>
                            <a:pt x="13" y="79"/>
                          </a:lnTo>
                          <a:lnTo>
                            <a:pt x="137" y="79"/>
                          </a:lnTo>
                          <a:lnTo>
                            <a:pt x="81" y="65"/>
                          </a:lnTo>
                          <a:lnTo>
                            <a:pt x="18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sp>
            <p:nvSpPr>
              <p:cNvPr id="184558" name="Text Box 107"/>
              <p:cNvSpPr txBox="1">
                <a:spLocks noChangeArrowheads="1"/>
              </p:cNvSpPr>
              <p:nvPr/>
            </p:nvSpPr>
            <p:spPr bwMode="auto">
              <a:xfrm>
                <a:off x="2138" y="2119"/>
                <a:ext cx="56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de-DE" altLang="en-US" sz="1600" b="1">
                    <a:solidFill>
                      <a:schemeClr val="bg1"/>
                    </a:solidFill>
                    <a:latin typeface="Arial" charset="0"/>
                  </a:rPr>
                  <a:t>Router</a:t>
                </a:r>
              </a:p>
            </p:txBody>
          </p:sp>
        </p:grpSp>
        <p:grpSp>
          <p:nvGrpSpPr>
            <p:cNvPr id="184343" name="Group 108"/>
            <p:cNvGrpSpPr>
              <a:grpSpLocks/>
            </p:cNvGrpSpPr>
            <p:nvPr/>
          </p:nvGrpSpPr>
          <p:grpSpPr bwMode="auto">
            <a:xfrm>
              <a:off x="2549" y="1316"/>
              <a:ext cx="652" cy="449"/>
              <a:chOff x="2503" y="932"/>
              <a:chExt cx="652" cy="449"/>
            </a:xfrm>
          </p:grpSpPr>
          <p:grpSp>
            <p:nvGrpSpPr>
              <p:cNvPr id="184537" name="Group 109"/>
              <p:cNvGrpSpPr>
                <a:grpSpLocks/>
              </p:cNvGrpSpPr>
              <p:nvPr/>
            </p:nvGrpSpPr>
            <p:grpSpPr bwMode="auto">
              <a:xfrm>
                <a:off x="2503" y="932"/>
                <a:ext cx="652" cy="405"/>
                <a:chOff x="2503" y="932"/>
                <a:chExt cx="652" cy="405"/>
              </a:xfrm>
            </p:grpSpPr>
            <p:grpSp>
              <p:nvGrpSpPr>
                <p:cNvPr id="184539" name="Group 110"/>
                <p:cNvGrpSpPr>
                  <a:grpSpLocks/>
                </p:cNvGrpSpPr>
                <p:nvPr/>
              </p:nvGrpSpPr>
              <p:grpSpPr bwMode="auto">
                <a:xfrm>
                  <a:off x="2515" y="951"/>
                  <a:ext cx="640" cy="386"/>
                  <a:chOff x="2515" y="951"/>
                  <a:chExt cx="640" cy="386"/>
                </a:xfrm>
              </p:grpSpPr>
              <p:sp>
                <p:nvSpPr>
                  <p:cNvPr id="184554" name="Rectangle 111"/>
                  <p:cNvSpPr>
                    <a:spLocks noChangeArrowheads="1"/>
                  </p:cNvSpPr>
                  <p:nvPr/>
                </p:nvSpPr>
                <p:spPr bwMode="auto">
                  <a:xfrm>
                    <a:off x="2515" y="1076"/>
                    <a:ext cx="640" cy="1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55" name="Oval 112"/>
                  <p:cNvSpPr>
                    <a:spLocks noChangeArrowheads="1"/>
                  </p:cNvSpPr>
                  <p:nvPr/>
                </p:nvSpPr>
                <p:spPr bwMode="auto">
                  <a:xfrm>
                    <a:off x="2521" y="1089"/>
                    <a:ext cx="634" cy="24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56" name="Oval 113"/>
                  <p:cNvSpPr>
                    <a:spLocks noChangeArrowheads="1"/>
                  </p:cNvSpPr>
                  <p:nvPr/>
                </p:nvSpPr>
                <p:spPr bwMode="auto">
                  <a:xfrm>
                    <a:off x="2521" y="951"/>
                    <a:ext cx="634" cy="2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sp>
              <p:nvSpPr>
                <p:cNvPr id="184540" name="Rectangle 114"/>
                <p:cNvSpPr>
                  <a:spLocks noChangeArrowheads="1"/>
                </p:cNvSpPr>
                <p:nvPr/>
              </p:nvSpPr>
              <p:spPr bwMode="auto">
                <a:xfrm>
                  <a:off x="2503" y="1056"/>
                  <a:ext cx="639" cy="137"/>
                </a:xfrm>
                <a:prstGeom prst="rect">
                  <a:avLst/>
                </a:prstGeom>
                <a:solidFill>
                  <a:srgbClr val="004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41" name="Oval 115"/>
                <p:cNvSpPr>
                  <a:spLocks noChangeArrowheads="1"/>
                </p:cNvSpPr>
                <p:nvPr/>
              </p:nvSpPr>
              <p:spPr bwMode="auto">
                <a:xfrm>
                  <a:off x="2509" y="1069"/>
                  <a:ext cx="633" cy="249"/>
                </a:xfrm>
                <a:prstGeom prst="ellipse">
                  <a:avLst/>
                </a:pr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42" name="Oval 116"/>
                <p:cNvSpPr>
                  <a:spLocks noChangeArrowheads="1"/>
                </p:cNvSpPr>
                <p:nvPr/>
              </p:nvSpPr>
              <p:spPr bwMode="auto">
                <a:xfrm>
                  <a:off x="2509" y="932"/>
                  <a:ext cx="633" cy="248"/>
                </a:xfrm>
                <a:prstGeom prst="ellipse">
                  <a:avLst/>
                </a:prstGeom>
                <a:solidFill>
                  <a:srgbClr val="558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543" name="Group 117"/>
                <p:cNvGrpSpPr>
                  <a:grpSpLocks/>
                </p:cNvGrpSpPr>
                <p:nvPr/>
              </p:nvGrpSpPr>
              <p:grpSpPr bwMode="auto">
                <a:xfrm>
                  <a:off x="2627" y="964"/>
                  <a:ext cx="397" cy="184"/>
                  <a:chOff x="2627" y="964"/>
                  <a:chExt cx="397" cy="184"/>
                </a:xfrm>
              </p:grpSpPr>
              <p:grpSp>
                <p:nvGrpSpPr>
                  <p:cNvPr id="184544" name="Group 118"/>
                  <p:cNvGrpSpPr>
                    <a:grpSpLocks/>
                  </p:cNvGrpSpPr>
                  <p:nvPr/>
                </p:nvGrpSpPr>
                <p:grpSpPr bwMode="auto">
                  <a:xfrm>
                    <a:off x="2627" y="964"/>
                    <a:ext cx="397" cy="184"/>
                    <a:chOff x="2627" y="964"/>
                    <a:chExt cx="397" cy="184"/>
                  </a:xfrm>
                </p:grpSpPr>
                <p:sp>
                  <p:nvSpPr>
                    <p:cNvPr id="184550" name="Freeform 119"/>
                    <p:cNvSpPr>
                      <a:spLocks/>
                    </p:cNvSpPr>
                    <p:nvPr/>
                  </p:nvSpPr>
                  <p:spPr bwMode="auto">
                    <a:xfrm>
                      <a:off x="2627" y="964"/>
                      <a:ext cx="180" cy="72"/>
                    </a:xfrm>
                    <a:custGeom>
                      <a:avLst/>
                      <a:gdLst>
                        <a:gd name="T0" fmla="*/ 0 w 180"/>
                        <a:gd name="T1" fmla="*/ 13 h 72"/>
                        <a:gd name="T2" fmla="*/ 43 w 180"/>
                        <a:gd name="T3" fmla="*/ 0 h 72"/>
                        <a:gd name="T4" fmla="*/ 136 w 180"/>
                        <a:gd name="T5" fmla="*/ 40 h 72"/>
                        <a:gd name="T6" fmla="*/ 180 w 180"/>
                        <a:gd name="T7" fmla="*/ 27 h 72"/>
                        <a:gd name="T8" fmla="*/ 167 w 180"/>
                        <a:gd name="T9" fmla="*/ 72 h 72"/>
                        <a:gd name="T10" fmla="*/ 43 w 180"/>
                        <a:gd name="T11" fmla="*/ 72 h 72"/>
                        <a:gd name="T12" fmla="*/ 99 w 180"/>
                        <a:gd name="T13" fmla="*/ 59 h 72"/>
                        <a:gd name="T14" fmla="*/ 0 w 180"/>
                        <a:gd name="T15" fmla="*/ 13 h 72"/>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2"/>
                        <a:gd name="T26" fmla="*/ 180 w 180"/>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2">
                          <a:moveTo>
                            <a:pt x="0" y="13"/>
                          </a:moveTo>
                          <a:lnTo>
                            <a:pt x="43" y="0"/>
                          </a:lnTo>
                          <a:lnTo>
                            <a:pt x="136" y="40"/>
                          </a:lnTo>
                          <a:lnTo>
                            <a:pt x="180" y="27"/>
                          </a:lnTo>
                          <a:lnTo>
                            <a:pt x="167" y="72"/>
                          </a:lnTo>
                          <a:lnTo>
                            <a:pt x="43" y="72"/>
                          </a:lnTo>
                          <a:lnTo>
                            <a:pt x="99" y="59"/>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51" name="Freeform 120"/>
                    <p:cNvSpPr>
                      <a:spLocks/>
                    </p:cNvSpPr>
                    <p:nvPr/>
                  </p:nvSpPr>
                  <p:spPr bwMode="auto">
                    <a:xfrm>
                      <a:off x="2627" y="964"/>
                      <a:ext cx="180" cy="72"/>
                    </a:xfrm>
                    <a:custGeom>
                      <a:avLst/>
                      <a:gdLst>
                        <a:gd name="T0" fmla="*/ 0 w 180"/>
                        <a:gd name="T1" fmla="*/ 13 h 72"/>
                        <a:gd name="T2" fmla="*/ 43 w 180"/>
                        <a:gd name="T3" fmla="*/ 0 h 72"/>
                        <a:gd name="T4" fmla="*/ 136 w 180"/>
                        <a:gd name="T5" fmla="*/ 40 h 72"/>
                        <a:gd name="T6" fmla="*/ 180 w 180"/>
                        <a:gd name="T7" fmla="*/ 27 h 72"/>
                        <a:gd name="T8" fmla="*/ 167 w 180"/>
                        <a:gd name="T9" fmla="*/ 72 h 72"/>
                        <a:gd name="T10" fmla="*/ 43 w 180"/>
                        <a:gd name="T11" fmla="*/ 72 h 72"/>
                        <a:gd name="T12" fmla="*/ 99 w 180"/>
                        <a:gd name="T13" fmla="*/ 59 h 72"/>
                        <a:gd name="T14" fmla="*/ 0 w 180"/>
                        <a:gd name="T15" fmla="*/ 13 h 72"/>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2"/>
                        <a:gd name="T26" fmla="*/ 180 w 180"/>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2">
                          <a:moveTo>
                            <a:pt x="0" y="13"/>
                          </a:moveTo>
                          <a:lnTo>
                            <a:pt x="43" y="0"/>
                          </a:lnTo>
                          <a:lnTo>
                            <a:pt x="136" y="40"/>
                          </a:lnTo>
                          <a:lnTo>
                            <a:pt x="180" y="27"/>
                          </a:lnTo>
                          <a:lnTo>
                            <a:pt x="167" y="72"/>
                          </a:lnTo>
                          <a:lnTo>
                            <a:pt x="43" y="72"/>
                          </a:lnTo>
                          <a:lnTo>
                            <a:pt x="99" y="59"/>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52" name="Freeform 121"/>
                    <p:cNvSpPr>
                      <a:spLocks/>
                    </p:cNvSpPr>
                    <p:nvPr/>
                  </p:nvSpPr>
                  <p:spPr bwMode="auto">
                    <a:xfrm>
                      <a:off x="2838" y="1082"/>
                      <a:ext cx="186" cy="66"/>
                    </a:xfrm>
                    <a:custGeom>
                      <a:avLst/>
                      <a:gdLst>
                        <a:gd name="T0" fmla="*/ 186 w 186"/>
                        <a:gd name="T1" fmla="*/ 52 h 66"/>
                        <a:gd name="T2" fmla="*/ 143 w 186"/>
                        <a:gd name="T3" fmla="*/ 66 h 66"/>
                        <a:gd name="T4" fmla="*/ 43 w 186"/>
                        <a:gd name="T5" fmla="*/ 33 h 66"/>
                        <a:gd name="T6" fmla="*/ 0 w 186"/>
                        <a:gd name="T7" fmla="*/ 52 h 66"/>
                        <a:gd name="T8" fmla="*/ 12 w 186"/>
                        <a:gd name="T9" fmla="*/ 0 h 66"/>
                        <a:gd name="T10" fmla="*/ 143 w 186"/>
                        <a:gd name="T11" fmla="*/ 0 h 66"/>
                        <a:gd name="T12" fmla="*/ 93 w 186"/>
                        <a:gd name="T13" fmla="*/ 20 h 66"/>
                        <a:gd name="T14" fmla="*/ 186 w 186"/>
                        <a:gd name="T15" fmla="*/ 52 h 66"/>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66"/>
                        <a:gd name="T26" fmla="*/ 186 w 18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66">
                          <a:moveTo>
                            <a:pt x="186" y="52"/>
                          </a:moveTo>
                          <a:lnTo>
                            <a:pt x="143" y="66"/>
                          </a:lnTo>
                          <a:lnTo>
                            <a:pt x="43" y="33"/>
                          </a:lnTo>
                          <a:lnTo>
                            <a:pt x="0" y="52"/>
                          </a:lnTo>
                          <a:lnTo>
                            <a:pt x="12" y="0"/>
                          </a:lnTo>
                          <a:lnTo>
                            <a:pt x="143" y="0"/>
                          </a:lnTo>
                          <a:lnTo>
                            <a:pt x="93" y="20"/>
                          </a:lnTo>
                          <a:lnTo>
                            <a:pt x="18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53" name="Freeform 122"/>
                    <p:cNvSpPr>
                      <a:spLocks/>
                    </p:cNvSpPr>
                    <p:nvPr/>
                  </p:nvSpPr>
                  <p:spPr bwMode="auto">
                    <a:xfrm>
                      <a:off x="2838" y="1082"/>
                      <a:ext cx="186" cy="66"/>
                    </a:xfrm>
                    <a:custGeom>
                      <a:avLst/>
                      <a:gdLst>
                        <a:gd name="T0" fmla="*/ 186 w 186"/>
                        <a:gd name="T1" fmla="*/ 52 h 66"/>
                        <a:gd name="T2" fmla="*/ 143 w 186"/>
                        <a:gd name="T3" fmla="*/ 66 h 66"/>
                        <a:gd name="T4" fmla="*/ 43 w 186"/>
                        <a:gd name="T5" fmla="*/ 33 h 66"/>
                        <a:gd name="T6" fmla="*/ 0 w 186"/>
                        <a:gd name="T7" fmla="*/ 52 h 66"/>
                        <a:gd name="T8" fmla="*/ 12 w 186"/>
                        <a:gd name="T9" fmla="*/ 0 h 66"/>
                        <a:gd name="T10" fmla="*/ 143 w 186"/>
                        <a:gd name="T11" fmla="*/ 0 h 66"/>
                        <a:gd name="T12" fmla="*/ 93 w 186"/>
                        <a:gd name="T13" fmla="*/ 20 h 66"/>
                        <a:gd name="T14" fmla="*/ 186 w 186"/>
                        <a:gd name="T15" fmla="*/ 52 h 66"/>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66"/>
                        <a:gd name="T26" fmla="*/ 186 w 18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66">
                          <a:moveTo>
                            <a:pt x="186" y="52"/>
                          </a:moveTo>
                          <a:lnTo>
                            <a:pt x="143" y="66"/>
                          </a:lnTo>
                          <a:lnTo>
                            <a:pt x="43" y="33"/>
                          </a:lnTo>
                          <a:lnTo>
                            <a:pt x="0" y="52"/>
                          </a:lnTo>
                          <a:lnTo>
                            <a:pt x="12" y="0"/>
                          </a:lnTo>
                          <a:lnTo>
                            <a:pt x="143" y="0"/>
                          </a:lnTo>
                          <a:lnTo>
                            <a:pt x="93" y="20"/>
                          </a:lnTo>
                          <a:lnTo>
                            <a:pt x="18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84545" name="Group 123"/>
                  <p:cNvGrpSpPr>
                    <a:grpSpLocks/>
                  </p:cNvGrpSpPr>
                  <p:nvPr/>
                </p:nvGrpSpPr>
                <p:grpSpPr bwMode="auto">
                  <a:xfrm>
                    <a:off x="2639" y="964"/>
                    <a:ext cx="373" cy="184"/>
                    <a:chOff x="2639" y="964"/>
                    <a:chExt cx="373" cy="184"/>
                  </a:xfrm>
                </p:grpSpPr>
                <p:sp>
                  <p:nvSpPr>
                    <p:cNvPr id="184546" name="Freeform 124"/>
                    <p:cNvSpPr>
                      <a:spLocks/>
                    </p:cNvSpPr>
                    <p:nvPr/>
                  </p:nvSpPr>
                  <p:spPr bwMode="auto">
                    <a:xfrm>
                      <a:off x="2825" y="964"/>
                      <a:ext cx="187" cy="72"/>
                    </a:xfrm>
                    <a:custGeom>
                      <a:avLst/>
                      <a:gdLst>
                        <a:gd name="T0" fmla="*/ 0 w 187"/>
                        <a:gd name="T1" fmla="*/ 59 h 72"/>
                        <a:gd name="T2" fmla="*/ 44 w 187"/>
                        <a:gd name="T3" fmla="*/ 72 h 72"/>
                        <a:gd name="T4" fmla="*/ 137 w 187"/>
                        <a:gd name="T5" fmla="*/ 27 h 72"/>
                        <a:gd name="T6" fmla="*/ 187 w 187"/>
                        <a:gd name="T7" fmla="*/ 40 h 72"/>
                        <a:gd name="T8" fmla="*/ 168 w 187"/>
                        <a:gd name="T9" fmla="*/ 0 h 72"/>
                        <a:gd name="T10" fmla="*/ 44 w 187"/>
                        <a:gd name="T11" fmla="*/ 0 h 72"/>
                        <a:gd name="T12" fmla="*/ 106 w 187"/>
                        <a:gd name="T13" fmla="*/ 13 h 72"/>
                        <a:gd name="T14" fmla="*/ 0 w 187"/>
                        <a:gd name="T15" fmla="*/ 59 h 72"/>
                        <a:gd name="T16" fmla="*/ 0 60000 65536"/>
                        <a:gd name="T17" fmla="*/ 0 60000 65536"/>
                        <a:gd name="T18" fmla="*/ 0 60000 65536"/>
                        <a:gd name="T19" fmla="*/ 0 60000 65536"/>
                        <a:gd name="T20" fmla="*/ 0 60000 65536"/>
                        <a:gd name="T21" fmla="*/ 0 60000 65536"/>
                        <a:gd name="T22" fmla="*/ 0 60000 65536"/>
                        <a:gd name="T23" fmla="*/ 0 60000 65536"/>
                        <a:gd name="T24" fmla="*/ 0 w 187"/>
                        <a:gd name="T25" fmla="*/ 0 h 72"/>
                        <a:gd name="T26" fmla="*/ 187 w 187"/>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 h="72">
                          <a:moveTo>
                            <a:pt x="0" y="59"/>
                          </a:moveTo>
                          <a:lnTo>
                            <a:pt x="44" y="72"/>
                          </a:lnTo>
                          <a:lnTo>
                            <a:pt x="137" y="27"/>
                          </a:lnTo>
                          <a:lnTo>
                            <a:pt x="187" y="40"/>
                          </a:lnTo>
                          <a:lnTo>
                            <a:pt x="168" y="0"/>
                          </a:lnTo>
                          <a:lnTo>
                            <a:pt x="44" y="0"/>
                          </a:lnTo>
                          <a:lnTo>
                            <a:pt x="106" y="13"/>
                          </a:ln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47" name="Freeform 125"/>
                    <p:cNvSpPr>
                      <a:spLocks/>
                    </p:cNvSpPr>
                    <p:nvPr/>
                  </p:nvSpPr>
                  <p:spPr bwMode="auto">
                    <a:xfrm>
                      <a:off x="2825" y="964"/>
                      <a:ext cx="187" cy="72"/>
                    </a:xfrm>
                    <a:custGeom>
                      <a:avLst/>
                      <a:gdLst>
                        <a:gd name="T0" fmla="*/ 0 w 187"/>
                        <a:gd name="T1" fmla="*/ 59 h 72"/>
                        <a:gd name="T2" fmla="*/ 44 w 187"/>
                        <a:gd name="T3" fmla="*/ 72 h 72"/>
                        <a:gd name="T4" fmla="*/ 137 w 187"/>
                        <a:gd name="T5" fmla="*/ 27 h 72"/>
                        <a:gd name="T6" fmla="*/ 187 w 187"/>
                        <a:gd name="T7" fmla="*/ 40 h 72"/>
                        <a:gd name="T8" fmla="*/ 168 w 187"/>
                        <a:gd name="T9" fmla="*/ 0 h 72"/>
                        <a:gd name="T10" fmla="*/ 44 w 187"/>
                        <a:gd name="T11" fmla="*/ 0 h 72"/>
                        <a:gd name="T12" fmla="*/ 106 w 187"/>
                        <a:gd name="T13" fmla="*/ 13 h 72"/>
                        <a:gd name="T14" fmla="*/ 0 w 187"/>
                        <a:gd name="T15" fmla="*/ 59 h 72"/>
                        <a:gd name="T16" fmla="*/ 0 60000 65536"/>
                        <a:gd name="T17" fmla="*/ 0 60000 65536"/>
                        <a:gd name="T18" fmla="*/ 0 60000 65536"/>
                        <a:gd name="T19" fmla="*/ 0 60000 65536"/>
                        <a:gd name="T20" fmla="*/ 0 60000 65536"/>
                        <a:gd name="T21" fmla="*/ 0 60000 65536"/>
                        <a:gd name="T22" fmla="*/ 0 60000 65536"/>
                        <a:gd name="T23" fmla="*/ 0 60000 65536"/>
                        <a:gd name="T24" fmla="*/ 0 w 187"/>
                        <a:gd name="T25" fmla="*/ 0 h 72"/>
                        <a:gd name="T26" fmla="*/ 187 w 187"/>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 h="72">
                          <a:moveTo>
                            <a:pt x="0" y="59"/>
                          </a:moveTo>
                          <a:lnTo>
                            <a:pt x="44" y="72"/>
                          </a:lnTo>
                          <a:lnTo>
                            <a:pt x="137" y="27"/>
                          </a:lnTo>
                          <a:lnTo>
                            <a:pt x="187" y="40"/>
                          </a:lnTo>
                          <a:lnTo>
                            <a:pt x="168" y="0"/>
                          </a:lnTo>
                          <a:lnTo>
                            <a:pt x="44" y="0"/>
                          </a:lnTo>
                          <a:lnTo>
                            <a:pt x="106" y="13"/>
                          </a:ln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48" name="Freeform 126"/>
                    <p:cNvSpPr>
                      <a:spLocks/>
                    </p:cNvSpPr>
                    <p:nvPr/>
                  </p:nvSpPr>
                  <p:spPr bwMode="auto">
                    <a:xfrm>
                      <a:off x="2639" y="1069"/>
                      <a:ext cx="180" cy="79"/>
                    </a:xfrm>
                    <a:custGeom>
                      <a:avLst/>
                      <a:gdLst>
                        <a:gd name="T0" fmla="*/ 180 w 180"/>
                        <a:gd name="T1" fmla="*/ 13 h 79"/>
                        <a:gd name="T2" fmla="*/ 137 w 180"/>
                        <a:gd name="T3" fmla="*/ 0 h 79"/>
                        <a:gd name="T4" fmla="*/ 44 w 180"/>
                        <a:gd name="T5" fmla="*/ 46 h 79"/>
                        <a:gd name="T6" fmla="*/ 0 w 180"/>
                        <a:gd name="T7" fmla="*/ 33 h 79"/>
                        <a:gd name="T8" fmla="*/ 13 w 180"/>
                        <a:gd name="T9" fmla="*/ 79 h 79"/>
                        <a:gd name="T10" fmla="*/ 137 w 180"/>
                        <a:gd name="T11" fmla="*/ 79 h 79"/>
                        <a:gd name="T12" fmla="*/ 81 w 180"/>
                        <a:gd name="T13" fmla="*/ 65 h 79"/>
                        <a:gd name="T14" fmla="*/ 180 w 180"/>
                        <a:gd name="T15" fmla="*/ 13 h 79"/>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9"/>
                        <a:gd name="T26" fmla="*/ 180 w 180"/>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9">
                          <a:moveTo>
                            <a:pt x="180" y="13"/>
                          </a:moveTo>
                          <a:lnTo>
                            <a:pt x="137" y="0"/>
                          </a:lnTo>
                          <a:lnTo>
                            <a:pt x="44" y="46"/>
                          </a:lnTo>
                          <a:lnTo>
                            <a:pt x="0" y="33"/>
                          </a:lnTo>
                          <a:lnTo>
                            <a:pt x="13" y="79"/>
                          </a:lnTo>
                          <a:lnTo>
                            <a:pt x="137" y="79"/>
                          </a:lnTo>
                          <a:lnTo>
                            <a:pt x="81" y="65"/>
                          </a:lnTo>
                          <a:lnTo>
                            <a:pt x="18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49" name="Freeform 127"/>
                    <p:cNvSpPr>
                      <a:spLocks/>
                    </p:cNvSpPr>
                    <p:nvPr/>
                  </p:nvSpPr>
                  <p:spPr bwMode="auto">
                    <a:xfrm>
                      <a:off x="2639" y="1069"/>
                      <a:ext cx="180" cy="79"/>
                    </a:xfrm>
                    <a:custGeom>
                      <a:avLst/>
                      <a:gdLst>
                        <a:gd name="T0" fmla="*/ 180 w 180"/>
                        <a:gd name="T1" fmla="*/ 13 h 79"/>
                        <a:gd name="T2" fmla="*/ 137 w 180"/>
                        <a:gd name="T3" fmla="*/ 0 h 79"/>
                        <a:gd name="T4" fmla="*/ 44 w 180"/>
                        <a:gd name="T5" fmla="*/ 46 h 79"/>
                        <a:gd name="T6" fmla="*/ 0 w 180"/>
                        <a:gd name="T7" fmla="*/ 33 h 79"/>
                        <a:gd name="T8" fmla="*/ 13 w 180"/>
                        <a:gd name="T9" fmla="*/ 79 h 79"/>
                        <a:gd name="T10" fmla="*/ 137 w 180"/>
                        <a:gd name="T11" fmla="*/ 79 h 79"/>
                        <a:gd name="T12" fmla="*/ 81 w 180"/>
                        <a:gd name="T13" fmla="*/ 65 h 79"/>
                        <a:gd name="T14" fmla="*/ 180 w 180"/>
                        <a:gd name="T15" fmla="*/ 13 h 79"/>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9"/>
                        <a:gd name="T26" fmla="*/ 180 w 180"/>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9">
                          <a:moveTo>
                            <a:pt x="180" y="13"/>
                          </a:moveTo>
                          <a:lnTo>
                            <a:pt x="137" y="0"/>
                          </a:lnTo>
                          <a:lnTo>
                            <a:pt x="44" y="46"/>
                          </a:lnTo>
                          <a:lnTo>
                            <a:pt x="0" y="33"/>
                          </a:lnTo>
                          <a:lnTo>
                            <a:pt x="13" y="79"/>
                          </a:lnTo>
                          <a:lnTo>
                            <a:pt x="137" y="79"/>
                          </a:lnTo>
                          <a:lnTo>
                            <a:pt x="81" y="65"/>
                          </a:lnTo>
                          <a:lnTo>
                            <a:pt x="18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sp>
            <p:nvSpPr>
              <p:cNvPr id="184538" name="Text Box 128"/>
              <p:cNvSpPr txBox="1">
                <a:spLocks noChangeArrowheads="1"/>
              </p:cNvSpPr>
              <p:nvPr/>
            </p:nvSpPr>
            <p:spPr bwMode="auto">
              <a:xfrm>
                <a:off x="2593" y="1133"/>
                <a:ext cx="56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de-DE" altLang="en-US" sz="1600" b="1">
                    <a:solidFill>
                      <a:schemeClr val="bg1"/>
                    </a:solidFill>
                    <a:latin typeface="Arial" charset="0"/>
                  </a:rPr>
                  <a:t>Router</a:t>
                </a:r>
              </a:p>
            </p:txBody>
          </p:sp>
        </p:grpSp>
        <p:grpSp>
          <p:nvGrpSpPr>
            <p:cNvPr id="184344" name="Group 129"/>
            <p:cNvGrpSpPr>
              <a:grpSpLocks/>
            </p:cNvGrpSpPr>
            <p:nvPr/>
          </p:nvGrpSpPr>
          <p:grpSpPr bwMode="auto">
            <a:xfrm>
              <a:off x="3126" y="2487"/>
              <a:ext cx="652" cy="448"/>
              <a:chOff x="3080" y="2103"/>
              <a:chExt cx="652" cy="448"/>
            </a:xfrm>
          </p:grpSpPr>
          <p:grpSp>
            <p:nvGrpSpPr>
              <p:cNvPr id="184517" name="Group 130"/>
              <p:cNvGrpSpPr>
                <a:grpSpLocks/>
              </p:cNvGrpSpPr>
              <p:nvPr/>
            </p:nvGrpSpPr>
            <p:grpSpPr bwMode="auto">
              <a:xfrm>
                <a:off x="3080" y="2103"/>
                <a:ext cx="652" cy="405"/>
                <a:chOff x="3080" y="2103"/>
                <a:chExt cx="652" cy="405"/>
              </a:xfrm>
            </p:grpSpPr>
            <p:grpSp>
              <p:nvGrpSpPr>
                <p:cNvPr id="184519" name="Group 131"/>
                <p:cNvGrpSpPr>
                  <a:grpSpLocks/>
                </p:cNvGrpSpPr>
                <p:nvPr/>
              </p:nvGrpSpPr>
              <p:grpSpPr bwMode="auto">
                <a:xfrm>
                  <a:off x="3092" y="2122"/>
                  <a:ext cx="640" cy="386"/>
                  <a:chOff x="3092" y="2122"/>
                  <a:chExt cx="640" cy="386"/>
                </a:xfrm>
              </p:grpSpPr>
              <p:sp>
                <p:nvSpPr>
                  <p:cNvPr id="184534" name="Rectangle 132"/>
                  <p:cNvSpPr>
                    <a:spLocks noChangeArrowheads="1"/>
                  </p:cNvSpPr>
                  <p:nvPr/>
                </p:nvSpPr>
                <p:spPr bwMode="auto">
                  <a:xfrm>
                    <a:off x="3092" y="2247"/>
                    <a:ext cx="640" cy="1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35" name="Oval 133"/>
                  <p:cNvSpPr>
                    <a:spLocks noChangeArrowheads="1"/>
                  </p:cNvSpPr>
                  <p:nvPr/>
                </p:nvSpPr>
                <p:spPr bwMode="auto">
                  <a:xfrm>
                    <a:off x="3098" y="2260"/>
                    <a:ext cx="634" cy="24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36" name="Oval 134"/>
                  <p:cNvSpPr>
                    <a:spLocks noChangeArrowheads="1"/>
                  </p:cNvSpPr>
                  <p:nvPr/>
                </p:nvSpPr>
                <p:spPr bwMode="auto">
                  <a:xfrm>
                    <a:off x="3098" y="2122"/>
                    <a:ext cx="634" cy="2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sp>
              <p:nvSpPr>
                <p:cNvPr id="184520" name="Rectangle 135"/>
                <p:cNvSpPr>
                  <a:spLocks noChangeArrowheads="1"/>
                </p:cNvSpPr>
                <p:nvPr/>
              </p:nvSpPr>
              <p:spPr bwMode="auto">
                <a:xfrm>
                  <a:off x="3080" y="2227"/>
                  <a:ext cx="639" cy="137"/>
                </a:xfrm>
                <a:prstGeom prst="rect">
                  <a:avLst/>
                </a:prstGeom>
                <a:solidFill>
                  <a:srgbClr val="004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21" name="Oval 136"/>
                <p:cNvSpPr>
                  <a:spLocks noChangeArrowheads="1"/>
                </p:cNvSpPr>
                <p:nvPr/>
              </p:nvSpPr>
              <p:spPr bwMode="auto">
                <a:xfrm>
                  <a:off x="3086" y="2240"/>
                  <a:ext cx="633" cy="249"/>
                </a:xfrm>
                <a:prstGeom prst="ellipse">
                  <a:avLst/>
                </a:pr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22" name="Oval 137"/>
                <p:cNvSpPr>
                  <a:spLocks noChangeArrowheads="1"/>
                </p:cNvSpPr>
                <p:nvPr/>
              </p:nvSpPr>
              <p:spPr bwMode="auto">
                <a:xfrm>
                  <a:off x="3086" y="2103"/>
                  <a:ext cx="633" cy="248"/>
                </a:xfrm>
                <a:prstGeom prst="ellipse">
                  <a:avLst/>
                </a:prstGeom>
                <a:solidFill>
                  <a:srgbClr val="558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523" name="Group 138"/>
                <p:cNvGrpSpPr>
                  <a:grpSpLocks/>
                </p:cNvGrpSpPr>
                <p:nvPr/>
              </p:nvGrpSpPr>
              <p:grpSpPr bwMode="auto">
                <a:xfrm>
                  <a:off x="3204" y="2135"/>
                  <a:ext cx="397" cy="184"/>
                  <a:chOff x="3204" y="2135"/>
                  <a:chExt cx="397" cy="184"/>
                </a:xfrm>
              </p:grpSpPr>
              <p:grpSp>
                <p:nvGrpSpPr>
                  <p:cNvPr id="184524" name="Group 139"/>
                  <p:cNvGrpSpPr>
                    <a:grpSpLocks/>
                  </p:cNvGrpSpPr>
                  <p:nvPr/>
                </p:nvGrpSpPr>
                <p:grpSpPr bwMode="auto">
                  <a:xfrm>
                    <a:off x="3204" y="2135"/>
                    <a:ext cx="397" cy="184"/>
                    <a:chOff x="3204" y="2135"/>
                    <a:chExt cx="397" cy="184"/>
                  </a:xfrm>
                </p:grpSpPr>
                <p:sp>
                  <p:nvSpPr>
                    <p:cNvPr id="184530" name="Freeform 140"/>
                    <p:cNvSpPr>
                      <a:spLocks/>
                    </p:cNvSpPr>
                    <p:nvPr/>
                  </p:nvSpPr>
                  <p:spPr bwMode="auto">
                    <a:xfrm>
                      <a:off x="3204" y="2135"/>
                      <a:ext cx="180" cy="72"/>
                    </a:xfrm>
                    <a:custGeom>
                      <a:avLst/>
                      <a:gdLst>
                        <a:gd name="T0" fmla="*/ 0 w 180"/>
                        <a:gd name="T1" fmla="*/ 13 h 72"/>
                        <a:gd name="T2" fmla="*/ 43 w 180"/>
                        <a:gd name="T3" fmla="*/ 0 h 72"/>
                        <a:gd name="T4" fmla="*/ 136 w 180"/>
                        <a:gd name="T5" fmla="*/ 40 h 72"/>
                        <a:gd name="T6" fmla="*/ 180 w 180"/>
                        <a:gd name="T7" fmla="*/ 27 h 72"/>
                        <a:gd name="T8" fmla="*/ 167 w 180"/>
                        <a:gd name="T9" fmla="*/ 72 h 72"/>
                        <a:gd name="T10" fmla="*/ 43 w 180"/>
                        <a:gd name="T11" fmla="*/ 72 h 72"/>
                        <a:gd name="T12" fmla="*/ 99 w 180"/>
                        <a:gd name="T13" fmla="*/ 59 h 72"/>
                        <a:gd name="T14" fmla="*/ 0 w 180"/>
                        <a:gd name="T15" fmla="*/ 13 h 72"/>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2"/>
                        <a:gd name="T26" fmla="*/ 180 w 180"/>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2">
                          <a:moveTo>
                            <a:pt x="0" y="13"/>
                          </a:moveTo>
                          <a:lnTo>
                            <a:pt x="43" y="0"/>
                          </a:lnTo>
                          <a:lnTo>
                            <a:pt x="136" y="40"/>
                          </a:lnTo>
                          <a:lnTo>
                            <a:pt x="180" y="27"/>
                          </a:lnTo>
                          <a:lnTo>
                            <a:pt x="167" y="72"/>
                          </a:lnTo>
                          <a:lnTo>
                            <a:pt x="43" y="72"/>
                          </a:lnTo>
                          <a:lnTo>
                            <a:pt x="99" y="59"/>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31" name="Freeform 141"/>
                    <p:cNvSpPr>
                      <a:spLocks/>
                    </p:cNvSpPr>
                    <p:nvPr/>
                  </p:nvSpPr>
                  <p:spPr bwMode="auto">
                    <a:xfrm>
                      <a:off x="3204" y="2135"/>
                      <a:ext cx="180" cy="72"/>
                    </a:xfrm>
                    <a:custGeom>
                      <a:avLst/>
                      <a:gdLst>
                        <a:gd name="T0" fmla="*/ 0 w 180"/>
                        <a:gd name="T1" fmla="*/ 13 h 72"/>
                        <a:gd name="T2" fmla="*/ 43 w 180"/>
                        <a:gd name="T3" fmla="*/ 0 h 72"/>
                        <a:gd name="T4" fmla="*/ 136 w 180"/>
                        <a:gd name="T5" fmla="*/ 40 h 72"/>
                        <a:gd name="T6" fmla="*/ 180 w 180"/>
                        <a:gd name="T7" fmla="*/ 27 h 72"/>
                        <a:gd name="T8" fmla="*/ 167 w 180"/>
                        <a:gd name="T9" fmla="*/ 72 h 72"/>
                        <a:gd name="T10" fmla="*/ 43 w 180"/>
                        <a:gd name="T11" fmla="*/ 72 h 72"/>
                        <a:gd name="T12" fmla="*/ 99 w 180"/>
                        <a:gd name="T13" fmla="*/ 59 h 72"/>
                        <a:gd name="T14" fmla="*/ 0 w 180"/>
                        <a:gd name="T15" fmla="*/ 13 h 72"/>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2"/>
                        <a:gd name="T26" fmla="*/ 180 w 180"/>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2">
                          <a:moveTo>
                            <a:pt x="0" y="13"/>
                          </a:moveTo>
                          <a:lnTo>
                            <a:pt x="43" y="0"/>
                          </a:lnTo>
                          <a:lnTo>
                            <a:pt x="136" y="40"/>
                          </a:lnTo>
                          <a:lnTo>
                            <a:pt x="180" y="27"/>
                          </a:lnTo>
                          <a:lnTo>
                            <a:pt x="167" y="72"/>
                          </a:lnTo>
                          <a:lnTo>
                            <a:pt x="43" y="72"/>
                          </a:lnTo>
                          <a:lnTo>
                            <a:pt x="99" y="59"/>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32" name="Freeform 142"/>
                    <p:cNvSpPr>
                      <a:spLocks/>
                    </p:cNvSpPr>
                    <p:nvPr/>
                  </p:nvSpPr>
                  <p:spPr bwMode="auto">
                    <a:xfrm>
                      <a:off x="3415" y="2253"/>
                      <a:ext cx="186" cy="66"/>
                    </a:xfrm>
                    <a:custGeom>
                      <a:avLst/>
                      <a:gdLst>
                        <a:gd name="T0" fmla="*/ 186 w 186"/>
                        <a:gd name="T1" fmla="*/ 52 h 66"/>
                        <a:gd name="T2" fmla="*/ 143 w 186"/>
                        <a:gd name="T3" fmla="*/ 66 h 66"/>
                        <a:gd name="T4" fmla="*/ 43 w 186"/>
                        <a:gd name="T5" fmla="*/ 33 h 66"/>
                        <a:gd name="T6" fmla="*/ 0 w 186"/>
                        <a:gd name="T7" fmla="*/ 52 h 66"/>
                        <a:gd name="T8" fmla="*/ 12 w 186"/>
                        <a:gd name="T9" fmla="*/ 0 h 66"/>
                        <a:gd name="T10" fmla="*/ 143 w 186"/>
                        <a:gd name="T11" fmla="*/ 0 h 66"/>
                        <a:gd name="T12" fmla="*/ 93 w 186"/>
                        <a:gd name="T13" fmla="*/ 20 h 66"/>
                        <a:gd name="T14" fmla="*/ 186 w 186"/>
                        <a:gd name="T15" fmla="*/ 52 h 66"/>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66"/>
                        <a:gd name="T26" fmla="*/ 186 w 18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66">
                          <a:moveTo>
                            <a:pt x="186" y="52"/>
                          </a:moveTo>
                          <a:lnTo>
                            <a:pt x="143" y="66"/>
                          </a:lnTo>
                          <a:lnTo>
                            <a:pt x="43" y="33"/>
                          </a:lnTo>
                          <a:lnTo>
                            <a:pt x="0" y="52"/>
                          </a:lnTo>
                          <a:lnTo>
                            <a:pt x="12" y="0"/>
                          </a:lnTo>
                          <a:lnTo>
                            <a:pt x="143" y="0"/>
                          </a:lnTo>
                          <a:lnTo>
                            <a:pt x="93" y="20"/>
                          </a:lnTo>
                          <a:lnTo>
                            <a:pt x="18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33" name="Freeform 143"/>
                    <p:cNvSpPr>
                      <a:spLocks/>
                    </p:cNvSpPr>
                    <p:nvPr/>
                  </p:nvSpPr>
                  <p:spPr bwMode="auto">
                    <a:xfrm>
                      <a:off x="3415" y="2253"/>
                      <a:ext cx="186" cy="66"/>
                    </a:xfrm>
                    <a:custGeom>
                      <a:avLst/>
                      <a:gdLst>
                        <a:gd name="T0" fmla="*/ 186 w 186"/>
                        <a:gd name="T1" fmla="*/ 52 h 66"/>
                        <a:gd name="T2" fmla="*/ 143 w 186"/>
                        <a:gd name="T3" fmla="*/ 66 h 66"/>
                        <a:gd name="T4" fmla="*/ 43 w 186"/>
                        <a:gd name="T5" fmla="*/ 33 h 66"/>
                        <a:gd name="T6" fmla="*/ 0 w 186"/>
                        <a:gd name="T7" fmla="*/ 52 h 66"/>
                        <a:gd name="T8" fmla="*/ 12 w 186"/>
                        <a:gd name="T9" fmla="*/ 0 h 66"/>
                        <a:gd name="T10" fmla="*/ 143 w 186"/>
                        <a:gd name="T11" fmla="*/ 0 h 66"/>
                        <a:gd name="T12" fmla="*/ 93 w 186"/>
                        <a:gd name="T13" fmla="*/ 20 h 66"/>
                        <a:gd name="T14" fmla="*/ 186 w 186"/>
                        <a:gd name="T15" fmla="*/ 52 h 66"/>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66"/>
                        <a:gd name="T26" fmla="*/ 186 w 18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66">
                          <a:moveTo>
                            <a:pt x="186" y="52"/>
                          </a:moveTo>
                          <a:lnTo>
                            <a:pt x="143" y="66"/>
                          </a:lnTo>
                          <a:lnTo>
                            <a:pt x="43" y="33"/>
                          </a:lnTo>
                          <a:lnTo>
                            <a:pt x="0" y="52"/>
                          </a:lnTo>
                          <a:lnTo>
                            <a:pt x="12" y="0"/>
                          </a:lnTo>
                          <a:lnTo>
                            <a:pt x="143" y="0"/>
                          </a:lnTo>
                          <a:lnTo>
                            <a:pt x="93" y="20"/>
                          </a:lnTo>
                          <a:lnTo>
                            <a:pt x="18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84525" name="Group 144"/>
                  <p:cNvGrpSpPr>
                    <a:grpSpLocks/>
                  </p:cNvGrpSpPr>
                  <p:nvPr/>
                </p:nvGrpSpPr>
                <p:grpSpPr bwMode="auto">
                  <a:xfrm>
                    <a:off x="3216" y="2135"/>
                    <a:ext cx="373" cy="184"/>
                    <a:chOff x="3216" y="2135"/>
                    <a:chExt cx="373" cy="184"/>
                  </a:xfrm>
                </p:grpSpPr>
                <p:sp>
                  <p:nvSpPr>
                    <p:cNvPr id="184526" name="Freeform 145"/>
                    <p:cNvSpPr>
                      <a:spLocks/>
                    </p:cNvSpPr>
                    <p:nvPr/>
                  </p:nvSpPr>
                  <p:spPr bwMode="auto">
                    <a:xfrm>
                      <a:off x="3402" y="2135"/>
                      <a:ext cx="187" cy="72"/>
                    </a:xfrm>
                    <a:custGeom>
                      <a:avLst/>
                      <a:gdLst>
                        <a:gd name="T0" fmla="*/ 0 w 187"/>
                        <a:gd name="T1" fmla="*/ 59 h 72"/>
                        <a:gd name="T2" fmla="*/ 44 w 187"/>
                        <a:gd name="T3" fmla="*/ 72 h 72"/>
                        <a:gd name="T4" fmla="*/ 137 w 187"/>
                        <a:gd name="T5" fmla="*/ 27 h 72"/>
                        <a:gd name="T6" fmla="*/ 187 w 187"/>
                        <a:gd name="T7" fmla="*/ 40 h 72"/>
                        <a:gd name="T8" fmla="*/ 168 w 187"/>
                        <a:gd name="T9" fmla="*/ 0 h 72"/>
                        <a:gd name="T10" fmla="*/ 44 w 187"/>
                        <a:gd name="T11" fmla="*/ 0 h 72"/>
                        <a:gd name="T12" fmla="*/ 106 w 187"/>
                        <a:gd name="T13" fmla="*/ 13 h 72"/>
                        <a:gd name="T14" fmla="*/ 0 w 187"/>
                        <a:gd name="T15" fmla="*/ 59 h 72"/>
                        <a:gd name="T16" fmla="*/ 0 60000 65536"/>
                        <a:gd name="T17" fmla="*/ 0 60000 65536"/>
                        <a:gd name="T18" fmla="*/ 0 60000 65536"/>
                        <a:gd name="T19" fmla="*/ 0 60000 65536"/>
                        <a:gd name="T20" fmla="*/ 0 60000 65536"/>
                        <a:gd name="T21" fmla="*/ 0 60000 65536"/>
                        <a:gd name="T22" fmla="*/ 0 60000 65536"/>
                        <a:gd name="T23" fmla="*/ 0 60000 65536"/>
                        <a:gd name="T24" fmla="*/ 0 w 187"/>
                        <a:gd name="T25" fmla="*/ 0 h 72"/>
                        <a:gd name="T26" fmla="*/ 187 w 187"/>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 h="72">
                          <a:moveTo>
                            <a:pt x="0" y="59"/>
                          </a:moveTo>
                          <a:lnTo>
                            <a:pt x="44" y="72"/>
                          </a:lnTo>
                          <a:lnTo>
                            <a:pt x="137" y="27"/>
                          </a:lnTo>
                          <a:lnTo>
                            <a:pt x="187" y="40"/>
                          </a:lnTo>
                          <a:lnTo>
                            <a:pt x="168" y="0"/>
                          </a:lnTo>
                          <a:lnTo>
                            <a:pt x="44" y="0"/>
                          </a:lnTo>
                          <a:lnTo>
                            <a:pt x="106" y="13"/>
                          </a:ln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27" name="Freeform 146"/>
                    <p:cNvSpPr>
                      <a:spLocks/>
                    </p:cNvSpPr>
                    <p:nvPr/>
                  </p:nvSpPr>
                  <p:spPr bwMode="auto">
                    <a:xfrm>
                      <a:off x="3402" y="2135"/>
                      <a:ext cx="187" cy="72"/>
                    </a:xfrm>
                    <a:custGeom>
                      <a:avLst/>
                      <a:gdLst>
                        <a:gd name="T0" fmla="*/ 0 w 187"/>
                        <a:gd name="T1" fmla="*/ 59 h 72"/>
                        <a:gd name="T2" fmla="*/ 44 w 187"/>
                        <a:gd name="T3" fmla="*/ 72 h 72"/>
                        <a:gd name="T4" fmla="*/ 137 w 187"/>
                        <a:gd name="T5" fmla="*/ 27 h 72"/>
                        <a:gd name="T6" fmla="*/ 187 w 187"/>
                        <a:gd name="T7" fmla="*/ 40 h 72"/>
                        <a:gd name="T8" fmla="*/ 168 w 187"/>
                        <a:gd name="T9" fmla="*/ 0 h 72"/>
                        <a:gd name="T10" fmla="*/ 44 w 187"/>
                        <a:gd name="T11" fmla="*/ 0 h 72"/>
                        <a:gd name="T12" fmla="*/ 106 w 187"/>
                        <a:gd name="T13" fmla="*/ 13 h 72"/>
                        <a:gd name="T14" fmla="*/ 0 w 187"/>
                        <a:gd name="T15" fmla="*/ 59 h 72"/>
                        <a:gd name="T16" fmla="*/ 0 60000 65536"/>
                        <a:gd name="T17" fmla="*/ 0 60000 65536"/>
                        <a:gd name="T18" fmla="*/ 0 60000 65536"/>
                        <a:gd name="T19" fmla="*/ 0 60000 65536"/>
                        <a:gd name="T20" fmla="*/ 0 60000 65536"/>
                        <a:gd name="T21" fmla="*/ 0 60000 65536"/>
                        <a:gd name="T22" fmla="*/ 0 60000 65536"/>
                        <a:gd name="T23" fmla="*/ 0 60000 65536"/>
                        <a:gd name="T24" fmla="*/ 0 w 187"/>
                        <a:gd name="T25" fmla="*/ 0 h 72"/>
                        <a:gd name="T26" fmla="*/ 187 w 187"/>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 h="72">
                          <a:moveTo>
                            <a:pt x="0" y="59"/>
                          </a:moveTo>
                          <a:lnTo>
                            <a:pt x="44" y="72"/>
                          </a:lnTo>
                          <a:lnTo>
                            <a:pt x="137" y="27"/>
                          </a:lnTo>
                          <a:lnTo>
                            <a:pt x="187" y="40"/>
                          </a:lnTo>
                          <a:lnTo>
                            <a:pt x="168" y="0"/>
                          </a:lnTo>
                          <a:lnTo>
                            <a:pt x="44" y="0"/>
                          </a:lnTo>
                          <a:lnTo>
                            <a:pt x="106" y="13"/>
                          </a:ln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28" name="Freeform 147"/>
                    <p:cNvSpPr>
                      <a:spLocks/>
                    </p:cNvSpPr>
                    <p:nvPr/>
                  </p:nvSpPr>
                  <p:spPr bwMode="auto">
                    <a:xfrm>
                      <a:off x="3216" y="2240"/>
                      <a:ext cx="180" cy="79"/>
                    </a:xfrm>
                    <a:custGeom>
                      <a:avLst/>
                      <a:gdLst>
                        <a:gd name="T0" fmla="*/ 180 w 180"/>
                        <a:gd name="T1" fmla="*/ 13 h 79"/>
                        <a:gd name="T2" fmla="*/ 137 w 180"/>
                        <a:gd name="T3" fmla="*/ 0 h 79"/>
                        <a:gd name="T4" fmla="*/ 44 w 180"/>
                        <a:gd name="T5" fmla="*/ 46 h 79"/>
                        <a:gd name="T6" fmla="*/ 0 w 180"/>
                        <a:gd name="T7" fmla="*/ 33 h 79"/>
                        <a:gd name="T8" fmla="*/ 13 w 180"/>
                        <a:gd name="T9" fmla="*/ 79 h 79"/>
                        <a:gd name="T10" fmla="*/ 137 w 180"/>
                        <a:gd name="T11" fmla="*/ 79 h 79"/>
                        <a:gd name="T12" fmla="*/ 81 w 180"/>
                        <a:gd name="T13" fmla="*/ 65 h 79"/>
                        <a:gd name="T14" fmla="*/ 180 w 180"/>
                        <a:gd name="T15" fmla="*/ 13 h 79"/>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9"/>
                        <a:gd name="T26" fmla="*/ 180 w 180"/>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9">
                          <a:moveTo>
                            <a:pt x="180" y="13"/>
                          </a:moveTo>
                          <a:lnTo>
                            <a:pt x="137" y="0"/>
                          </a:lnTo>
                          <a:lnTo>
                            <a:pt x="44" y="46"/>
                          </a:lnTo>
                          <a:lnTo>
                            <a:pt x="0" y="33"/>
                          </a:lnTo>
                          <a:lnTo>
                            <a:pt x="13" y="79"/>
                          </a:lnTo>
                          <a:lnTo>
                            <a:pt x="137" y="79"/>
                          </a:lnTo>
                          <a:lnTo>
                            <a:pt x="81" y="65"/>
                          </a:lnTo>
                          <a:lnTo>
                            <a:pt x="18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29" name="Freeform 148"/>
                    <p:cNvSpPr>
                      <a:spLocks/>
                    </p:cNvSpPr>
                    <p:nvPr/>
                  </p:nvSpPr>
                  <p:spPr bwMode="auto">
                    <a:xfrm>
                      <a:off x="3216" y="2240"/>
                      <a:ext cx="180" cy="79"/>
                    </a:xfrm>
                    <a:custGeom>
                      <a:avLst/>
                      <a:gdLst>
                        <a:gd name="T0" fmla="*/ 180 w 180"/>
                        <a:gd name="T1" fmla="*/ 13 h 79"/>
                        <a:gd name="T2" fmla="*/ 137 w 180"/>
                        <a:gd name="T3" fmla="*/ 0 h 79"/>
                        <a:gd name="T4" fmla="*/ 44 w 180"/>
                        <a:gd name="T5" fmla="*/ 46 h 79"/>
                        <a:gd name="T6" fmla="*/ 0 w 180"/>
                        <a:gd name="T7" fmla="*/ 33 h 79"/>
                        <a:gd name="T8" fmla="*/ 13 w 180"/>
                        <a:gd name="T9" fmla="*/ 79 h 79"/>
                        <a:gd name="T10" fmla="*/ 137 w 180"/>
                        <a:gd name="T11" fmla="*/ 79 h 79"/>
                        <a:gd name="T12" fmla="*/ 81 w 180"/>
                        <a:gd name="T13" fmla="*/ 65 h 79"/>
                        <a:gd name="T14" fmla="*/ 180 w 180"/>
                        <a:gd name="T15" fmla="*/ 13 h 79"/>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9"/>
                        <a:gd name="T26" fmla="*/ 180 w 180"/>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9">
                          <a:moveTo>
                            <a:pt x="180" y="13"/>
                          </a:moveTo>
                          <a:lnTo>
                            <a:pt x="137" y="0"/>
                          </a:lnTo>
                          <a:lnTo>
                            <a:pt x="44" y="46"/>
                          </a:lnTo>
                          <a:lnTo>
                            <a:pt x="0" y="33"/>
                          </a:lnTo>
                          <a:lnTo>
                            <a:pt x="13" y="79"/>
                          </a:lnTo>
                          <a:lnTo>
                            <a:pt x="137" y="79"/>
                          </a:lnTo>
                          <a:lnTo>
                            <a:pt x="81" y="65"/>
                          </a:lnTo>
                          <a:lnTo>
                            <a:pt x="18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sp>
            <p:nvSpPr>
              <p:cNvPr id="184518" name="Text Box 149"/>
              <p:cNvSpPr txBox="1">
                <a:spLocks noChangeArrowheads="1"/>
              </p:cNvSpPr>
              <p:nvPr/>
            </p:nvSpPr>
            <p:spPr bwMode="auto">
              <a:xfrm>
                <a:off x="3170" y="2304"/>
                <a:ext cx="56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de-DE" altLang="en-US" sz="1600" b="1">
                    <a:solidFill>
                      <a:schemeClr val="bg1"/>
                    </a:solidFill>
                    <a:latin typeface="Arial" charset="0"/>
                  </a:rPr>
                  <a:t>Router</a:t>
                </a:r>
              </a:p>
            </p:txBody>
          </p:sp>
        </p:grpSp>
        <p:grpSp>
          <p:nvGrpSpPr>
            <p:cNvPr id="184345" name="Group 150"/>
            <p:cNvGrpSpPr>
              <a:grpSpLocks/>
            </p:cNvGrpSpPr>
            <p:nvPr/>
          </p:nvGrpSpPr>
          <p:grpSpPr bwMode="auto">
            <a:xfrm>
              <a:off x="1241" y="1944"/>
              <a:ext cx="653" cy="448"/>
              <a:chOff x="1195" y="1560"/>
              <a:chExt cx="653" cy="448"/>
            </a:xfrm>
          </p:grpSpPr>
          <p:grpSp>
            <p:nvGrpSpPr>
              <p:cNvPr id="184497" name="Group 151"/>
              <p:cNvGrpSpPr>
                <a:grpSpLocks/>
              </p:cNvGrpSpPr>
              <p:nvPr/>
            </p:nvGrpSpPr>
            <p:grpSpPr bwMode="auto">
              <a:xfrm>
                <a:off x="1195" y="1560"/>
                <a:ext cx="651" cy="405"/>
                <a:chOff x="1195" y="1560"/>
                <a:chExt cx="651" cy="405"/>
              </a:xfrm>
            </p:grpSpPr>
            <p:grpSp>
              <p:nvGrpSpPr>
                <p:cNvPr id="184499" name="Group 152"/>
                <p:cNvGrpSpPr>
                  <a:grpSpLocks/>
                </p:cNvGrpSpPr>
                <p:nvPr/>
              </p:nvGrpSpPr>
              <p:grpSpPr bwMode="auto">
                <a:xfrm>
                  <a:off x="1207" y="1579"/>
                  <a:ext cx="639" cy="386"/>
                  <a:chOff x="1207" y="1579"/>
                  <a:chExt cx="639" cy="386"/>
                </a:xfrm>
              </p:grpSpPr>
              <p:sp>
                <p:nvSpPr>
                  <p:cNvPr id="184514" name="Rectangle 153"/>
                  <p:cNvSpPr>
                    <a:spLocks noChangeArrowheads="1"/>
                  </p:cNvSpPr>
                  <p:nvPr/>
                </p:nvSpPr>
                <p:spPr bwMode="auto">
                  <a:xfrm>
                    <a:off x="1207" y="1704"/>
                    <a:ext cx="639" cy="1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15" name="Oval 154"/>
                  <p:cNvSpPr>
                    <a:spLocks noChangeArrowheads="1"/>
                  </p:cNvSpPr>
                  <p:nvPr/>
                </p:nvSpPr>
                <p:spPr bwMode="auto">
                  <a:xfrm>
                    <a:off x="1213" y="1717"/>
                    <a:ext cx="633" cy="24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16" name="Oval 155"/>
                  <p:cNvSpPr>
                    <a:spLocks noChangeArrowheads="1"/>
                  </p:cNvSpPr>
                  <p:nvPr/>
                </p:nvSpPr>
                <p:spPr bwMode="auto">
                  <a:xfrm>
                    <a:off x="1213" y="1579"/>
                    <a:ext cx="633" cy="2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sp>
              <p:nvSpPr>
                <p:cNvPr id="184500" name="Rectangle 156"/>
                <p:cNvSpPr>
                  <a:spLocks noChangeArrowheads="1"/>
                </p:cNvSpPr>
                <p:nvPr/>
              </p:nvSpPr>
              <p:spPr bwMode="auto">
                <a:xfrm>
                  <a:off x="1195" y="1684"/>
                  <a:ext cx="638" cy="137"/>
                </a:xfrm>
                <a:prstGeom prst="rect">
                  <a:avLst/>
                </a:prstGeom>
                <a:solidFill>
                  <a:srgbClr val="004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01" name="Oval 157"/>
                <p:cNvSpPr>
                  <a:spLocks noChangeArrowheads="1"/>
                </p:cNvSpPr>
                <p:nvPr/>
              </p:nvSpPr>
              <p:spPr bwMode="auto">
                <a:xfrm>
                  <a:off x="1201" y="1697"/>
                  <a:ext cx="632" cy="249"/>
                </a:xfrm>
                <a:prstGeom prst="ellipse">
                  <a:avLst/>
                </a:pr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502" name="Oval 158"/>
                <p:cNvSpPr>
                  <a:spLocks noChangeArrowheads="1"/>
                </p:cNvSpPr>
                <p:nvPr/>
              </p:nvSpPr>
              <p:spPr bwMode="auto">
                <a:xfrm>
                  <a:off x="1201" y="1560"/>
                  <a:ext cx="632" cy="248"/>
                </a:xfrm>
                <a:prstGeom prst="ellipse">
                  <a:avLst/>
                </a:prstGeom>
                <a:solidFill>
                  <a:srgbClr val="558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503" name="Group 159"/>
                <p:cNvGrpSpPr>
                  <a:grpSpLocks/>
                </p:cNvGrpSpPr>
                <p:nvPr/>
              </p:nvGrpSpPr>
              <p:grpSpPr bwMode="auto">
                <a:xfrm>
                  <a:off x="1319" y="1592"/>
                  <a:ext cx="396" cy="184"/>
                  <a:chOff x="1319" y="1592"/>
                  <a:chExt cx="396" cy="184"/>
                </a:xfrm>
              </p:grpSpPr>
              <p:grpSp>
                <p:nvGrpSpPr>
                  <p:cNvPr id="184504" name="Group 160"/>
                  <p:cNvGrpSpPr>
                    <a:grpSpLocks/>
                  </p:cNvGrpSpPr>
                  <p:nvPr/>
                </p:nvGrpSpPr>
                <p:grpSpPr bwMode="auto">
                  <a:xfrm>
                    <a:off x="1319" y="1592"/>
                    <a:ext cx="396" cy="184"/>
                    <a:chOff x="1319" y="1592"/>
                    <a:chExt cx="396" cy="184"/>
                  </a:xfrm>
                </p:grpSpPr>
                <p:sp>
                  <p:nvSpPr>
                    <p:cNvPr id="184510" name="Freeform 161"/>
                    <p:cNvSpPr>
                      <a:spLocks/>
                    </p:cNvSpPr>
                    <p:nvPr/>
                  </p:nvSpPr>
                  <p:spPr bwMode="auto">
                    <a:xfrm>
                      <a:off x="1319" y="1592"/>
                      <a:ext cx="179" cy="72"/>
                    </a:xfrm>
                    <a:custGeom>
                      <a:avLst/>
                      <a:gdLst>
                        <a:gd name="T0" fmla="*/ 0 w 179"/>
                        <a:gd name="T1" fmla="*/ 13 h 72"/>
                        <a:gd name="T2" fmla="*/ 43 w 179"/>
                        <a:gd name="T3" fmla="*/ 0 h 72"/>
                        <a:gd name="T4" fmla="*/ 136 w 179"/>
                        <a:gd name="T5" fmla="*/ 40 h 72"/>
                        <a:gd name="T6" fmla="*/ 179 w 179"/>
                        <a:gd name="T7" fmla="*/ 27 h 72"/>
                        <a:gd name="T8" fmla="*/ 167 w 179"/>
                        <a:gd name="T9" fmla="*/ 72 h 72"/>
                        <a:gd name="T10" fmla="*/ 43 w 179"/>
                        <a:gd name="T11" fmla="*/ 72 h 72"/>
                        <a:gd name="T12" fmla="*/ 99 w 179"/>
                        <a:gd name="T13" fmla="*/ 59 h 72"/>
                        <a:gd name="T14" fmla="*/ 0 w 179"/>
                        <a:gd name="T15" fmla="*/ 13 h 72"/>
                        <a:gd name="T16" fmla="*/ 0 60000 65536"/>
                        <a:gd name="T17" fmla="*/ 0 60000 65536"/>
                        <a:gd name="T18" fmla="*/ 0 60000 65536"/>
                        <a:gd name="T19" fmla="*/ 0 60000 65536"/>
                        <a:gd name="T20" fmla="*/ 0 60000 65536"/>
                        <a:gd name="T21" fmla="*/ 0 60000 65536"/>
                        <a:gd name="T22" fmla="*/ 0 60000 65536"/>
                        <a:gd name="T23" fmla="*/ 0 60000 65536"/>
                        <a:gd name="T24" fmla="*/ 0 w 179"/>
                        <a:gd name="T25" fmla="*/ 0 h 72"/>
                        <a:gd name="T26" fmla="*/ 179 w 179"/>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 h="72">
                          <a:moveTo>
                            <a:pt x="0" y="13"/>
                          </a:moveTo>
                          <a:lnTo>
                            <a:pt x="43" y="0"/>
                          </a:lnTo>
                          <a:lnTo>
                            <a:pt x="136" y="40"/>
                          </a:lnTo>
                          <a:lnTo>
                            <a:pt x="179" y="27"/>
                          </a:lnTo>
                          <a:lnTo>
                            <a:pt x="167" y="72"/>
                          </a:lnTo>
                          <a:lnTo>
                            <a:pt x="43" y="72"/>
                          </a:lnTo>
                          <a:lnTo>
                            <a:pt x="99" y="59"/>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11" name="Freeform 162"/>
                    <p:cNvSpPr>
                      <a:spLocks/>
                    </p:cNvSpPr>
                    <p:nvPr/>
                  </p:nvSpPr>
                  <p:spPr bwMode="auto">
                    <a:xfrm>
                      <a:off x="1319" y="1592"/>
                      <a:ext cx="179" cy="72"/>
                    </a:xfrm>
                    <a:custGeom>
                      <a:avLst/>
                      <a:gdLst>
                        <a:gd name="T0" fmla="*/ 0 w 179"/>
                        <a:gd name="T1" fmla="*/ 13 h 72"/>
                        <a:gd name="T2" fmla="*/ 43 w 179"/>
                        <a:gd name="T3" fmla="*/ 0 h 72"/>
                        <a:gd name="T4" fmla="*/ 136 w 179"/>
                        <a:gd name="T5" fmla="*/ 40 h 72"/>
                        <a:gd name="T6" fmla="*/ 179 w 179"/>
                        <a:gd name="T7" fmla="*/ 27 h 72"/>
                        <a:gd name="T8" fmla="*/ 167 w 179"/>
                        <a:gd name="T9" fmla="*/ 72 h 72"/>
                        <a:gd name="T10" fmla="*/ 43 w 179"/>
                        <a:gd name="T11" fmla="*/ 72 h 72"/>
                        <a:gd name="T12" fmla="*/ 99 w 179"/>
                        <a:gd name="T13" fmla="*/ 59 h 72"/>
                        <a:gd name="T14" fmla="*/ 0 w 179"/>
                        <a:gd name="T15" fmla="*/ 13 h 72"/>
                        <a:gd name="T16" fmla="*/ 0 60000 65536"/>
                        <a:gd name="T17" fmla="*/ 0 60000 65536"/>
                        <a:gd name="T18" fmla="*/ 0 60000 65536"/>
                        <a:gd name="T19" fmla="*/ 0 60000 65536"/>
                        <a:gd name="T20" fmla="*/ 0 60000 65536"/>
                        <a:gd name="T21" fmla="*/ 0 60000 65536"/>
                        <a:gd name="T22" fmla="*/ 0 60000 65536"/>
                        <a:gd name="T23" fmla="*/ 0 60000 65536"/>
                        <a:gd name="T24" fmla="*/ 0 w 179"/>
                        <a:gd name="T25" fmla="*/ 0 h 72"/>
                        <a:gd name="T26" fmla="*/ 179 w 179"/>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 h="72">
                          <a:moveTo>
                            <a:pt x="0" y="13"/>
                          </a:moveTo>
                          <a:lnTo>
                            <a:pt x="43" y="0"/>
                          </a:lnTo>
                          <a:lnTo>
                            <a:pt x="136" y="40"/>
                          </a:lnTo>
                          <a:lnTo>
                            <a:pt x="179" y="27"/>
                          </a:lnTo>
                          <a:lnTo>
                            <a:pt x="167" y="72"/>
                          </a:lnTo>
                          <a:lnTo>
                            <a:pt x="43" y="72"/>
                          </a:lnTo>
                          <a:lnTo>
                            <a:pt x="99" y="59"/>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12" name="Freeform 163"/>
                    <p:cNvSpPr>
                      <a:spLocks/>
                    </p:cNvSpPr>
                    <p:nvPr/>
                  </p:nvSpPr>
                  <p:spPr bwMode="auto">
                    <a:xfrm>
                      <a:off x="1529" y="1710"/>
                      <a:ext cx="186" cy="66"/>
                    </a:xfrm>
                    <a:custGeom>
                      <a:avLst/>
                      <a:gdLst>
                        <a:gd name="T0" fmla="*/ 186 w 186"/>
                        <a:gd name="T1" fmla="*/ 52 h 66"/>
                        <a:gd name="T2" fmla="*/ 143 w 186"/>
                        <a:gd name="T3" fmla="*/ 66 h 66"/>
                        <a:gd name="T4" fmla="*/ 44 w 186"/>
                        <a:gd name="T5" fmla="*/ 33 h 66"/>
                        <a:gd name="T6" fmla="*/ 0 w 186"/>
                        <a:gd name="T7" fmla="*/ 52 h 66"/>
                        <a:gd name="T8" fmla="*/ 13 w 186"/>
                        <a:gd name="T9" fmla="*/ 0 h 66"/>
                        <a:gd name="T10" fmla="*/ 143 w 186"/>
                        <a:gd name="T11" fmla="*/ 0 h 66"/>
                        <a:gd name="T12" fmla="*/ 93 w 186"/>
                        <a:gd name="T13" fmla="*/ 20 h 66"/>
                        <a:gd name="T14" fmla="*/ 186 w 186"/>
                        <a:gd name="T15" fmla="*/ 52 h 66"/>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66"/>
                        <a:gd name="T26" fmla="*/ 186 w 18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66">
                          <a:moveTo>
                            <a:pt x="186" y="52"/>
                          </a:moveTo>
                          <a:lnTo>
                            <a:pt x="143" y="66"/>
                          </a:lnTo>
                          <a:lnTo>
                            <a:pt x="44" y="33"/>
                          </a:lnTo>
                          <a:lnTo>
                            <a:pt x="0" y="52"/>
                          </a:lnTo>
                          <a:lnTo>
                            <a:pt x="13" y="0"/>
                          </a:lnTo>
                          <a:lnTo>
                            <a:pt x="143" y="0"/>
                          </a:lnTo>
                          <a:lnTo>
                            <a:pt x="93" y="20"/>
                          </a:lnTo>
                          <a:lnTo>
                            <a:pt x="18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13" name="Freeform 164"/>
                    <p:cNvSpPr>
                      <a:spLocks/>
                    </p:cNvSpPr>
                    <p:nvPr/>
                  </p:nvSpPr>
                  <p:spPr bwMode="auto">
                    <a:xfrm>
                      <a:off x="1529" y="1710"/>
                      <a:ext cx="186" cy="66"/>
                    </a:xfrm>
                    <a:custGeom>
                      <a:avLst/>
                      <a:gdLst>
                        <a:gd name="T0" fmla="*/ 186 w 186"/>
                        <a:gd name="T1" fmla="*/ 52 h 66"/>
                        <a:gd name="T2" fmla="*/ 143 w 186"/>
                        <a:gd name="T3" fmla="*/ 66 h 66"/>
                        <a:gd name="T4" fmla="*/ 44 w 186"/>
                        <a:gd name="T5" fmla="*/ 33 h 66"/>
                        <a:gd name="T6" fmla="*/ 0 w 186"/>
                        <a:gd name="T7" fmla="*/ 52 h 66"/>
                        <a:gd name="T8" fmla="*/ 13 w 186"/>
                        <a:gd name="T9" fmla="*/ 0 h 66"/>
                        <a:gd name="T10" fmla="*/ 143 w 186"/>
                        <a:gd name="T11" fmla="*/ 0 h 66"/>
                        <a:gd name="T12" fmla="*/ 93 w 186"/>
                        <a:gd name="T13" fmla="*/ 20 h 66"/>
                        <a:gd name="T14" fmla="*/ 186 w 186"/>
                        <a:gd name="T15" fmla="*/ 52 h 66"/>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66"/>
                        <a:gd name="T26" fmla="*/ 186 w 18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66">
                          <a:moveTo>
                            <a:pt x="186" y="52"/>
                          </a:moveTo>
                          <a:lnTo>
                            <a:pt x="143" y="66"/>
                          </a:lnTo>
                          <a:lnTo>
                            <a:pt x="44" y="33"/>
                          </a:lnTo>
                          <a:lnTo>
                            <a:pt x="0" y="52"/>
                          </a:lnTo>
                          <a:lnTo>
                            <a:pt x="13" y="0"/>
                          </a:lnTo>
                          <a:lnTo>
                            <a:pt x="143" y="0"/>
                          </a:lnTo>
                          <a:lnTo>
                            <a:pt x="93" y="20"/>
                          </a:lnTo>
                          <a:lnTo>
                            <a:pt x="18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84505" name="Group 165"/>
                  <p:cNvGrpSpPr>
                    <a:grpSpLocks/>
                  </p:cNvGrpSpPr>
                  <p:nvPr/>
                </p:nvGrpSpPr>
                <p:grpSpPr bwMode="auto">
                  <a:xfrm>
                    <a:off x="1331" y="1592"/>
                    <a:ext cx="372" cy="184"/>
                    <a:chOff x="1331" y="1592"/>
                    <a:chExt cx="372" cy="184"/>
                  </a:xfrm>
                </p:grpSpPr>
                <p:sp>
                  <p:nvSpPr>
                    <p:cNvPr id="184506" name="Freeform 166"/>
                    <p:cNvSpPr>
                      <a:spLocks/>
                    </p:cNvSpPr>
                    <p:nvPr/>
                  </p:nvSpPr>
                  <p:spPr bwMode="auto">
                    <a:xfrm>
                      <a:off x="1517" y="1592"/>
                      <a:ext cx="186" cy="72"/>
                    </a:xfrm>
                    <a:custGeom>
                      <a:avLst/>
                      <a:gdLst>
                        <a:gd name="T0" fmla="*/ 0 w 186"/>
                        <a:gd name="T1" fmla="*/ 59 h 72"/>
                        <a:gd name="T2" fmla="*/ 43 w 186"/>
                        <a:gd name="T3" fmla="*/ 72 h 72"/>
                        <a:gd name="T4" fmla="*/ 136 w 186"/>
                        <a:gd name="T5" fmla="*/ 27 h 72"/>
                        <a:gd name="T6" fmla="*/ 186 w 186"/>
                        <a:gd name="T7" fmla="*/ 40 h 72"/>
                        <a:gd name="T8" fmla="*/ 167 w 186"/>
                        <a:gd name="T9" fmla="*/ 0 h 72"/>
                        <a:gd name="T10" fmla="*/ 43 w 186"/>
                        <a:gd name="T11" fmla="*/ 0 h 72"/>
                        <a:gd name="T12" fmla="*/ 105 w 186"/>
                        <a:gd name="T13" fmla="*/ 13 h 72"/>
                        <a:gd name="T14" fmla="*/ 0 w 186"/>
                        <a:gd name="T15" fmla="*/ 59 h 72"/>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72"/>
                        <a:gd name="T26" fmla="*/ 186 w 186"/>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72">
                          <a:moveTo>
                            <a:pt x="0" y="59"/>
                          </a:moveTo>
                          <a:lnTo>
                            <a:pt x="43" y="72"/>
                          </a:lnTo>
                          <a:lnTo>
                            <a:pt x="136" y="27"/>
                          </a:lnTo>
                          <a:lnTo>
                            <a:pt x="186" y="40"/>
                          </a:lnTo>
                          <a:lnTo>
                            <a:pt x="167" y="0"/>
                          </a:lnTo>
                          <a:lnTo>
                            <a:pt x="43" y="0"/>
                          </a:lnTo>
                          <a:lnTo>
                            <a:pt x="105" y="13"/>
                          </a:ln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07" name="Freeform 167"/>
                    <p:cNvSpPr>
                      <a:spLocks/>
                    </p:cNvSpPr>
                    <p:nvPr/>
                  </p:nvSpPr>
                  <p:spPr bwMode="auto">
                    <a:xfrm>
                      <a:off x="1517" y="1592"/>
                      <a:ext cx="186" cy="72"/>
                    </a:xfrm>
                    <a:custGeom>
                      <a:avLst/>
                      <a:gdLst>
                        <a:gd name="T0" fmla="*/ 0 w 186"/>
                        <a:gd name="T1" fmla="*/ 59 h 72"/>
                        <a:gd name="T2" fmla="*/ 43 w 186"/>
                        <a:gd name="T3" fmla="*/ 72 h 72"/>
                        <a:gd name="T4" fmla="*/ 136 w 186"/>
                        <a:gd name="T5" fmla="*/ 27 h 72"/>
                        <a:gd name="T6" fmla="*/ 186 w 186"/>
                        <a:gd name="T7" fmla="*/ 40 h 72"/>
                        <a:gd name="T8" fmla="*/ 167 w 186"/>
                        <a:gd name="T9" fmla="*/ 0 h 72"/>
                        <a:gd name="T10" fmla="*/ 43 w 186"/>
                        <a:gd name="T11" fmla="*/ 0 h 72"/>
                        <a:gd name="T12" fmla="*/ 105 w 186"/>
                        <a:gd name="T13" fmla="*/ 13 h 72"/>
                        <a:gd name="T14" fmla="*/ 0 w 186"/>
                        <a:gd name="T15" fmla="*/ 59 h 72"/>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72"/>
                        <a:gd name="T26" fmla="*/ 186 w 186"/>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72">
                          <a:moveTo>
                            <a:pt x="0" y="59"/>
                          </a:moveTo>
                          <a:lnTo>
                            <a:pt x="43" y="72"/>
                          </a:lnTo>
                          <a:lnTo>
                            <a:pt x="136" y="27"/>
                          </a:lnTo>
                          <a:lnTo>
                            <a:pt x="186" y="40"/>
                          </a:lnTo>
                          <a:lnTo>
                            <a:pt x="167" y="0"/>
                          </a:lnTo>
                          <a:lnTo>
                            <a:pt x="43" y="0"/>
                          </a:lnTo>
                          <a:lnTo>
                            <a:pt x="105" y="13"/>
                          </a:ln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08" name="Freeform 168"/>
                    <p:cNvSpPr>
                      <a:spLocks/>
                    </p:cNvSpPr>
                    <p:nvPr/>
                  </p:nvSpPr>
                  <p:spPr bwMode="auto">
                    <a:xfrm>
                      <a:off x="1331" y="1697"/>
                      <a:ext cx="180" cy="79"/>
                    </a:xfrm>
                    <a:custGeom>
                      <a:avLst/>
                      <a:gdLst>
                        <a:gd name="T0" fmla="*/ 180 w 180"/>
                        <a:gd name="T1" fmla="*/ 13 h 79"/>
                        <a:gd name="T2" fmla="*/ 136 w 180"/>
                        <a:gd name="T3" fmla="*/ 0 h 79"/>
                        <a:gd name="T4" fmla="*/ 43 w 180"/>
                        <a:gd name="T5" fmla="*/ 46 h 79"/>
                        <a:gd name="T6" fmla="*/ 0 w 180"/>
                        <a:gd name="T7" fmla="*/ 33 h 79"/>
                        <a:gd name="T8" fmla="*/ 12 w 180"/>
                        <a:gd name="T9" fmla="*/ 79 h 79"/>
                        <a:gd name="T10" fmla="*/ 136 w 180"/>
                        <a:gd name="T11" fmla="*/ 79 h 79"/>
                        <a:gd name="T12" fmla="*/ 81 w 180"/>
                        <a:gd name="T13" fmla="*/ 65 h 79"/>
                        <a:gd name="T14" fmla="*/ 180 w 180"/>
                        <a:gd name="T15" fmla="*/ 13 h 79"/>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9"/>
                        <a:gd name="T26" fmla="*/ 180 w 180"/>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9">
                          <a:moveTo>
                            <a:pt x="180" y="13"/>
                          </a:moveTo>
                          <a:lnTo>
                            <a:pt x="136" y="0"/>
                          </a:lnTo>
                          <a:lnTo>
                            <a:pt x="43" y="46"/>
                          </a:lnTo>
                          <a:lnTo>
                            <a:pt x="0" y="33"/>
                          </a:lnTo>
                          <a:lnTo>
                            <a:pt x="12" y="79"/>
                          </a:lnTo>
                          <a:lnTo>
                            <a:pt x="136" y="79"/>
                          </a:lnTo>
                          <a:lnTo>
                            <a:pt x="81" y="65"/>
                          </a:lnTo>
                          <a:lnTo>
                            <a:pt x="18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09" name="Freeform 169"/>
                    <p:cNvSpPr>
                      <a:spLocks/>
                    </p:cNvSpPr>
                    <p:nvPr/>
                  </p:nvSpPr>
                  <p:spPr bwMode="auto">
                    <a:xfrm>
                      <a:off x="1331" y="1697"/>
                      <a:ext cx="180" cy="79"/>
                    </a:xfrm>
                    <a:custGeom>
                      <a:avLst/>
                      <a:gdLst>
                        <a:gd name="T0" fmla="*/ 180 w 180"/>
                        <a:gd name="T1" fmla="*/ 13 h 79"/>
                        <a:gd name="T2" fmla="*/ 136 w 180"/>
                        <a:gd name="T3" fmla="*/ 0 h 79"/>
                        <a:gd name="T4" fmla="*/ 43 w 180"/>
                        <a:gd name="T5" fmla="*/ 46 h 79"/>
                        <a:gd name="T6" fmla="*/ 0 w 180"/>
                        <a:gd name="T7" fmla="*/ 33 h 79"/>
                        <a:gd name="T8" fmla="*/ 12 w 180"/>
                        <a:gd name="T9" fmla="*/ 79 h 79"/>
                        <a:gd name="T10" fmla="*/ 136 w 180"/>
                        <a:gd name="T11" fmla="*/ 79 h 79"/>
                        <a:gd name="T12" fmla="*/ 81 w 180"/>
                        <a:gd name="T13" fmla="*/ 65 h 79"/>
                        <a:gd name="T14" fmla="*/ 180 w 180"/>
                        <a:gd name="T15" fmla="*/ 13 h 79"/>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9"/>
                        <a:gd name="T26" fmla="*/ 180 w 180"/>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9">
                          <a:moveTo>
                            <a:pt x="180" y="13"/>
                          </a:moveTo>
                          <a:lnTo>
                            <a:pt x="136" y="0"/>
                          </a:lnTo>
                          <a:lnTo>
                            <a:pt x="43" y="46"/>
                          </a:lnTo>
                          <a:lnTo>
                            <a:pt x="0" y="33"/>
                          </a:lnTo>
                          <a:lnTo>
                            <a:pt x="12" y="79"/>
                          </a:lnTo>
                          <a:lnTo>
                            <a:pt x="136" y="79"/>
                          </a:lnTo>
                          <a:lnTo>
                            <a:pt x="81" y="65"/>
                          </a:lnTo>
                          <a:lnTo>
                            <a:pt x="18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sp>
            <p:nvSpPr>
              <p:cNvPr id="184498" name="Text Box 170"/>
              <p:cNvSpPr txBox="1">
                <a:spLocks noChangeArrowheads="1"/>
              </p:cNvSpPr>
              <p:nvPr/>
            </p:nvSpPr>
            <p:spPr bwMode="auto">
              <a:xfrm>
                <a:off x="1287" y="1761"/>
                <a:ext cx="561"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de-DE" altLang="en-US" sz="1600" b="1">
                    <a:solidFill>
                      <a:schemeClr val="bg1"/>
                    </a:solidFill>
                    <a:latin typeface="Arial" charset="0"/>
                  </a:rPr>
                  <a:t>Router</a:t>
                </a:r>
              </a:p>
            </p:txBody>
          </p:sp>
        </p:grpSp>
        <p:grpSp>
          <p:nvGrpSpPr>
            <p:cNvPr id="184346" name="Group 171"/>
            <p:cNvGrpSpPr>
              <a:grpSpLocks/>
            </p:cNvGrpSpPr>
            <p:nvPr/>
          </p:nvGrpSpPr>
          <p:grpSpPr bwMode="auto">
            <a:xfrm>
              <a:off x="3840" y="1944"/>
              <a:ext cx="652" cy="448"/>
              <a:chOff x="3794" y="1560"/>
              <a:chExt cx="652" cy="448"/>
            </a:xfrm>
          </p:grpSpPr>
          <p:grpSp>
            <p:nvGrpSpPr>
              <p:cNvPr id="184477" name="Group 172"/>
              <p:cNvGrpSpPr>
                <a:grpSpLocks/>
              </p:cNvGrpSpPr>
              <p:nvPr/>
            </p:nvGrpSpPr>
            <p:grpSpPr bwMode="auto">
              <a:xfrm>
                <a:off x="3794" y="1560"/>
                <a:ext cx="652" cy="405"/>
                <a:chOff x="3794" y="1560"/>
                <a:chExt cx="652" cy="405"/>
              </a:xfrm>
            </p:grpSpPr>
            <p:grpSp>
              <p:nvGrpSpPr>
                <p:cNvPr id="184479" name="Group 173"/>
                <p:cNvGrpSpPr>
                  <a:grpSpLocks/>
                </p:cNvGrpSpPr>
                <p:nvPr/>
              </p:nvGrpSpPr>
              <p:grpSpPr bwMode="auto">
                <a:xfrm>
                  <a:off x="3806" y="1579"/>
                  <a:ext cx="640" cy="386"/>
                  <a:chOff x="3806" y="1579"/>
                  <a:chExt cx="640" cy="386"/>
                </a:xfrm>
              </p:grpSpPr>
              <p:sp>
                <p:nvSpPr>
                  <p:cNvPr id="184494" name="Rectangle 174"/>
                  <p:cNvSpPr>
                    <a:spLocks noChangeArrowheads="1"/>
                  </p:cNvSpPr>
                  <p:nvPr/>
                </p:nvSpPr>
                <p:spPr bwMode="auto">
                  <a:xfrm>
                    <a:off x="3806" y="1704"/>
                    <a:ext cx="640" cy="1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95" name="Oval 175"/>
                  <p:cNvSpPr>
                    <a:spLocks noChangeArrowheads="1"/>
                  </p:cNvSpPr>
                  <p:nvPr/>
                </p:nvSpPr>
                <p:spPr bwMode="auto">
                  <a:xfrm>
                    <a:off x="3812" y="1717"/>
                    <a:ext cx="634" cy="24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96" name="Oval 176"/>
                  <p:cNvSpPr>
                    <a:spLocks noChangeArrowheads="1"/>
                  </p:cNvSpPr>
                  <p:nvPr/>
                </p:nvSpPr>
                <p:spPr bwMode="auto">
                  <a:xfrm>
                    <a:off x="3812" y="1579"/>
                    <a:ext cx="634" cy="2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sp>
              <p:nvSpPr>
                <p:cNvPr id="184480" name="Rectangle 177"/>
                <p:cNvSpPr>
                  <a:spLocks noChangeArrowheads="1"/>
                </p:cNvSpPr>
                <p:nvPr/>
              </p:nvSpPr>
              <p:spPr bwMode="auto">
                <a:xfrm>
                  <a:off x="3794" y="1684"/>
                  <a:ext cx="639" cy="137"/>
                </a:xfrm>
                <a:prstGeom prst="rect">
                  <a:avLst/>
                </a:prstGeom>
                <a:solidFill>
                  <a:srgbClr val="004E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81" name="Oval 178"/>
                <p:cNvSpPr>
                  <a:spLocks noChangeArrowheads="1"/>
                </p:cNvSpPr>
                <p:nvPr/>
              </p:nvSpPr>
              <p:spPr bwMode="auto">
                <a:xfrm>
                  <a:off x="3800" y="1697"/>
                  <a:ext cx="633" cy="249"/>
                </a:xfrm>
                <a:prstGeom prst="ellipse">
                  <a:avLst/>
                </a:pr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82" name="Oval 179"/>
                <p:cNvSpPr>
                  <a:spLocks noChangeArrowheads="1"/>
                </p:cNvSpPr>
                <p:nvPr/>
              </p:nvSpPr>
              <p:spPr bwMode="auto">
                <a:xfrm>
                  <a:off x="3800" y="1560"/>
                  <a:ext cx="633" cy="248"/>
                </a:xfrm>
                <a:prstGeom prst="ellipse">
                  <a:avLst/>
                </a:prstGeom>
                <a:solidFill>
                  <a:srgbClr val="558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483" name="Group 180"/>
                <p:cNvGrpSpPr>
                  <a:grpSpLocks/>
                </p:cNvGrpSpPr>
                <p:nvPr/>
              </p:nvGrpSpPr>
              <p:grpSpPr bwMode="auto">
                <a:xfrm>
                  <a:off x="3918" y="1592"/>
                  <a:ext cx="397" cy="184"/>
                  <a:chOff x="3918" y="1592"/>
                  <a:chExt cx="397" cy="184"/>
                </a:xfrm>
              </p:grpSpPr>
              <p:grpSp>
                <p:nvGrpSpPr>
                  <p:cNvPr id="184484" name="Group 181"/>
                  <p:cNvGrpSpPr>
                    <a:grpSpLocks/>
                  </p:cNvGrpSpPr>
                  <p:nvPr/>
                </p:nvGrpSpPr>
                <p:grpSpPr bwMode="auto">
                  <a:xfrm>
                    <a:off x="3918" y="1592"/>
                    <a:ext cx="397" cy="184"/>
                    <a:chOff x="3918" y="1592"/>
                    <a:chExt cx="397" cy="184"/>
                  </a:xfrm>
                </p:grpSpPr>
                <p:sp>
                  <p:nvSpPr>
                    <p:cNvPr id="184490" name="Freeform 182"/>
                    <p:cNvSpPr>
                      <a:spLocks/>
                    </p:cNvSpPr>
                    <p:nvPr/>
                  </p:nvSpPr>
                  <p:spPr bwMode="auto">
                    <a:xfrm>
                      <a:off x="3918" y="1592"/>
                      <a:ext cx="180" cy="72"/>
                    </a:xfrm>
                    <a:custGeom>
                      <a:avLst/>
                      <a:gdLst>
                        <a:gd name="T0" fmla="*/ 0 w 180"/>
                        <a:gd name="T1" fmla="*/ 13 h 72"/>
                        <a:gd name="T2" fmla="*/ 43 w 180"/>
                        <a:gd name="T3" fmla="*/ 0 h 72"/>
                        <a:gd name="T4" fmla="*/ 136 w 180"/>
                        <a:gd name="T5" fmla="*/ 40 h 72"/>
                        <a:gd name="T6" fmla="*/ 180 w 180"/>
                        <a:gd name="T7" fmla="*/ 27 h 72"/>
                        <a:gd name="T8" fmla="*/ 167 w 180"/>
                        <a:gd name="T9" fmla="*/ 72 h 72"/>
                        <a:gd name="T10" fmla="*/ 43 w 180"/>
                        <a:gd name="T11" fmla="*/ 72 h 72"/>
                        <a:gd name="T12" fmla="*/ 99 w 180"/>
                        <a:gd name="T13" fmla="*/ 59 h 72"/>
                        <a:gd name="T14" fmla="*/ 0 w 180"/>
                        <a:gd name="T15" fmla="*/ 13 h 72"/>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2"/>
                        <a:gd name="T26" fmla="*/ 180 w 180"/>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2">
                          <a:moveTo>
                            <a:pt x="0" y="13"/>
                          </a:moveTo>
                          <a:lnTo>
                            <a:pt x="43" y="0"/>
                          </a:lnTo>
                          <a:lnTo>
                            <a:pt x="136" y="40"/>
                          </a:lnTo>
                          <a:lnTo>
                            <a:pt x="180" y="27"/>
                          </a:lnTo>
                          <a:lnTo>
                            <a:pt x="167" y="72"/>
                          </a:lnTo>
                          <a:lnTo>
                            <a:pt x="43" y="72"/>
                          </a:lnTo>
                          <a:lnTo>
                            <a:pt x="99" y="59"/>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91" name="Freeform 183"/>
                    <p:cNvSpPr>
                      <a:spLocks/>
                    </p:cNvSpPr>
                    <p:nvPr/>
                  </p:nvSpPr>
                  <p:spPr bwMode="auto">
                    <a:xfrm>
                      <a:off x="3918" y="1592"/>
                      <a:ext cx="180" cy="72"/>
                    </a:xfrm>
                    <a:custGeom>
                      <a:avLst/>
                      <a:gdLst>
                        <a:gd name="T0" fmla="*/ 0 w 180"/>
                        <a:gd name="T1" fmla="*/ 13 h 72"/>
                        <a:gd name="T2" fmla="*/ 43 w 180"/>
                        <a:gd name="T3" fmla="*/ 0 h 72"/>
                        <a:gd name="T4" fmla="*/ 136 w 180"/>
                        <a:gd name="T5" fmla="*/ 40 h 72"/>
                        <a:gd name="T6" fmla="*/ 180 w 180"/>
                        <a:gd name="T7" fmla="*/ 27 h 72"/>
                        <a:gd name="T8" fmla="*/ 167 w 180"/>
                        <a:gd name="T9" fmla="*/ 72 h 72"/>
                        <a:gd name="T10" fmla="*/ 43 w 180"/>
                        <a:gd name="T11" fmla="*/ 72 h 72"/>
                        <a:gd name="T12" fmla="*/ 99 w 180"/>
                        <a:gd name="T13" fmla="*/ 59 h 72"/>
                        <a:gd name="T14" fmla="*/ 0 w 180"/>
                        <a:gd name="T15" fmla="*/ 13 h 72"/>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2"/>
                        <a:gd name="T26" fmla="*/ 180 w 180"/>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2">
                          <a:moveTo>
                            <a:pt x="0" y="13"/>
                          </a:moveTo>
                          <a:lnTo>
                            <a:pt x="43" y="0"/>
                          </a:lnTo>
                          <a:lnTo>
                            <a:pt x="136" y="40"/>
                          </a:lnTo>
                          <a:lnTo>
                            <a:pt x="180" y="27"/>
                          </a:lnTo>
                          <a:lnTo>
                            <a:pt x="167" y="72"/>
                          </a:lnTo>
                          <a:lnTo>
                            <a:pt x="43" y="72"/>
                          </a:lnTo>
                          <a:lnTo>
                            <a:pt x="99" y="59"/>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92" name="Freeform 184"/>
                    <p:cNvSpPr>
                      <a:spLocks/>
                    </p:cNvSpPr>
                    <p:nvPr/>
                  </p:nvSpPr>
                  <p:spPr bwMode="auto">
                    <a:xfrm>
                      <a:off x="4129" y="1710"/>
                      <a:ext cx="186" cy="66"/>
                    </a:xfrm>
                    <a:custGeom>
                      <a:avLst/>
                      <a:gdLst>
                        <a:gd name="T0" fmla="*/ 186 w 186"/>
                        <a:gd name="T1" fmla="*/ 52 h 66"/>
                        <a:gd name="T2" fmla="*/ 143 w 186"/>
                        <a:gd name="T3" fmla="*/ 66 h 66"/>
                        <a:gd name="T4" fmla="*/ 43 w 186"/>
                        <a:gd name="T5" fmla="*/ 33 h 66"/>
                        <a:gd name="T6" fmla="*/ 0 w 186"/>
                        <a:gd name="T7" fmla="*/ 52 h 66"/>
                        <a:gd name="T8" fmla="*/ 12 w 186"/>
                        <a:gd name="T9" fmla="*/ 0 h 66"/>
                        <a:gd name="T10" fmla="*/ 143 w 186"/>
                        <a:gd name="T11" fmla="*/ 0 h 66"/>
                        <a:gd name="T12" fmla="*/ 93 w 186"/>
                        <a:gd name="T13" fmla="*/ 20 h 66"/>
                        <a:gd name="T14" fmla="*/ 186 w 186"/>
                        <a:gd name="T15" fmla="*/ 52 h 66"/>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66"/>
                        <a:gd name="T26" fmla="*/ 186 w 18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66">
                          <a:moveTo>
                            <a:pt x="186" y="52"/>
                          </a:moveTo>
                          <a:lnTo>
                            <a:pt x="143" y="66"/>
                          </a:lnTo>
                          <a:lnTo>
                            <a:pt x="43" y="33"/>
                          </a:lnTo>
                          <a:lnTo>
                            <a:pt x="0" y="52"/>
                          </a:lnTo>
                          <a:lnTo>
                            <a:pt x="12" y="0"/>
                          </a:lnTo>
                          <a:lnTo>
                            <a:pt x="143" y="0"/>
                          </a:lnTo>
                          <a:lnTo>
                            <a:pt x="93" y="20"/>
                          </a:lnTo>
                          <a:lnTo>
                            <a:pt x="18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93" name="Freeform 185"/>
                    <p:cNvSpPr>
                      <a:spLocks/>
                    </p:cNvSpPr>
                    <p:nvPr/>
                  </p:nvSpPr>
                  <p:spPr bwMode="auto">
                    <a:xfrm>
                      <a:off x="4129" y="1710"/>
                      <a:ext cx="186" cy="66"/>
                    </a:xfrm>
                    <a:custGeom>
                      <a:avLst/>
                      <a:gdLst>
                        <a:gd name="T0" fmla="*/ 186 w 186"/>
                        <a:gd name="T1" fmla="*/ 52 h 66"/>
                        <a:gd name="T2" fmla="*/ 143 w 186"/>
                        <a:gd name="T3" fmla="*/ 66 h 66"/>
                        <a:gd name="T4" fmla="*/ 43 w 186"/>
                        <a:gd name="T5" fmla="*/ 33 h 66"/>
                        <a:gd name="T6" fmla="*/ 0 w 186"/>
                        <a:gd name="T7" fmla="*/ 52 h 66"/>
                        <a:gd name="T8" fmla="*/ 12 w 186"/>
                        <a:gd name="T9" fmla="*/ 0 h 66"/>
                        <a:gd name="T10" fmla="*/ 143 w 186"/>
                        <a:gd name="T11" fmla="*/ 0 h 66"/>
                        <a:gd name="T12" fmla="*/ 93 w 186"/>
                        <a:gd name="T13" fmla="*/ 20 h 66"/>
                        <a:gd name="T14" fmla="*/ 186 w 186"/>
                        <a:gd name="T15" fmla="*/ 52 h 66"/>
                        <a:gd name="T16" fmla="*/ 0 60000 65536"/>
                        <a:gd name="T17" fmla="*/ 0 60000 65536"/>
                        <a:gd name="T18" fmla="*/ 0 60000 65536"/>
                        <a:gd name="T19" fmla="*/ 0 60000 65536"/>
                        <a:gd name="T20" fmla="*/ 0 60000 65536"/>
                        <a:gd name="T21" fmla="*/ 0 60000 65536"/>
                        <a:gd name="T22" fmla="*/ 0 60000 65536"/>
                        <a:gd name="T23" fmla="*/ 0 60000 65536"/>
                        <a:gd name="T24" fmla="*/ 0 w 186"/>
                        <a:gd name="T25" fmla="*/ 0 h 66"/>
                        <a:gd name="T26" fmla="*/ 186 w 18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6" h="66">
                          <a:moveTo>
                            <a:pt x="186" y="52"/>
                          </a:moveTo>
                          <a:lnTo>
                            <a:pt x="143" y="66"/>
                          </a:lnTo>
                          <a:lnTo>
                            <a:pt x="43" y="33"/>
                          </a:lnTo>
                          <a:lnTo>
                            <a:pt x="0" y="52"/>
                          </a:lnTo>
                          <a:lnTo>
                            <a:pt x="12" y="0"/>
                          </a:lnTo>
                          <a:lnTo>
                            <a:pt x="143" y="0"/>
                          </a:lnTo>
                          <a:lnTo>
                            <a:pt x="93" y="20"/>
                          </a:lnTo>
                          <a:lnTo>
                            <a:pt x="18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84485" name="Group 186"/>
                  <p:cNvGrpSpPr>
                    <a:grpSpLocks/>
                  </p:cNvGrpSpPr>
                  <p:nvPr/>
                </p:nvGrpSpPr>
                <p:grpSpPr bwMode="auto">
                  <a:xfrm>
                    <a:off x="3930" y="1592"/>
                    <a:ext cx="373" cy="184"/>
                    <a:chOff x="3930" y="1592"/>
                    <a:chExt cx="373" cy="184"/>
                  </a:xfrm>
                </p:grpSpPr>
                <p:sp>
                  <p:nvSpPr>
                    <p:cNvPr id="184486" name="Freeform 187"/>
                    <p:cNvSpPr>
                      <a:spLocks/>
                    </p:cNvSpPr>
                    <p:nvPr/>
                  </p:nvSpPr>
                  <p:spPr bwMode="auto">
                    <a:xfrm>
                      <a:off x="4116" y="1592"/>
                      <a:ext cx="187" cy="72"/>
                    </a:xfrm>
                    <a:custGeom>
                      <a:avLst/>
                      <a:gdLst>
                        <a:gd name="T0" fmla="*/ 0 w 187"/>
                        <a:gd name="T1" fmla="*/ 59 h 72"/>
                        <a:gd name="T2" fmla="*/ 44 w 187"/>
                        <a:gd name="T3" fmla="*/ 72 h 72"/>
                        <a:gd name="T4" fmla="*/ 137 w 187"/>
                        <a:gd name="T5" fmla="*/ 27 h 72"/>
                        <a:gd name="T6" fmla="*/ 187 w 187"/>
                        <a:gd name="T7" fmla="*/ 40 h 72"/>
                        <a:gd name="T8" fmla="*/ 168 w 187"/>
                        <a:gd name="T9" fmla="*/ 0 h 72"/>
                        <a:gd name="T10" fmla="*/ 44 w 187"/>
                        <a:gd name="T11" fmla="*/ 0 h 72"/>
                        <a:gd name="T12" fmla="*/ 106 w 187"/>
                        <a:gd name="T13" fmla="*/ 13 h 72"/>
                        <a:gd name="T14" fmla="*/ 0 w 187"/>
                        <a:gd name="T15" fmla="*/ 59 h 72"/>
                        <a:gd name="T16" fmla="*/ 0 60000 65536"/>
                        <a:gd name="T17" fmla="*/ 0 60000 65536"/>
                        <a:gd name="T18" fmla="*/ 0 60000 65536"/>
                        <a:gd name="T19" fmla="*/ 0 60000 65536"/>
                        <a:gd name="T20" fmla="*/ 0 60000 65536"/>
                        <a:gd name="T21" fmla="*/ 0 60000 65536"/>
                        <a:gd name="T22" fmla="*/ 0 60000 65536"/>
                        <a:gd name="T23" fmla="*/ 0 60000 65536"/>
                        <a:gd name="T24" fmla="*/ 0 w 187"/>
                        <a:gd name="T25" fmla="*/ 0 h 72"/>
                        <a:gd name="T26" fmla="*/ 187 w 187"/>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 h="72">
                          <a:moveTo>
                            <a:pt x="0" y="59"/>
                          </a:moveTo>
                          <a:lnTo>
                            <a:pt x="44" y="72"/>
                          </a:lnTo>
                          <a:lnTo>
                            <a:pt x="137" y="27"/>
                          </a:lnTo>
                          <a:lnTo>
                            <a:pt x="187" y="40"/>
                          </a:lnTo>
                          <a:lnTo>
                            <a:pt x="168" y="0"/>
                          </a:lnTo>
                          <a:lnTo>
                            <a:pt x="44" y="0"/>
                          </a:lnTo>
                          <a:lnTo>
                            <a:pt x="106" y="13"/>
                          </a:ln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87" name="Freeform 188"/>
                    <p:cNvSpPr>
                      <a:spLocks/>
                    </p:cNvSpPr>
                    <p:nvPr/>
                  </p:nvSpPr>
                  <p:spPr bwMode="auto">
                    <a:xfrm>
                      <a:off x="4116" y="1592"/>
                      <a:ext cx="187" cy="72"/>
                    </a:xfrm>
                    <a:custGeom>
                      <a:avLst/>
                      <a:gdLst>
                        <a:gd name="T0" fmla="*/ 0 w 187"/>
                        <a:gd name="T1" fmla="*/ 59 h 72"/>
                        <a:gd name="T2" fmla="*/ 44 w 187"/>
                        <a:gd name="T3" fmla="*/ 72 h 72"/>
                        <a:gd name="T4" fmla="*/ 137 w 187"/>
                        <a:gd name="T5" fmla="*/ 27 h 72"/>
                        <a:gd name="T6" fmla="*/ 187 w 187"/>
                        <a:gd name="T7" fmla="*/ 40 h 72"/>
                        <a:gd name="T8" fmla="*/ 168 w 187"/>
                        <a:gd name="T9" fmla="*/ 0 h 72"/>
                        <a:gd name="T10" fmla="*/ 44 w 187"/>
                        <a:gd name="T11" fmla="*/ 0 h 72"/>
                        <a:gd name="T12" fmla="*/ 106 w 187"/>
                        <a:gd name="T13" fmla="*/ 13 h 72"/>
                        <a:gd name="T14" fmla="*/ 0 w 187"/>
                        <a:gd name="T15" fmla="*/ 59 h 72"/>
                        <a:gd name="T16" fmla="*/ 0 60000 65536"/>
                        <a:gd name="T17" fmla="*/ 0 60000 65536"/>
                        <a:gd name="T18" fmla="*/ 0 60000 65536"/>
                        <a:gd name="T19" fmla="*/ 0 60000 65536"/>
                        <a:gd name="T20" fmla="*/ 0 60000 65536"/>
                        <a:gd name="T21" fmla="*/ 0 60000 65536"/>
                        <a:gd name="T22" fmla="*/ 0 60000 65536"/>
                        <a:gd name="T23" fmla="*/ 0 60000 65536"/>
                        <a:gd name="T24" fmla="*/ 0 w 187"/>
                        <a:gd name="T25" fmla="*/ 0 h 72"/>
                        <a:gd name="T26" fmla="*/ 187 w 187"/>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 h="72">
                          <a:moveTo>
                            <a:pt x="0" y="59"/>
                          </a:moveTo>
                          <a:lnTo>
                            <a:pt x="44" y="72"/>
                          </a:lnTo>
                          <a:lnTo>
                            <a:pt x="137" y="27"/>
                          </a:lnTo>
                          <a:lnTo>
                            <a:pt x="187" y="40"/>
                          </a:lnTo>
                          <a:lnTo>
                            <a:pt x="168" y="0"/>
                          </a:lnTo>
                          <a:lnTo>
                            <a:pt x="44" y="0"/>
                          </a:lnTo>
                          <a:lnTo>
                            <a:pt x="106" y="13"/>
                          </a:lnTo>
                          <a:lnTo>
                            <a:pt x="0"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88" name="Freeform 189"/>
                    <p:cNvSpPr>
                      <a:spLocks/>
                    </p:cNvSpPr>
                    <p:nvPr/>
                  </p:nvSpPr>
                  <p:spPr bwMode="auto">
                    <a:xfrm>
                      <a:off x="3930" y="1697"/>
                      <a:ext cx="180" cy="79"/>
                    </a:xfrm>
                    <a:custGeom>
                      <a:avLst/>
                      <a:gdLst>
                        <a:gd name="T0" fmla="*/ 180 w 180"/>
                        <a:gd name="T1" fmla="*/ 13 h 79"/>
                        <a:gd name="T2" fmla="*/ 137 w 180"/>
                        <a:gd name="T3" fmla="*/ 0 h 79"/>
                        <a:gd name="T4" fmla="*/ 44 w 180"/>
                        <a:gd name="T5" fmla="*/ 46 h 79"/>
                        <a:gd name="T6" fmla="*/ 0 w 180"/>
                        <a:gd name="T7" fmla="*/ 33 h 79"/>
                        <a:gd name="T8" fmla="*/ 13 w 180"/>
                        <a:gd name="T9" fmla="*/ 79 h 79"/>
                        <a:gd name="T10" fmla="*/ 137 w 180"/>
                        <a:gd name="T11" fmla="*/ 79 h 79"/>
                        <a:gd name="T12" fmla="*/ 81 w 180"/>
                        <a:gd name="T13" fmla="*/ 65 h 79"/>
                        <a:gd name="T14" fmla="*/ 180 w 180"/>
                        <a:gd name="T15" fmla="*/ 13 h 79"/>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9"/>
                        <a:gd name="T26" fmla="*/ 180 w 180"/>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9">
                          <a:moveTo>
                            <a:pt x="180" y="13"/>
                          </a:moveTo>
                          <a:lnTo>
                            <a:pt x="137" y="0"/>
                          </a:lnTo>
                          <a:lnTo>
                            <a:pt x="44" y="46"/>
                          </a:lnTo>
                          <a:lnTo>
                            <a:pt x="0" y="33"/>
                          </a:lnTo>
                          <a:lnTo>
                            <a:pt x="13" y="79"/>
                          </a:lnTo>
                          <a:lnTo>
                            <a:pt x="137" y="79"/>
                          </a:lnTo>
                          <a:lnTo>
                            <a:pt x="81" y="65"/>
                          </a:lnTo>
                          <a:lnTo>
                            <a:pt x="18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89" name="Freeform 190"/>
                    <p:cNvSpPr>
                      <a:spLocks/>
                    </p:cNvSpPr>
                    <p:nvPr/>
                  </p:nvSpPr>
                  <p:spPr bwMode="auto">
                    <a:xfrm>
                      <a:off x="3930" y="1697"/>
                      <a:ext cx="180" cy="79"/>
                    </a:xfrm>
                    <a:custGeom>
                      <a:avLst/>
                      <a:gdLst>
                        <a:gd name="T0" fmla="*/ 180 w 180"/>
                        <a:gd name="T1" fmla="*/ 13 h 79"/>
                        <a:gd name="T2" fmla="*/ 137 w 180"/>
                        <a:gd name="T3" fmla="*/ 0 h 79"/>
                        <a:gd name="T4" fmla="*/ 44 w 180"/>
                        <a:gd name="T5" fmla="*/ 46 h 79"/>
                        <a:gd name="T6" fmla="*/ 0 w 180"/>
                        <a:gd name="T7" fmla="*/ 33 h 79"/>
                        <a:gd name="T8" fmla="*/ 13 w 180"/>
                        <a:gd name="T9" fmla="*/ 79 h 79"/>
                        <a:gd name="T10" fmla="*/ 137 w 180"/>
                        <a:gd name="T11" fmla="*/ 79 h 79"/>
                        <a:gd name="T12" fmla="*/ 81 w 180"/>
                        <a:gd name="T13" fmla="*/ 65 h 79"/>
                        <a:gd name="T14" fmla="*/ 180 w 180"/>
                        <a:gd name="T15" fmla="*/ 13 h 79"/>
                        <a:gd name="T16" fmla="*/ 0 60000 65536"/>
                        <a:gd name="T17" fmla="*/ 0 60000 65536"/>
                        <a:gd name="T18" fmla="*/ 0 60000 65536"/>
                        <a:gd name="T19" fmla="*/ 0 60000 65536"/>
                        <a:gd name="T20" fmla="*/ 0 60000 65536"/>
                        <a:gd name="T21" fmla="*/ 0 60000 65536"/>
                        <a:gd name="T22" fmla="*/ 0 60000 65536"/>
                        <a:gd name="T23" fmla="*/ 0 60000 65536"/>
                        <a:gd name="T24" fmla="*/ 0 w 180"/>
                        <a:gd name="T25" fmla="*/ 0 h 79"/>
                        <a:gd name="T26" fmla="*/ 180 w 180"/>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0" h="79">
                          <a:moveTo>
                            <a:pt x="180" y="13"/>
                          </a:moveTo>
                          <a:lnTo>
                            <a:pt x="137" y="0"/>
                          </a:lnTo>
                          <a:lnTo>
                            <a:pt x="44" y="46"/>
                          </a:lnTo>
                          <a:lnTo>
                            <a:pt x="0" y="33"/>
                          </a:lnTo>
                          <a:lnTo>
                            <a:pt x="13" y="79"/>
                          </a:lnTo>
                          <a:lnTo>
                            <a:pt x="137" y="79"/>
                          </a:lnTo>
                          <a:lnTo>
                            <a:pt x="81" y="65"/>
                          </a:lnTo>
                          <a:lnTo>
                            <a:pt x="18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sp>
            <p:nvSpPr>
              <p:cNvPr id="184478" name="Text Box 191"/>
              <p:cNvSpPr txBox="1">
                <a:spLocks noChangeArrowheads="1"/>
              </p:cNvSpPr>
              <p:nvPr/>
            </p:nvSpPr>
            <p:spPr bwMode="auto">
              <a:xfrm>
                <a:off x="3884" y="1761"/>
                <a:ext cx="56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de-DE" altLang="en-US" sz="1600" b="1">
                    <a:solidFill>
                      <a:schemeClr val="bg1"/>
                    </a:solidFill>
                    <a:latin typeface="Arial" charset="0"/>
                  </a:rPr>
                  <a:t>Router</a:t>
                </a:r>
              </a:p>
            </p:txBody>
          </p:sp>
        </p:grpSp>
        <p:grpSp>
          <p:nvGrpSpPr>
            <p:cNvPr id="184347" name="Group 192"/>
            <p:cNvGrpSpPr>
              <a:grpSpLocks/>
            </p:cNvGrpSpPr>
            <p:nvPr/>
          </p:nvGrpSpPr>
          <p:grpSpPr bwMode="auto">
            <a:xfrm>
              <a:off x="5248" y="2009"/>
              <a:ext cx="461" cy="394"/>
              <a:chOff x="5248" y="1625"/>
              <a:chExt cx="461" cy="394"/>
            </a:xfrm>
          </p:grpSpPr>
          <p:grpSp>
            <p:nvGrpSpPr>
              <p:cNvPr id="184455" name="Group 193"/>
              <p:cNvGrpSpPr>
                <a:grpSpLocks/>
              </p:cNvGrpSpPr>
              <p:nvPr/>
            </p:nvGrpSpPr>
            <p:grpSpPr bwMode="auto">
              <a:xfrm>
                <a:off x="5255" y="1635"/>
                <a:ext cx="454" cy="384"/>
                <a:chOff x="5255" y="1635"/>
                <a:chExt cx="454" cy="384"/>
              </a:xfrm>
            </p:grpSpPr>
            <p:sp>
              <p:nvSpPr>
                <p:cNvPr id="184467" name="Freeform 194"/>
                <p:cNvSpPr>
                  <a:spLocks/>
                </p:cNvSpPr>
                <p:nvPr/>
              </p:nvSpPr>
              <p:spPr bwMode="auto">
                <a:xfrm>
                  <a:off x="5255" y="1843"/>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68" name="Freeform 195"/>
                <p:cNvSpPr>
                  <a:spLocks/>
                </p:cNvSpPr>
                <p:nvPr/>
              </p:nvSpPr>
              <p:spPr bwMode="auto">
                <a:xfrm>
                  <a:off x="5255" y="1843"/>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69" name="Rectangle 196"/>
                <p:cNvSpPr>
                  <a:spLocks noChangeArrowheads="1"/>
                </p:cNvSpPr>
                <p:nvPr/>
              </p:nvSpPr>
              <p:spPr bwMode="auto">
                <a:xfrm>
                  <a:off x="5255" y="1885"/>
                  <a:ext cx="374" cy="8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70" name="Arc 197"/>
                <p:cNvSpPr>
                  <a:spLocks/>
                </p:cNvSpPr>
                <p:nvPr/>
              </p:nvSpPr>
              <p:spPr bwMode="auto">
                <a:xfrm>
                  <a:off x="5603" y="1910"/>
                  <a:ext cx="86" cy="59"/>
                </a:xfrm>
                <a:custGeom>
                  <a:avLst/>
                  <a:gdLst>
                    <a:gd name="T0" fmla="*/ 0 w 25965"/>
                    <a:gd name="T1" fmla="*/ 0 h 26657"/>
                    <a:gd name="T2" fmla="*/ 0 w 25965"/>
                    <a:gd name="T3" fmla="*/ 0 h 26657"/>
                    <a:gd name="T4" fmla="*/ 0 w 25965"/>
                    <a:gd name="T5" fmla="*/ 0 h 26657"/>
                    <a:gd name="T6" fmla="*/ 0 60000 65536"/>
                    <a:gd name="T7" fmla="*/ 0 60000 65536"/>
                    <a:gd name="T8" fmla="*/ 0 60000 65536"/>
                    <a:gd name="T9" fmla="*/ 0 w 25965"/>
                    <a:gd name="T10" fmla="*/ 0 h 26657"/>
                    <a:gd name="T11" fmla="*/ 25965 w 25965"/>
                    <a:gd name="T12" fmla="*/ 26657 h 26657"/>
                  </a:gdLst>
                  <a:ahLst/>
                  <a:cxnLst>
                    <a:cxn ang="T6">
                      <a:pos x="T0" y="T1"/>
                    </a:cxn>
                    <a:cxn ang="T7">
                      <a:pos x="T2" y="T3"/>
                    </a:cxn>
                    <a:cxn ang="T8">
                      <a:pos x="T4" y="T5"/>
                    </a:cxn>
                  </a:cxnLst>
                  <a:rect l="T9" t="T10" r="T11" b="T12"/>
                  <a:pathLst>
                    <a:path w="25965" h="26657" fill="none" extrusionOk="0">
                      <a:moveTo>
                        <a:pt x="-1" y="445"/>
                      </a:moveTo>
                      <a:cubicBezTo>
                        <a:pt x="1436" y="149"/>
                        <a:pt x="2898" y="-1"/>
                        <a:pt x="4365" y="0"/>
                      </a:cubicBezTo>
                      <a:cubicBezTo>
                        <a:pt x="16294" y="0"/>
                        <a:pt x="25965" y="9670"/>
                        <a:pt x="25965" y="21600"/>
                      </a:cubicBezTo>
                      <a:cubicBezTo>
                        <a:pt x="25965" y="23303"/>
                        <a:pt x="25763" y="25000"/>
                        <a:pt x="25364" y="26656"/>
                      </a:cubicBezTo>
                    </a:path>
                    <a:path w="25965" h="26657" stroke="0" extrusionOk="0">
                      <a:moveTo>
                        <a:pt x="-1" y="445"/>
                      </a:moveTo>
                      <a:cubicBezTo>
                        <a:pt x="1436" y="149"/>
                        <a:pt x="2898" y="-1"/>
                        <a:pt x="4365" y="0"/>
                      </a:cubicBezTo>
                      <a:cubicBezTo>
                        <a:pt x="16294" y="0"/>
                        <a:pt x="25965" y="9670"/>
                        <a:pt x="25965" y="21600"/>
                      </a:cubicBezTo>
                      <a:cubicBezTo>
                        <a:pt x="25965" y="23303"/>
                        <a:pt x="25763" y="25000"/>
                        <a:pt x="25364" y="26656"/>
                      </a:cubicBezTo>
                      <a:lnTo>
                        <a:pt x="4365" y="21600"/>
                      </a:lnTo>
                      <a:lnTo>
                        <a:pt x="-1" y="445"/>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471" name="AutoShape 198"/>
                <p:cNvSpPr>
                  <a:spLocks noChangeArrowheads="1"/>
                </p:cNvSpPr>
                <p:nvPr/>
              </p:nvSpPr>
              <p:spPr bwMode="auto">
                <a:xfrm>
                  <a:off x="5660" y="1942"/>
                  <a:ext cx="49" cy="77"/>
                </a:xfrm>
                <a:prstGeom prst="roundRect">
                  <a:avLst>
                    <a:gd name="adj" fmla="val 17856"/>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472" name="Group 199"/>
                <p:cNvGrpSpPr>
                  <a:grpSpLocks/>
                </p:cNvGrpSpPr>
                <p:nvPr/>
              </p:nvGrpSpPr>
              <p:grpSpPr bwMode="auto">
                <a:xfrm>
                  <a:off x="5304" y="1635"/>
                  <a:ext cx="277" cy="226"/>
                  <a:chOff x="5304" y="1635"/>
                  <a:chExt cx="277" cy="226"/>
                </a:xfrm>
              </p:grpSpPr>
              <p:sp>
                <p:nvSpPr>
                  <p:cNvPr id="184473" name="Freeform 200"/>
                  <p:cNvSpPr>
                    <a:spLocks/>
                  </p:cNvSpPr>
                  <p:nvPr/>
                </p:nvSpPr>
                <p:spPr bwMode="auto">
                  <a:xfrm>
                    <a:off x="5318" y="1635"/>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74" name="Freeform 201"/>
                  <p:cNvSpPr>
                    <a:spLocks/>
                  </p:cNvSpPr>
                  <p:nvPr/>
                </p:nvSpPr>
                <p:spPr bwMode="auto">
                  <a:xfrm>
                    <a:off x="5318" y="1635"/>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75" name="AutoShape 202"/>
                  <p:cNvSpPr>
                    <a:spLocks noChangeArrowheads="1"/>
                  </p:cNvSpPr>
                  <p:nvPr/>
                </p:nvSpPr>
                <p:spPr bwMode="auto">
                  <a:xfrm>
                    <a:off x="5304" y="1660"/>
                    <a:ext cx="277" cy="201"/>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76" name="AutoShape 203"/>
                  <p:cNvSpPr>
                    <a:spLocks noChangeArrowheads="1"/>
                  </p:cNvSpPr>
                  <p:nvPr/>
                </p:nvSpPr>
                <p:spPr bwMode="auto">
                  <a:xfrm>
                    <a:off x="5328" y="1684"/>
                    <a:ext cx="225" cy="149"/>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nvGrpSpPr>
              <p:cNvPr id="184456" name="Group 204"/>
              <p:cNvGrpSpPr>
                <a:grpSpLocks/>
              </p:cNvGrpSpPr>
              <p:nvPr/>
            </p:nvGrpSpPr>
            <p:grpSpPr bwMode="auto">
              <a:xfrm>
                <a:off x="5248" y="1625"/>
                <a:ext cx="454" cy="384"/>
                <a:chOff x="5248" y="1625"/>
                <a:chExt cx="454" cy="384"/>
              </a:xfrm>
            </p:grpSpPr>
            <p:sp>
              <p:nvSpPr>
                <p:cNvPr id="184457" name="Freeform 205"/>
                <p:cNvSpPr>
                  <a:spLocks/>
                </p:cNvSpPr>
                <p:nvPr/>
              </p:nvSpPr>
              <p:spPr bwMode="auto">
                <a:xfrm>
                  <a:off x="5248" y="1833"/>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58" name="Freeform 206"/>
                <p:cNvSpPr>
                  <a:spLocks/>
                </p:cNvSpPr>
                <p:nvPr/>
              </p:nvSpPr>
              <p:spPr bwMode="auto">
                <a:xfrm>
                  <a:off x="5248" y="1833"/>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59" name="Rectangle 207"/>
                <p:cNvSpPr>
                  <a:spLocks noChangeArrowheads="1"/>
                </p:cNvSpPr>
                <p:nvPr/>
              </p:nvSpPr>
              <p:spPr bwMode="auto">
                <a:xfrm>
                  <a:off x="5248" y="1875"/>
                  <a:ext cx="374" cy="8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60" name="Arc 208"/>
                <p:cNvSpPr>
                  <a:spLocks/>
                </p:cNvSpPr>
                <p:nvPr/>
              </p:nvSpPr>
              <p:spPr bwMode="auto">
                <a:xfrm>
                  <a:off x="5596" y="1899"/>
                  <a:ext cx="85" cy="59"/>
                </a:xfrm>
                <a:custGeom>
                  <a:avLst/>
                  <a:gdLst>
                    <a:gd name="T0" fmla="*/ 0 w 25994"/>
                    <a:gd name="T1" fmla="*/ 0 h 26712"/>
                    <a:gd name="T2" fmla="*/ 0 w 25994"/>
                    <a:gd name="T3" fmla="*/ 0 h 26712"/>
                    <a:gd name="T4" fmla="*/ 0 w 25994"/>
                    <a:gd name="T5" fmla="*/ 0 h 26712"/>
                    <a:gd name="T6" fmla="*/ 0 60000 65536"/>
                    <a:gd name="T7" fmla="*/ 0 60000 65536"/>
                    <a:gd name="T8" fmla="*/ 0 60000 65536"/>
                    <a:gd name="T9" fmla="*/ 0 w 25994"/>
                    <a:gd name="T10" fmla="*/ 0 h 26712"/>
                    <a:gd name="T11" fmla="*/ 25994 w 25994"/>
                    <a:gd name="T12" fmla="*/ 26712 h 26712"/>
                  </a:gdLst>
                  <a:ahLst/>
                  <a:cxnLst>
                    <a:cxn ang="T6">
                      <a:pos x="T0" y="T1"/>
                    </a:cxn>
                    <a:cxn ang="T7">
                      <a:pos x="T2" y="T3"/>
                    </a:cxn>
                    <a:cxn ang="T8">
                      <a:pos x="T4" y="T5"/>
                    </a:cxn>
                  </a:cxnLst>
                  <a:rect l="T9" t="T10" r="T11" b="T12"/>
                  <a:pathLst>
                    <a:path w="25994" h="26712" fill="none" extrusionOk="0">
                      <a:moveTo>
                        <a:pt x="-1" y="451"/>
                      </a:moveTo>
                      <a:cubicBezTo>
                        <a:pt x="1445" y="151"/>
                        <a:pt x="2917" y="-1"/>
                        <a:pt x="4394" y="0"/>
                      </a:cubicBezTo>
                      <a:cubicBezTo>
                        <a:pt x="16323" y="0"/>
                        <a:pt x="25994" y="9670"/>
                        <a:pt x="25994" y="21600"/>
                      </a:cubicBezTo>
                      <a:cubicBezTo>
                        <a:pt x="25994" y="23322"/>
                        <a:pt x="25787" y="25038"/>
                        <a:pt x="25380" y="26712"/>
                      </a:cubicBezTo>
                    </a:path>
                    <a:path w="25994" h="26712" stroke="0" extrusionOk="0">
                      <a:moveTo>
                        <a:pt x="-1" y="451"/>
                      </a:moveTo>
                      <a:cubicBezTo>
                        <a:pt x="1445" y="151"/>
                        <a:pt x="2917" y="-1"/>
                        <a:pt x="4394" y="0"/>
                      </a:cubicBezTo>
                      <a:cubicBezTo>
                        <a:pt x="16323" y="0"/>
                        <a:pt x="25994" y="9670"/>
                        <a:pt x="25994" y="21600"/>
                      </a:cubicBezTo>
                      <a:cubicBezTo>
                        <a:pt x="25994" y="23322"/>
                        <a:pt x="25787" y="25038"/>
                        <a:pt x="25380" y="26712"/>
                      </a:cubicBezTo>
                      <a:lnTo>
                        <a:pt x="4394" y="21600"/>
                      </a:lnTo>
                      <a:lnTo>
                        <a:pt x="-1" y="451"/>
                      </a:lnTo>
                      <a:close/>
                    </a:path>
                  </a:pathLst>
                </a:custGeom>
                <a:noFill/>
                <a:ln w="11113">
                  <a:solidFill>
                    <a:srgbClr val="B7B79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461" name="AutoShape 209"/>
                <p:cNvSpPr>
                  <a:spLocks noChangeArrowheads="1"/>
                </p:cNvSpPr>
                <p:nvPr/>
              </p:nvSpPr>
              <p:spPr bwMode="auto">
                <a:xfrm>
                  <a:off x="5653" y="1931"/>
                  <a:ext cx="49" cy="78"/>
                </a:xfrm>
                <a:prstGeom prst="roundRect">
                  <a:avLst>
                    <a:gd name="adj" fmla="val 17856"/>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462" name="Group 210"/>
                <p:cNvGrpSpPr>
                  <a:grpSpLocks/>
                </p:cNvGrpSpPr>
                <p:nvPr/>
              </p:nvGrpSpPr>
              <p:grpSpPr bwMode="auto">
                <a:xfrm>
                  <a:off x="5297" y="1625"/>
                  <a:ext cx="277" cy="225"/>
                  <a:chOff x="5297" y="1625"/>
                  <a:chExt cx="277" cy="225"/>
                </a:xfrm>
              </p:grpSpPr>
              <p:sp>
                <p:nvSpPr>
                  <p:cNvPr id="184463" name="Freeform 211"/>
                  <p:cNvSpPr>
                    <a:spLocks/>
                  </p:cNvSpPr>
                  <p:nvPr/>
                </p:nvSpPr>
                <p:spPr bwMode="auto">
                  <a:xfrm>
                    <a:off x="5311" y="1625"/>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64" name="Freeform 212"/>
                  <p:cNvSpPr>
                    <a:spLocks/>
                  </p:cNvSpPr>
                  <p:nvPr/>
                </p:nvSpPr>
                <p:spPr bwMode="auto">
                  <a:xfrm>
                    <a:off x="5311" y="1625"/>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65" name="AutoShape 213"/>
                  <p:cNvSpPr>
                    <a:spLocks noChangeArrowheads="1"/>
                  </p:cNvSpPr>
                  <p:nvPr/>
                </p:nvSpPr>
                <p:spPr bwMode="auto">
                  <a:xfrm>
                    <a:off x="5297" y="1649"/>
                    <a:ext cx="277" cy="201"/>
                  </a:xfrm>
                  <a:prstGeom prst="roundRect">
                    <a:avLst>
                      <a:gd name="adj" fmla="val 16667"/>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66" name="AutoShape 214"/>
                  <p:cNvSpPr>
                    <a:spLocks noChangeArrowheads="1"/>
                  </p:cNvSpPr>
                  <p:nvPr/>
                </p:nvSpPr>
                <p:spPr bwMode="auto">
                  <a:xfrm>
                    <a:off x="5321" y="1674"/>
                    <a:ext cx="225" cy="148"/>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grpSp>
          <p:nvGrpSpPr>
            <p:cNvPr id="184348" name="Group 215"/>
            <p:cNvGrpSpPr>
              <a:grpSpLocks/>
            </p:cNvGrpSpPr>
            <p:nvPr/>
          </p:nvGrpSpPr>
          <p:grpSpPr bwMode="auto">
            <a:xfrm>
              <a:off x="4701" y="1924"/>
              <a:ext cx="461" cy="394"/>
              <a:chOff x="4701" y="1540"/>
              <a:chExt cx="461" cy="394"/>
            </a:xfrm>
          </p:grpSpPr>
          <p:grpSp>
            <p:nvGrpSpPr>
              <p:cNvPr id="184433" name="Group 216"/>
              <p:cNvGrpSpPr>
                <a:grpSpLocks/>
              </p:cNvGrpSpPr>
              <p:nvPr/>
            </p:nvGrpSpPr>
            <p:grpSpPr bwMode="auto">
              <a:xfrm>
                <a:off x="4708" y="1550"/>
                <a:ext cx="454" cy="384"/>
                <a:chOff x="4708" y="1550"/>
                <a:chExt cx="454" cy="384"/>
              </a:xfrm>
            </p:grpSpPr>
            <p:sp>
              <p:nvSpPr>
                <p:cNvPr id="184445" name="Freeform 217"/>
                <p:cNvSpPr>
                  <a:spLocks/>
                </p:cNvSpPr>
                <p:nvPr/>
              </p:nvSpPr>
              <p:spPr bwMode="auto">
                <a:xfrm>
                  <a:off x="4708" y="1758"/>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46" name="Freeform 218"/>
                <p:cNvSpPr>
                  <a:spLocks/>
                </p:cNvSpPr>
                <p:nvPr/>
              </p:nvSpPr>
              <p:spPr bwMode="auto">
                <a:xfrm>
                  <a:off x="4708" y="1758"/>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47" name="Rectangle 219"/>
                <p:cNvSpPr>
                  <a:spLocks noChangeArrowheads="1"/>
                </p:cNvSpPr>
                <p:nvPr/>
              </p:nvSpPr>
              <p:spPr bwMode="auto">
                <a:xfrm>
                  <a:off x="4708" y="1800"/>
                  <a:ext cx="374" cy="8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48" name="Arc 220"/>
                <p:cNvSpPr>
                  <a:spLocks/>
                </p:cNvSpPr>
                <p:nvPr/>
              </p:nvSpPr>
              <p:spPr bwMode="auto">
                <a:xfrm>
                  <a:off x="5056" y="1825"/>
                  <a:ext cx="86" cy="59"/>
                </a:xfrm>
                <a:custGeom>
                  <a:avLst/>
                  <a:gdLst>
                    <a:gd name="T0" fmla="*/ 0 w 25965"/>
                    <a:gd name="T1" fmla="*/ 0 h 26657"/>
                    <a:gd name="T2" fmla="*/ 0 w 25965"/>
                    <a:gd name="T3" fmla="*/ 0 h 26657"/>
                    <a:gd name="T4" fmla="*/ 0 w 25965"/>
                    <a:gd name="T5" fmla="*/ 0 h 26657"/>
                    <a:gd name="T6" fmla="*/ 0 60000 65536"/>
                    <a:gd name="T7" fmla="*/ 0 60000 65536"/>
                    <a:gd name="T8" fmla="*/ 0 60000 65536"/>
                    <a:gd name="T9" fmla="*/ 0 w 25965"/>
                    <a:gd name="T10" fmla="*/ 0 h 26657"/>
                    <a:gd name="T11" fmla="*/ 25965 w 25965"/>
                    <a:gd name="T12" fmla="*/ 26657 h 26657"/>
                  </a:gdLst>
                  <a:ahLst/>
                  <a:cxnLst>
                    <a:cxn ang="T6">
                      <a:pos x="T0" y="T1"/>
                    </a:cxn>
                    <a:cxn ang="T7">
                      <a:pos x="T2" y="T3"/>
                    </a:cxn>
                    <a:cxn ang="T8">
                      <a:pos x="T4" y="T5"/>
                    </a:cxn>
                  </a:cxnLst>
                  <a:rect l="T9" t="T10" r="T11" b="T12"/>
                  <a:pathLst>
                    <a:path w="25965" h="26657" fill="none" extrusionOk="0">
                      <a:moveTo>
                        <a:pt x="-1" y="445"/>
                      </a:moveTo>
                      <a:cubicBezTo>
                        <a:pt x="1436" y="149"/>
                        <a:pt x="2898" y="-1"/>
                        <a:pt x="4365" y="0"/>
                      </a:cubicBezTo>
                      <a:cubicBezTo>
                        <a:pt x="16294" y="0"/>
                        <a:pt x="25965" y="9670"/>
                        <a:pt x="25965" y="21600"/>
                      </a:cubicBezTo>
                      <a:cubicBezTo>
                        <a:pt x="25965" y="23303"/>
                        <a:pt x="25763" y="25000"/>
                        <a:pt x="25364" y="26656"/>
                      </a:cubicBezTo>
                    </a:path>
                    <a:path w="25965" h="26657" stroke="0" extrusionOk="0">
                      <a:moveTo>
                        <a:pt x="-1" y="445"/>
                      </a:moveTo>
                      <a:cubicBezTo>
                        <a:pt x="1436" y="149"/>
                        <a:pt x="2898" y="-1"/>
                        <a:pt x="4365" y="0"/>
                      </a:cubicBezTo>
                      <a:cubicBezTo>
                        <a:pt x="16294" y="0"/>
                        <a:pt x="25965" y="9670"/>
                        <a:pt x="25965" y="21600"/>
                      </a:cubicBezTo>
                      <a:cubicBezTo>
                        <a:pt x="25965" y="23303"/>
                        <a:pt x="25763" y="25000"/>
                        <a:pt x="25364" y="26656"/>
                      </a:cubicBezTo>
                      <a:lnTo>
                        <a:pt x="4365" y="21600"/>
                      </a:lnTo>
                      <a:lnTo>
                        <a:pt x="-1" y="445"/>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449" name="AutoShape 221"/>
                <p:cNvSpPr>
                  <a:spLocks noChangeArrowheads="1"/>
                </p:cNvSpPr>
                <p:nvPr/>
              </p:nvSpPr>
              <p:spPr bwMode="auto">
                <a:xfrm>
                  <a:off x="5113" y="1857"/>
                  <a:ext cx="49" cy="77"/>
                </a:xfrm>
                <a:prstGeom prst="roundRect">
                  <a:avLst>
                    <a:gd name="adj" fmla="val 17856"/>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450" name="Group 222"/>
                <p:cNvGrpSpPr>
                  <a:grpSpLocks/>
                </p:cNvGrpSpPr>
                <p:nvPr/>
              </p:nvGrpSpPr>
              <p:grpSpPr bwMode="auto">
                <a:xfrm>
                  <a:off x="4757" y="1550"/>
                  <a:ext cx="277" cy="226"/>
                  <a:chOff x="4757" y="1550"/>
                  <a:chExt cx="277" cy="226"/>
                </a:xfrm>
              </p:grpSpPr>
              <p:sp>
                <p:nvSpPr>
                  <p:cNvPr id="184451" name="Freeform 223"/>
                  <p:cNvSpPr>
                    <a:spLocks/>
                  </p:cNvSpPr>
                  <p:nvPr/>
                </p:nvSpPr>
                <p:spPr bwMode="auto">
                  <a:xfrm>
                    <a:off x="4771" y="1550"/>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52" name="Freeform 224"/>
                  <p:cNvSpPr>
                    <a:spLocks/>
                  </p:cNvSpPr>
                  <p:nvPr/>
                </p:nvSpPr>
                <p:spPr bwMode="auto">
                  <a:xfrm>
                    <a:off x="4771" y="1550"/>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53" name="AutoShape 225"/>
                  <p:cNvSpPr>
                    <a:spLocks noChangeArrowheads="1"/>
                  </p:cNvSpPr>
                  <p:nvPr/>
                </p:nvSpPr>
                <p:spPr bwMode="auto">
                  <a:xfrm>
                    <a:off x="4757" y="1575"/>
                    <a:ext cx="277" cy="201"/>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54" name="AutoShape 226"/>
                  <p:cNvSpPr>
                    <a:spLocks noChangeArrowheads="1"/>
                  </p:cNvSpPr>
                  <p:nvPr/>
                </p:nvSpPr>
                <p:spPr bwMode="auto">
                  <a:xfrm>
                    <a:off x="4781" y="1599"/>
                    <a:ext cx="225" cy="149"/>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nvGrpSpPr>
              <p:cNvPr id="184434" name="Group 227"/>
              <p:cNvGrpSpPr>
                <a:grpSpLocks/>
              </p:cNvGrpSpPr>
              <p:nvPr/>
            </p:nvGrpSpPr>
            <p:grpSpPr bwMode="auto">
              <a:xfrm>
                <a:off x="4701" y="1540"/>
                <a:ext cx="454" cy="384"/>
                <a:chOff x="4701" y="1540"/>
                <a:chExt cx="454" cy="384"/>
              </a:xfrm>
            </p:grpSpPr>
            <p:sp>
              <p:nvSpPr>
                <p:cNvPr id="184435" name="Freeform 228"/>
                <p:cNvSpPr>
                  <a:spLocks/>
                </p:cNvSpPr>
                <p:nvPr/>
              </p:nvSpPr>
              <p:spPr bwMode="auto">
                <a:xfrm>
                  <a:off x="4701" y="1748"/>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36" name="Freeform 229"/>
                <p:cNvSpPr>
                  <a:spLocks/>
                </p:cNvSpPr>
                <p:nvPr/>
              </p:nvSpPr>
              <p:spPr bwMode="auto">
                <a:xfrm>
                  <a:off x="4701" y="1748"/>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37" name="Rectangle 230"/>
                <p:cNvSpPr>
                  <a:spLocks noChangeArrowheads="1"/>
                </p:cNvSpPr>
                <p:nvPr/>
              </p:nvSpPr>
              <p:spPr bwMode="auto">
                <a:xfrm>
                  <a:off x="4701" y="1790"/>
                  <a:ext cx="374" cy="8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38" name="Arc 231"/>
                <p:cNvSpPr>
                  <a:spLocks/>
                </p:cNvSpPr>
                <p:nvPr/>
              </p:nvSpPr>
              <p:spPr bwMode="auto">
                <a:xfrm>
                  <a:off x="5049" y="1814"/>
                  <a:ext cx="85" cy="59"/>
                </a:xfrm>
                <a:custGeom>
                  <a:avLst/>
                  <a:gdLst>
                    <a:gd name="T0" fmla="*/ 0 w 25994"/>
                    <a:gd name="T1" fmla="*/ 0 h 26712"/>
                    <a:gd name="T2" fmla="*/ 0 w 25994"/>
                    <a:gd name="T3" fmla="*/ 0 h 26712"/>
                    <a:gd name="T4" fmla="*/ 0 w 25994"/>
                    <a:gd name="T5" fmla="*/ 0 h 26712"/>
                    <a:gd name="T6" fmla="*/ 0 60000 65536"/>
                    <a:gd name="T7" fmla="*/ 0 60000 65536"/>
                    <a:gd name="T8" fmla="*/ 0 60000 65536"/>
                    <a:gd name="T9" fmla="*/ 0 w 25994"/>
                    <a:gd name="T10" fmla="*/ 0 h 26712"/>
                    <a:gd name="T11" fmla="*/ 25994 w 25994"/>
                    <a:gd name="T12" fmla="*/ 26712 h 26712"/>
                  </a:gdLst>
                  <a:ahLst/>
                  <a:cxnLst>
                    <a:cxn ang="T6">
                      <a:pos x="T0" y="T1"/>
                    </a:cxn>
                    <a:cxn ang="T7">
                      <a:pos x="T2" y="T3"/>
                    </a:cxn>
                    <a:cxn ang="T8">
                      <a:pos x="T4" y="T5"/>
                    </a:cxn>
                  </a:cxnLst>
                  <a:rect l="T9" t="T10" r="T11" b="T12"/>
                  <a:pathLst>
                    <a:path w="25994" h="26712" fill="none" extrusionOk="0">
                      <a:moveTo>
                        <a:pt x="-1" y="451"/>
                      </a:moveTo>
                      <a:cubicBezTo>
                        <a:pt x="1445" y="151"/>
                        <a:pt x="2917" y="-1"/>
                        <a:pt x="4394" y="0"/>
                      </a:cubicBezTo>
                      <a:cubicBezTo>
                        <a:pt x="16323" y="0"/>
                        <a:pt x="25994" y="9670"/>
                        <a:pt x="25994" y="21600"/>
                      </a:cubicBezTo>
                      <a:cubicBezTo>
                        <a:pt x="25994" y="23322"/>
                        <a:pt x="25787" y="25038"/>
                        <a:pt x="25380" y="26712"/>
                      </a:cubicBezTo>
                    </a:path>
                    <a:path w="25994" h="26712" stroke="0" extrusionOk="0">
                      <a:moveTo>
                        <a:pt x="-1" y="451"/>
                      </a:moveTo>
                      <a:cubicBezTo>
                        <a:pt x="1445" y="151"/>
                        <a:pt x="2917" y="-1"/>
                        <a:pt x="4394" y="0"/>
                      </a:cubicBezTo>
                      <a:cubicBezTo>
                        <a:pt x="16323" y="0"/>
                        <a:pt x="25994" y="9670"/>
                        <a:pt x="25994" y="21600"/>
                      </a:cubicBezTo>
                      <a:cubicBezTo>
                        <a:pt x="25994" y="23322"/>
                        <a:pt x="25787" y="25038"/>
                        <a:pt x="25380" y="26712"/>
                      </a:cubicBezTo>
                      <a:lnTo>
                        <a:pt x="4394" y="21600"/>
                      </a:lnTo>
                      <a:lnTo>
                        <a:pt x="-1" y="451"/>
                      </a:lnTo>
                      <a:close/>
                    </a:path>
                  </a:pathLst>
                </a:custGeom>
                <a:noFill/>
                <a:ln w="11113">
                  <a:solidFill>
                    <a:srgbClr val="B7B79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439" name="AutoShape 232"/>
                <p:cNvSpPr>
                  <a:spLocks noChangeArrowheads="1"/>
                </p:cNvSpPr>
                <p:nvPr/>
              </p:nvSpPr>
              <p:spPr bwMode="auto">
                <a:xfrm>
                  <a:off x="5106" y="1846"/>
                  <a:ext cx="49" cy="78"/>
                </a:xfrm>
                <a:prstGeom prst="roundRect">
                  <a:avLst>
                    <a:gd name="adj" fmla="val 17856"/>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440" name="Group 233"/>
                <p:cNvGrpSpPr>
                  <a:grpSpLocks/>
                </p:cNvGrpSpPr>
                <p:nvPr/>
              </p:nvGrpSpPr>
              <p:grpSpPr bwMode="auto">
                <a:xfrm>
                  <a:off x="4750" y="1540"/>
                  <a:ext cx="277" cy="225"/>
                  <a:chOff x="4750" y="1540"/>
                  <a:chExt cx="277" cy="225"/>
                </a:xfrm>
              </p:grpSpPr>
              <p:sp>
                <p:nvSpPr>
                  <p:cNvPr id="184441" name="Freeform 234"/>
                  <p:cNvSpPr>
                    <a:spLocks/>
                  </p:cNvSpPr>
                  <p:nvPr/>
                </p:nvSpPr>
                <p:spPr bwMode="auto">
                  <a:xfrm>
                    <a:off x="4764" y="1540"/>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42" name="Freeform 235"/>
                  <p:cNvSpPr>
                    <a:spLocks/>
                  </p:cNvSpPr>
                  <p:nvPr/>
                </p:nvSpPr>
                <p:spPr bwMode="auto">
                  <a:xfrm>
                    <a:off x="4764" y="1540"/>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43" name="AutoShape 236"/>
                  <p:cNvSpPr>
                    <a:spLocks noChangeArrowheads="1"/>
                  </p:cNvSpPr>
                  <p:nvPr/>
                </p:nvSpPr>
                <p:spPr bwMode="auto">
                  <a:xfrm>
                    <a:off x="4750" y="1564"/>
                    <a:ext cx="277" cy="201"/>
                  </a:xfrm>
                  <a:prstGeom prst="roundRect">
                    <a:avLst>
                      <a:gd name="adj" fmla="val 16667"/>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444" name="AutoShape 237"/>
                  <p:cNvSpPr>
                    <a:spLocks noChangeArrowheads="1"/>
                  </p:cNvSpPr>
                  <p:nvPr/>
                </p:nvSpPr>
                <p:spPr bwMode="auto">
                  <a:xfrm>
                    <a:off x="4774" y="1589"/>
                    <a:ext cx="225" cy="148"/>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sp>
          <p:nvSpPr>
            <p:cNvPr id="184349" name="AutoShape 238"/>
            <p:cNvSpPr>
              <a:spLocks noChangeArrowheads="1"/>
            </p:cNvSpPr>
            <p:nvPr/>
          </p:nvSpPr>
          <p:spPr bwMode="auto">
            <a:xfrm>
              <a:off x="4387" y="2735"/>
              <a:ext cx="1231" cy="776"/>
            </a:xfrm>
            <a:prstGeom prst="cloudCallout">
              <a:avLst>
                <a:gd name="adj1" fmla="val -78759"/>
                <a:gd name="adj2" fmla="val 37097"/>
              </a:avLst>
            </a:prstGeom>
            <a:solidFill>
              <a:srgbClr val="99CCCC"/>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a:r>
                <a:rPr lang="de-DE" altLang="en-US" b="1">
                  <a:latin typeface="Arial" charset="0"/>
                </a:rPr>
                <a:t>What is </a:t>
              </a:r>
            </a:p>
            <a:p>
              <a:pPr algn="ctr"/>
              <a:r>
                <a:rPr lang="de-DE" altLang="en-US" b="1">
                  <a:latin typeface="Arial" charset="0"/>
                </a:rPr>
                <a:t>an optimal </a:t>
              </a:r>
            </a:p>
            <a:p>
              <a:pPr algn="ctr"/>
              <a:r>
                <a:rPr lang="de-DE" altLang="en-US" b="1">
                  <a:latin typeface="Arial" charset="0"/>
                </a:rPr>
                <a:t>route ?</a:t>
              </a:r>
              <a:endParaRPr lang="de-DE" altLang="en-US" sz="1400">
                <a:latin typeface="Arial" charset="0"/>
              </a:endParaRPr>
            </a:p>
          </p:txBody>
        </p:sp>
        <p:sp>
          <p:nvSpPr>
            <p:cNvPr id="184350" name="Line 239"/>
            <p:cNvSpPr>
              <a:spLocks noChangeShapeType="1"/>
            </p:cNvSpPr>
            <p:nvPr/>
          </p:nvSpPr>
          <p:spPr bwMode="auto">
            <a:xfrm flipV="1">
              <a:off x="720" y="2297"/>
              <a:ext cx="636" cy="3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84351" name="Group 240"/>
            <p:cNvGrpSpPr>
              <a:grpSpLocks/>
            </p:cNvGrpSpPr>
            <p:nvPr/>
          </p:nvGrpSpPr>
          <p:grpSpPr bwMode="auto">
            <a:xfrm>
              <a:off x="299" y="2564"/>
              <a:ext cx="733" cy="438"/>
              <a:chOff x="253" y="2180"/>
              <a:chExt cx="733" cy="438"/>
            </a:xfrm>
          </p:grpSpPr>
          <p:grpSp>
            <p:nvGrpSpPr>
              <p:cNvPr id="184410" name="Group 241"/>
              <p:cNvGrpSpPr>
                <a:grpSpLocks/>
              </p:cNvGrpSpPr>
              <p:nvPr/>
            </p:nvGrpSpPr>
            <p:grpSpPr bwMode="auto">
              <a:xfrm>
                <a:off x="253" y="2180"/>
                <a:ext cx="733" cy="409"/>
                <a:chOff x="253" y="2180"/>
                <a:chExt cx="733" cy="409"/>
              </a:xfrm>
            </p:grpSpPr>
            <p:grpSp>
              <p:nvGrpSpPr>
                <p:cNvPr id="184412" name="Group 242"/>
                <p:cNvGrpSpPr>
                  <a:grpSpLocks/>
                </p:cNvGrpSpPr>
                <p:nvPr/>
              </p:nvGrpSpPr>
              <p:grpSpPr bwMode="auto">
                <a:xfrm>
                  <a:off x="258" y="2186"/>
                  <a:ext cx="728" cy="403"/>
                  <a:chOff x="258" y="2186"/>
                  <a:chExt cx="728" cy="403"/>
                </a:xfrm>
              </p:grpSpPr>
              <p:sp>
                <p:nvSpPr>
                  <p:cNvPr id="184428" name="Freeform 243"/>
                  <p:cNvSpPr>
                    <a:spLocks/>
                  </p:cNvSpPr>
                  <p:nvPr/>
                </p:nvSpPr>
                <p:spPr bwMode="auto">
                  <a:xfrm>
                    <a:off x="258" y="2186"/>
                    <a:ext cx="728" cy="208"/>
                  </a:xfrm>
                  <a:custGeom>
                    <a:avLst/>
                    <a:gdLst>
                      <a:gd name="T0" fmla="*/ 186 w 728"/>
                      <a:gd name="T1" fmla="*/ 0 h 208"/>
                      <a:gd name="T2" fmla="*/ 728 w 728"/>
                      <a:gd name="T3" fmla="*/ 0 h 208"/>
                      <a:gd name="T4" fmla="*/ 545 w 728"/>
                      <a:gd name="T5" fmla="*/ 207 h 208"/>
                      <a:gd name="T6" fmla="*/ 0 w 728"/>
                      <a:gd name="T7" fmla="*/ 208 h 208"/>
                      <a:gd name="T8" fmla="*/ 186 w 728"/>
                      <a:gd name="T9" fmla="*/ 0 h 208"/>
                      <a:gd name="T10" fmla="*/ 0 60000 65536"/>
                      <a:gd name="T11" fmla="*/ 0 60000 65536"/>
                      <a:gd name="T12" fmla="*/ 0 60000 65536"/>
                      <a:gd name="T13" fmla="*/ 0 60000 65536"/>
                      <a:gd name="T14" fmla="*/ 0 60000 65536"/>
                      <a:gd name="T15" fmla="*/ 0 w 728"/>
                      <a:gd name="T16" fmla="*/ 0 h 208"/>
                      <a:gd name="T17" fmla="*/ 728 w 728"/>
                      <a:gd name="T18" fmla="*/ 208 h 208"/>
                    </a:gdLst>
                    <a:ahLst/>
                    <a:cxnLst>
                      <a:cxn ang="T10">
                        <a:pos x="T0" y="T1"/>
                      </a:cxn>
                      <a:cxn ang="T11">
                        <a:pos x="T2" y="T3"/>
                      </a:cxn>
                      <a:cxn ang="T12">
                        <a:pos x="T4" y="T5"/>
                      </a:cxn>
                      <a:cxn ang="T13">
                        <a:pos x="T6" y="T7"/>
                      </a:cxn>
                      <a:cxn ang="T14">
                        <a:pos x="T8" y="T9"/>
                      </a:cxn>
                    </a:cxnLst>
                    <a:rect l="T15" t="T16" r="T17" b="T18"/>
                    <a:pathLst>
                      <a:path w="728" h="208">
                        <a:moveTo>
                          <a:pt x="186" y="0"/>
                        </a:moveTo>
                        <a:lnTo>
                          <a:pt x="728" y="0"/>
                        </a:lnTo>
                        <a:lnTo>
                          <a:pt x="545" y="207"/>
                        </a:lnTo>
                        <a:lnTo>
                          <a:pt x="0" y="208"/>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29" name="Freeform 244"/>
                  <p:cNvSpPr>
                    <a:spLocks/>
                  </p:cNvSpPr>
                  <p:nvPr/>
                </p:nvSpPr>
                <p:spPr bwMode="auto">
                  <a:xfrm>
                    <a:off x="258" y="2186"/>
                    <a:ext cx="728" cy="208"/>
                  </a:xfrm>
                  <a:custGeom>
                    <a:avLst/>
                    <a:gdLst>
                      <a:gd name="T0" fmla="*/ 186 w 728"/>
                      <a:gd name="T1" fmla="*/ 0 h 208"/>
                      <a:gd name="T2" fmla="*/ 728 w 728"/>
                      <a:gd name="T3" fmla="*/ 0 h 208"/>
                      <a:gd name="T4" fmla="*/ 545 w 728"/>
                      <a:gd name="T5" fmla="*/ 207 h 208"/>
                      <a:gd name="T6" fmla="*/ 0 w 728"/>
                      <a:gd name="T7" fmla="*/ 208 h 208"/>
                      <a:gd name="T8" fmla="*/ 186 w 728"/>
                      <a:gd name="T9" fmla="*/ 0 h 208"/>
                      <a:gd name="T10" fmla="*/ 0 60000 65536"/>
                      <a:gd name="T11" fmla="*/ 0 60000 65536"/>
                      <a:gd name="T12" fmla="*/ 0 60000 65536"/>
                      <a:gd name="T13" fmla="*/ 0 60000 65536"/>
                      <a:gd name="T14" fmla="*/ 0 60000 65536"/>
                      <a:gd name="T15" fmla="*/ 0 w 728"/>
                      <a:gd name="T16" fmla="*/ 0 h 208"/>
                      <a:gd name="T17" fmla="*/ 728 w 728"/>
                      <a:gd name="T18" fmla="*/ 208 h 208"/>
                    </a:gdLst>
                    <a:ahLst/>
                    <a:cxnLst>
                      <a:cxn ang="T10">
                        <a:pos x="T0" y="T1"/>
                      </a:cxn>
                      <a:cxn ang="T11">
                        <a:pos x="T2" y="T3"/>
                      </a:cxn>
                      <a:cxn ang="T12">
                        <a:pos x="T4" y="T5"/>
                      </a:cxn>
                      <a:cxn ang="T13">
                        <a:pos x="T6" y="T7"/>
                      </a:cxn>
                      <a:cxn ang="T14">
                        <a:pos x="T8" y="T9"/>
                      </a:cxn>
                    </a:cxnLst>
                    <a:rect l="T15" t="T16" r="T17" b="T18"/>
                    <a:pathLst>
                      <a:path w="728" h="208">
                        <a:moveTo>
                          <a:pt x="186" y="0"/>
                        </a:moveTo>
                        <a:lnTo>
                          <a:pt x="728" y="0"/>
                        </a:lnTo>
                        <a:lnTo>
                          <a:pt x="545" y="207"/>
                        </a:lnTo>
                        <a:lnTo>
                          <a:pt x="0" y="208"/>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30" name="Freeform 245"/>
                  <p:cNvSpPr>
                    <a:spLocks/>
                  </p:cNvSpPr>
                  <p:nvPr/>
                </p:nvSpPr>
                <p:spPr bwMode="auto">
                  <a:xfrm>
                    <a:off x="803" y="2186"/>
                    <a:ext cx="183" cy="403"/>
                  </a:xfrm>
                  <a:custGeom>
                    <a:avLst/>
                    <a:gdLst>
                      <a:gd name="T0" fmla="*/ 183 w 183"/>
                      <a:gd name="T1" fmla="*/ 0 h 403"/>
                      <a:gd name="T2" fmla="*/ 0 w 183"/>
                      <a:gd name="T3" fmla="*/ 204 h 403"/>
                      <a:gd name="T4" fmla="*/ 0 w 183"/>
                      <a:gd name="T5" fmla="*/ 403 h 403"/>
                      <a:gd name="T6" fmla="*/ 183 w 183"/>
                      <a:gd name="T7" fmla="*/ 198 h 403"/>
                      <a:gd name="T8" fmla="*/ 183 w 183"/>
                      <a:gd name="T9" fmla="*/ 0 h 403"/>
                      <a:gd name="T10" fmla="*/ 0 60000 65536"/>
                      <a:gd name="T11" fmla="*/ 0 60000 65536"/>
                      <a:gd name="T12" fmla="*/ 0 60000 65536"/>
                      <a:gd name="T13" fmla="*/ 0 60000 65536"/>
                      <a:gd name="T14" fmla="*/ 0 60000 65536"/>
                      <a:gd name="T15" fmla="*/ 0 w 183"/>
                      <a:gd name="T16" fmla="*/ 0 h 403"/>
                      <a:gd name="T17" fmla="*/ 183 w 183"/>
                      <a:gd name="T18" fmla="*/ 403 h 403"/>
                    </a:gdLst>
                    <a:ahLst/>
                    <a:cxnLst>
                      <a:cxn ang="T10">
                        <a:pos x="T0" y="T1"/>
                      </a:cxn>
                      <a:cxn ang="T11">
                        <a:pos x="T2" y="T3"/>
                      </a:cxn>
                      <a:cxn ang="T12">
                        <a:pos x="T4" y="T5"/>
                      </a:cxn>
                      <a:cxn ang="T13">
                        <a:pos x="T6" y="T7"/>
                      </a:cxn>
                      <a:cxn ang="T14">
                        <a:pos x="T8" y="T9"/>
                      </a:cxn>
                    </a:cxnLst>
                    <a:rect l="T15" t="T16" r="T17" b="T18"/>
                    <a:pathLst>
                      <a:path w="183" h="403">
                        <a:moveTo>
                          <a:pt x="183" y="0"/>
                        </a:moveTo>
                        <a:lnTo>
                          <a:pt x="0" y="204"/>
                        </a:lnTo>
                        <a:lnTo>
                          <a:pt x="0" y="403"/>
                        </a:lnTo>
                        <a:lnTo>
                          <a:pt x="183" y="198"/>
                        </a:lnTo>
                        <a:lnTo>
                          <a:pt x="1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31" name="Freeform 246"/>
                  <p:cNvSpPr>
                    <a:spLocks/>
                  </p:cNvSpPr>
                  <p:nvPr/>
                </p:nvSpPr>
                <p:spPr bwMode="auto">
                  <a:xfrm>
                    <a:off x="803" y="2186"/>
                    <a:ext cx="183" cy="403"/>
                  </a:xfrm>
                  <a:custGeom>
                    <a:avLst/>
                    <a:gdLst>
                      <a:gd name="T0" fmla="*/ 183 w 183"/>
                      <a:gd name="T1" fmla="*/ 0 h 403"/>
                      <a:gd name="T2" fmla="*/ 0 w 183"/>
                      <a:gd name="T3" fmla="*/ 204 h 403"/>
                      <a:gd name="T4" fmla="*/ 0 w 183"/>
                      <a:gd name="T5" fmla="*/ 403 h 403"/>
                      <a:gd name="T6" fmla="*/ 183 w 183"/>
                      <a:gd name="T7" fmla="*/ 198 h 403"/>
                      <a:gd name="T8" fmla="*/ 183 w 183"/>
                      <a:gd name="T9" fmla="*/ 0 h 403"/>
                      <a:gd name="T10" fmla="*/ 0 60000 65536"/>
                      <a:gd name="T11" fmla="*/ 0 60000 65536"/>
                      <a:gd name="T12" fmla="*/ 0 60000 65536"/>
                      <a:gd name="T13" fmla="*/ 0 60000 65536"/>
                      <a:gd name="T14" fmla="*/ 0 60000 65536"/>
                      <a:gd name="T15" fmla="*/ 0 w 183"/>
                      <a:gd name="T16" fmla="*/ 0 h 403"/>
                      <a:gd name="T17" fmla="*/ 183 w 183"/>
                      <a:gd name="T18" fmla="*/ 403 h 403"/>
                    </a:gdLst>
                    <a:ahLst/>
                    <a:cxnLst>
                      <a:cxn ang="T10">
                        <a:pos x="T0" y="T1"/>
                      </a:cxn>
                      <a:cxn ang="T11">
                        <a:pos x="T2" y="T3"/>
                      </a:cxn>
                      <a:cxn ang="T12">
                        <a:pos x="T4" y="T5"/>
                      </a:cxn>
                      <a:cxn ang="T13">
                        <a:pos x="T6" y="T7"/>
                      </a:cxn>
                      <a:cxn ang="T14">
                        <a:pos x="T8" y="T9"/>
                      </a:cxn>
                    </a:cxnLst>
                    <a:rect l="T15" t="T16" r="T17" b="T18"/>
                    <a:pathLst>
                      <a:path w="183" h="403">
                        <a:moveTo>
                          <a:pt x="183" y="0"/>
                        </a:moveTo>
                        <a:lnTo>
                          <a:pt x="0" y="204"/>
                        </a:lnTo>
                        <a:lnTo>
                          <a:pt x="0" y="403"/>
                        </a:lnTo>
                        <a:lnTo>
                          <a:pt x="183" y="198"/>
                        </a:lnTo>
                        <a:lnTo>
                          <a:pt x="1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32" name="Rectangle 247"/>
                  <p:cNvSpPr>
                    <a:spLocks noChangeArrowheads="1"/>
                  </p:cNvSpPr>
                  <p:nvPr/>
                </p:nvSpPr>
                <p:spPr bwMode="auto">
                  <a:xfrm>
                    <a:off x="260" y="2393"/>
                    <a:ext cx="543"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nvGrpSpPr>
                <p:cNvPr id="184413" name="Group 248"/>
                <p:cNvGrpSpPr>
                  <a:grpSpLocks/>
                </p:cNvGrpSpPr>
                <p:nvPr/>
              </p:nvGrpSpPr>
              <p:grpSpPr bwMode="auto">
                <a:xfrm>
                  <a:off x="253" y="2180"/>
                  <a:ext cx="728" cy="403"/>
                  <a:chOff x="253" y="2180"/>
                  <a:chExt cx="728" cy="403"/>
                </a:xfrm>
              </p:grpSpPr>
              <p:sp>
                <p:nvSpPr>
                  <p:cNvPr id="184423" name="Freeform 249"/>
                  <p:cNvSpPr>
                    <a:spLocks/>
                  </p:cNvSpPr>
                  <p:nvPr/>
                </p:nvSpPr>
                <p:spPr bwMode="auto">
                  <a:xfrm>
                    <a:off x="253" y="2180"/>
                    <a:ext cx="728" cy="207"/>
                  </a:xfrm>
                  <a:custGeom>
                    <a:avLst/>
                    <a:gdLst>
                      <a:gd name="T0" fmla="*/ 186 w 728"/>
                      <a:gd name="T1" fmla="*/ 0 h 207"/>
                      <a:gd name="T2" fmla="*/ 728 w 728"/>
                      <a:gd name="T3" fmla="*/ 0 h 207"/>
                      <a:gd name="T4" fmla="*/ 545 w 728"/>
                      <a:gd name="T5" fmla="*/ 207 h 207"/>
                      <a:gd name="T6" fmla="*/ 0 w 728"/>
                      <a:gd name="T7" fmla="*/ 207 h 207"/>
                      <a:gd name="T8" fmla="*/ 186 w 728"/>
                      <a:gd name="T9" fmla="*/ 0 h 207"/>
                      <a:gd name="T10" fmla="*/ 0 60000 65536"/>
                      <a:gd name="T11" fmla="*/ 0 60000 65536"/>
                      <a:gd name="T12" fmla="*/ 0 60000 65536"/>
                      <a:gd name="T13" fmla="*/ 0 60000 65536"/>
                      <a:gd name="T14" fmla="*/ 0 60000 65536"/>
                      <a:gd name="T15" fmla="*/ 0 w 728"/>
                      <a:gd name="T16" fmla="*/ 0 h 207"/>
                      <a:gd name="T17" fmla="*/ 728 w 728"/>
                      <a:gd name="T18" fmla="*/ 207 h 207"/>
                    </a:gdLst>
                    <a:ahLst/>
                    <a:cxnLst>
                      <a:cxn ang="T10">
                        <a:pos x="T0" y="T1"/>
                      </a:cxn>
                      <a:cxn ang="T11">
                        <a:pos x="T2" y="T3"/>
                      </a:cxn>
                      <a:cxn ang="T12">
                        <a:pos x="T4" y="T5"/>
                      </a:cxn>
                      <a:cxn ang="T13">
                        <a:pos x="T6" y="T7"/>
                      </a:cxn>
                      <a:cxn ang="T14">
                        <a:pos x="T8" y="T9"/>
                      </a:cxn>
                    </a:cxnLst>
                    <a:rect l="T15" t="T16" r="T17" b="T18"/>
                    <a:pathLst>
                      <a:path w="728" h="207">
                        <a:moveTo>
                          <a:pt x="186" y="0"/>
                        </a:moveTo>
                        <a:lnTo>
                          <a:pt x="728" y="0"/>
                        </a:lnTo>
                        <a:lnTo>
                          <a:pt x="545" y="207"/>
                        </a:lnTo>
                        <a:lnTo>
                          <a:pt x="0" y="207"/>
                        </a:lnTo>
                        <a:lnTo>
                          <a:pt x="186" y="0"/>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24" name="Freeform 250"/>
                  <p:cNvSpPr>
                    <a:spLocks/>
                  </p:cNvSpPr>
                  <p:nvPr/>
                </p:nvSpPr>
                <p:spPr bwMode="auto">
                  <a:xfrm>
                    <a:off x="253" y="2180"/>
                    <a:ext cx="728" cy="207"/>
                  </a:xfrm>
                  <a:custGeom>
                    <a:avLst/>
                    <a:gdLst>
                      <a:gd name="T0" fmla="*/ 186 w 728"/>
                      <a:gd name="T1" fmla="*/ 0 h 207"/>
                      <a:gd name="T2" fmla="*/ 728 w 728"/>
                      <a:gd name="T3" fmla="*/ 0 h 207"/>
                      <a:gd name="T4" fmla="*/ 545 w 728"/>
                      <a:gd name="T5" fmla="*/ 207 h 207"/>
                      <a:gd name="T6" fmla="*/ 0 w 728"/>
                      <a:gd name="T7" fmla="*/ 207 h 207"/>
                      <a:gd name="T8" fmla="*/ 186 w 728"/>
                      <a:gd name="T9" fmla="*/ 0 h 207"/>
                      <a:gd name="T10" fmla="*/ 0 60000 65536"/>
                      <a:gd name="T11" fmla="*/ 0 60000 65536"/>
                      <a:gd name="T12" fmla="*/ 0 60000 65536"/>
                      <a:gd name="T13" fmla="*/ 0 60000 65536"/>
                      <a:gd name="T14" fmla="*/ 0 60000 65536"/>
                      <a:gd name="T15" fmla="*/ 0 w 728"/>
                      <a:gd name="T16" fmla="*/ 0 h 207"/>
                      <a:gd name="T17" fmla="*/ 728 w 728"/>
                      <a:gd name="T18" fmla="*/ 207 h 207"/>
                    </a:gdLst>
                    <a:ahLst/>
                    <a:cxnLst>
                      <a:cxn ang="T10">
                        <a:pos x="T0" y="T1"/>
                      </a:cxn>
                      <a:cxn ang="T11">
                        <a:pos x="T2" y="T3"/>
                      </a:cxn>
                      <a:cxn ang="T12">
                        <a:pos x="T4" y="T5"/>
                      </a:cxn>
                      <a:cxn ang="T13">
                        <a:pos x="T6" y="T7"/>
                      </a:cxn>
                      <a:cxn ang="T14">
                        <a:pos x="T8" y="T9"/>
                      </a:cxn>
                    </a:cxnLst>
                    <a:rect l="T15" t="T16" r="T17" b="T18"/>
                    <a:pathLst>
                      <a:path w="728" h="207">
                        <a:moveTo>
                          <a:pt x="186" y="0"/>
                        </a:moveTo>
                        <a:lnTo>
                          <a:pt x="728" y="0"/>
                        </a:lnTo>
                        <a:lnTo>
                          <a:pt x="545" y="207"/>
                        </a:lnTo>
                        <a:lnTo>
                          <a:pt x="0" y="207"/>
                        </a:lnTo>
                        <a:lnTo>
                          <a:pt x="186" y="0"/>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25" name="Freeform 251"/>
                  <p:cNvSpPr>
                    <a:spLocks/>
                  </p:cNvSpPr>
                  <p:nvPr/>
                </p:nvSpPr>
                <p:spPr bwMode="auto">
                  <a:xfrm>
                    <a:off x="798" y="2180"/>
                    <a:ext cx="183" cy="403"/>
                  </a:xfrm>
                  <a:custGeom>
                    <a:avLst/>
                    <a:gdLst>
                      <a:gd name="T0" fmla="*/ 183 w 183"/>
                      <a:gd name="T1" fmla="*/ 0 h 403"/>
                      <a:gd name="T2" fmla="*/ 0 w 183"/>
                      <a:gd name="T3" fmla="*/ 204 h 403"/>
                      <a:gd name="T4" fmla="*/ 0 w 183"/>
                      <a:gd name="T5" fmla="*/ 403 h 403"/>
                      <a:gd name="T6" fmla="*/ 183 w 183"/>
                      <a:gd name="T7" fmla="*/ 198 h 403"/>
                      <a:gd name="T8" fmla="*/ 183 w 183"/>
                      <a:gd name="T9" fmla="*/ 0 h 403"/>
                      <a:gd name="T10" fmla="*/ 0 60000 65536"/>
                      <a:gd name="T11" fmla="*/ 0 60000 65536"/>
                      <a:gd name="T12" fmla="*/ 0 60000 65536"/>
                      <a:gd name="T13" fmla="*/ 0 60000 65536"/>
                      <a:gd name="T14" fmla="*/ 0 60000 65536"/>
                      <a:gd name="T15" fmla="*/ 0 w 183"/>
                      <a:gd name="T16" fmla="*/ 0 h 403"/>
                      <a:gd name="T17" fmla="*/ 183 w 183"/>
                      <a:gd name="T18" fmla="*/ 403 h 403"/>
                    </a:gdLst>
                    <a:ahLst/>
                    <a:cxnLst>
                      <a:cxn ang="T10">
                        <a:pos x="T0" y="T1"/>
                      </a:cxn>
                      <a:cxn ang="T11">
                        <a:pos x="T2" y="T3"/>
                      </a:cxn>
                      <a:cxn ang="T12">
                        <a:pos x="T4" y="T5"/>
                      </a:cxn>
                      <a:cxn ang="T13">
                        <a:pos x="T6" y="T7"/>
                      </a:cxn>
                      <a:cxn ang="T14">
                        <a:pos x="T8" y="T9"/>
                      </a:cxn>
                    </a:cxnLst>
                    <a:rect l="T15" t="T16" r="T17" b="T18"/>
                    <a:pathLst>
                      <a:path w="183" h="403">
                        <a:moveTo>
                          <a:pt x="183" y="0"/>
                        </a:moveTo>
                        <a:lnTo>
                          <a:pt x="0" y="204"/>
                        </a:lnTo>
                        <a:lnTo>
                          <a:pt x="0" y="403"/>
                        </a:lnTo>
                        <a:lnTo>
                          <a:pt x="183" y="198"/>
                        </a:lnTo>
                        <a:lnTo>
                          <a:pt x="183" y="0"/>
                        </a:lnTo>
                        <a:close/>
                      </a:path>
                    </a:pathLst>
                  </a:custGeom>
                  <a:solidFill>
                    <a:srgbClr val="0027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26" name="Freeform 252"/>
                  <p:cNvSpPr>
                    <a:spLocks/>
                  </p:cNvSpPr>
                  <p:nvPr/>
                </p:nvSpPr>
                <p:spPr bwMode="auto">
                  <a:xfrm>
                    <a:off x="798" y="2180"/>
                    <a:ext cx="183" cy="403"/>
                  </a:xfrm>
                  <a:custGeom>
                    <a:avLst/>
                    <a:gdLst>
                      <a:gd name="T0" fmla="*/ 183 w 183"/>
                      <a:gd name="T1" fmla="*/ 0 h 403"/>
                      <a:gd name="T2" fmla="*/ 0 w 183"/>
                      <a:gd name="T3" fmla="*/ 204 h 403"/>
                      <a:gd name="T4" fmla="*/ 0 w 183"/>
                      <a:gd name="T5" fmla="*/ 403 h 403"/>
                      <a:gd name="T6" fmla="*/ 183 w 183"/>
                      <a:gd name="T7" fmla="*/ 198 h 403"/>
                      <a:gd name="T8" fmla="*/ 183 w 183"/>
                      <a:gd name="T9" fmla="*/ 0 h 403"/>
                      <a:gd name="T10" fmla="*/ 0 60000 65536"/>
                      <a:gd name="T11" fmla="*/ 0 60000 65536"/>
                      <a:gd name="T12" fmla="*/ 0 60000 65536"/>
                      <a:gd name="T13" fmla="*/ 0 60000 65536"/>
                      <a:gd name="T14" fmla="*/ 0 60000 65536"/>
                      <a:gd name="T15" fmla="*/ 0 w 183"/>
                      <a:gd name="T16" fmla="*/ 0 h 403"/>
                      <a:gd name="T17" fmla="*/ 183 w 183"/>
                      <a:gd name="T18" fmla="*/ 403 h 403"/>
                    </a:gdLst>
                    <a:ahLst/>
                    <a:cxnLst>
                      <a:cxn ang="T10">
                        <a:pos x="T0" y="T1"/>
                      </a:cxn>
                      <a:cxn ang="T11">
                        <a:pos x="T2" y="T3"/>
                      </a:cxn>
                      <a:cxn ang="T12">
                        <a:pos x="T4" y="T5"/>
                      </a:cxn>
                      <a:cxn ang="T13">
                        <a:pos x="T6" y="T7"/>
                      </a:cxn>
                      <a:cxn ang="T14">
                        <a:pos x="T8" y="T9"/>
                      </a:cxn>
                    </a:cxnLst>
                    <a:rect l="T15" t="T16" r="T17" b="T18"/>
                    <a:pathLst>
                      <a:path w="183" h="403">
                        <a:moveTo>
                          <a:pt x="183" y="0"/>
                        </a:moveTo>
                        <a:lnTo>
                          <a:pt x="0" y="204"/>
                        </a:lnTo>
                        <a:lnTo>
                          <a:pt x="0" y="403"/>
                        </a:lnTo>
                        <a:lnTo>
                          <a:pt x="183" y="198"/>
                        </a:lnTo>
                        <a:lnTo>
                          <a:pt x="183" y="0"/>
                        </a:lnTo>
                        <a:close/>
                      </a:path>
                    </a:pathLst>
                  </a:custGeom>
                  <a:solidFill>
                    <a:srgbClr val="0027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27" name="Rectangle 253"/>
                  <p:cNvSpPr>
                    <a:spLocks noChangeArrowheads="1"/>
                  </p:cNvSpPr>
                  <p:nvPr/>
                </p:nvSpPr>
                <p:spPr bwMode="auto">
                  <a:xfrm>
                    <a:off x="254" y="2387"/>
                    <a:ext cx="544" cy="196"/>
                  </a:xfrm>
                  <a:prstGeom prst="rect">
                    <a:avLst/>
                  </a:prstGeom>
                  <a:solidFill>
                    <a:srgbClr val="558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nvGrpSpPr>
                <p:cNvPr id="184414" name="Group 254"/>
                <p:cNvGrpSpPr>
                  <a:grpSpLocks/>
                </p:cNvGrpSpPr>
                <p:nvPr/>
              </p:nvGrpSpPr>
              <p:grpSpPr bwMode="auto">
                <a:xfrm>
                  <a:off x="325" y="2199"/>
                  <a:ext cx="580" cy="177"/>
                  <a:chOff x="325" y="2199"/>
                  <a:chExt cx="580" cy="177"/>
                </a:xfrm>
              </p:grpSpPr>
              <p:sp>
                <p:nvSpPr>
                  <p:cNvPr id="184415" name="Freeform 255"/>
                  <p:cNvSpPr>
                    <a:spLocks/>
                  </p:cNvSpPr>
                  <p:nvPr/>
                </p:nvSpPr>
                <p:spPr bwMode="auto">
                  <a:xfrm>
                    <a:off x="659" y="2199"/>
                    <a:ext cx="246" cy="66"/>
                  </a:xfrm>
                  <a:custGeom>
                    <a:avLst/>
                    <a:gdLst>
                      <a:gd name="T0" fmla="*/ 21 w 246"/>
                      <a:gd name="T1" fmla="*/ 15 h 66"/>
                      <a:gd name="T2" fmla="*/ 0 w 246"/>
                      <a:gd name="T3" fmla="*/ 38 h 66"/>
                      <a:gd name="T4" fmla="*/ 151 w 246"/>
                      <a:gd name="T5" fmla="*/ 38 h 66"/>
                      <a:gd name="T6" fmla="*/ 126 w 246"/>
                      <a:gd name="T7" fmla="*/ 66 h 66"/>
                      <a:gd name="T8" fmla="*/ 246 w 246"/>
                      <a:gd name="T9" fmla="*/ 28 h 66"/>
                      <a:gd name="T10" fmla="*/ 183 w 246"/>
                      <a:gd name="T11" fmla="*/ 0 h 66"/>
                      <a:gd name="T12" fmla="*/ 169 w 246"/>
                      <a:gd name="T13" fmla="*/ 15 h 66"/>
                      <a:gd name="T14" fmla="*/ 21 w 246"/>
                      <a:gd name="T15" fmla="*/ 15 h 66"/>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66"/>
                      <a:gd name="T26" fmla="*/ 246 w 24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66">
                        <a:moveTo>
                          <a:pt x="21" y="15"/>
                        </a:moveTo>
                        <a:lnTo>
                          <a:pt x="0" y="38"/>
                        </a:lnTo>
                        <a:lnTo>
                          <a:pt x="151" y="38"/>
                        </a:lnTo>
                        <a:lnTo>
                          <a:pt x="126" y="66"/>
                        </a:lnTo>
                        <a:lnTo>
                          <a:pt x="246" y="28"/>
                        </a:lnTo>
                        <a:lnTo>
                          <a:pt x="183" y="0"/>
                        </a:lnTo>
                        <a:lnTo>
                          <a:pt x="169" y="15"/>
                        </a:ln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16" name="Freeform 256"/>
                  <p:cNvSpPr>
                    <a:spLocks/>
                  </p:cNvSpPr>
                  <p:nvPr/>
                </p:nvSpPr>
                <p:spPr bwMode="auto">
                  <a:xfrm>
                    <a:off x="659" y="2199"/>
                    <a:ext cx="246" cy="66"/>
                  </a:xfrm>
                  <a:custGeom>
                    <a:avLst/>
                    <a:gdLst>
                      <a:gd name="T0" fmla="*/ 21 w 246"/>
                      <a:gd name="T1" fmla="*/ 15 h 66"/>
                      <a:gd name="T2" fmla="*/ 0 w 246"/>
                      <a:gd name="T3" fmla="*/ 38 h 66"/>
                      <a:gd name="T4" fmla="*/ 151 w 246"/>
                      <a:gd name="T5" fmla="*/ 38 h 66"/>
                      <a:gd name="T6" fmla="*/ 126 w 246"/>
                      <a:gd name="T7" fmla="*/ 66 h 66"/>
                      <a:gd name="T8" fmla="*/ 246 w 246"/>
                      <a:gd name="T9" fmla="*/ 28 h 66"/>
                      <a:gd name="T10" fmla="*/ 183 w 246"/>
                      <a:gd name="T11" fmla="*/ 0 h 66"/>
                      <a:gd name="T12" fmla="*/ 169 w 246"/>
                      <a:gd name="T13" fmla="*/ 15 h 66"/>
                      <a:gd name="T14" fmla="*/ 21 w 246"/>
                      <a:gd name="T15" fmla="*/ 15 h 66"/>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66"/>
                      <a:gd name="T26" fmla="*/ 246 w 24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66">
                        <a:moveTo>
                          <a:pt x="21" y="15"/>
                        </a:moveTo>
                        <a:lnTo>
                          <a:pt x="0" y="38"/>
                        </a:lnTo>
                        <a:lnTo>
                          <a:pt x="151" y="38"/>
                        </a:lnTo>
                        <a:lnTo>
                          <a:pt x="126" y="66"/>
                        </a:lnTo>
                        <a:lnTo>
                          <a:pt x="246" y="28"/>
                        </a:lnTo>
                        <a:lnTo>
                          <a:pt x="183" y="0"/>
                        </a:lnTo>
                        <a:lnTo>
                          <a:pt x="169" y="15"/>
                        </a:ln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17" name="Freeform 257"/>
                  <p:cNvSpPr>
                    <a:spLocks/>
                  </p:cNvSpPr>
                  <p:nvPr/>
                </p:nvSpPr>
                <p:spPr bwMode="auto">
                  <a:xfrm>
                    <a:off x="582" y="2286"/>
                    <a:ext cx="246" cy="66"/>
                  </a:xfrm>
                  <a:custGeom>
                    <a:avLst/>
                    <a:gdLst>
                      <a:gd name="T0" fmla="*/ 21 w 246"/>
                      <a:gd name="T1" fmla="*/ 14 h 66"/>
                      <a:gd name="T2" fmla="*/ 0 w 246"/>
                      <a:gd name="T3" fmla="*/ 38 h 66"/>
                      <a:gd name="T4" fmla="*/ 151 w 246"/>
                      <a:gd name="T5" fmla="*/ 38 h 66"/>
                      <a:gd name="T6" fmla="*/ 126 w 246"/>
                      <a:gd name="T7" fmla="*/ 66 h 66"/>
                      <a:gd name="T8" fmla="*/ 246 w 246"/>
                      <a:gd name="T9" fmla="*/ 27 h 66"/>
                      <a:gd name="T10" fmla="*/ 183 w 246"/>
                      <a:gd name="T11" fmla="*/ 0 h 66"/>
                      <a:gd name="T12" fmla="*/ 169 w 246"/>
                      <a:gd name="T13" fmla="*/ 14 h 66"/>
                      <a:gd name="T14" fmla="*/ 21 w 246"/>
                      <a:gd name="T15" fmla="*/ 14 h 66"/>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66"/>
                      <a:gd name="T26" fmla="*/ 246 w 24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66">
                        <a:moveTo>
                          <a:pt x="21" y="14"/>
                        </a:moveTo>
                        <a:lnTo>
                          <a:pt x="0" y="38"/>
                        </a:lnTo>
                        <a:lnTo>
                          <a:pt x="151" y="38"/>
                        </a:lnTo>
                        <a:lnTo>
                          <a:pt x="126" y="66"/>
                        </a:lnTo>
                        <a:lnTo>
                          <a:pt x="246" y="27"/>
                        </a:lnTo>
                        <a:lnTo>
                          <a:pt x="183" y="0"/>
                        </a:lnTo>
                        <a:lnTo>
                          <a:pt x="169" y="14"/>
                        </a:ln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18" name="Freeform 258"/>
                  <p:cNvSpPr>
                    <a:spLocks/>
                  </p:cNvSpPr>
                  <p:nvPr/>
                </p:nvSpPr>
                <p:spPr bwMode="auto">
                  <a:xfrm>
                    <a:off x="582" y="2286"/>
                    <a:ext cx="246" cy="66"/>
                  </a:xfrm>
                  <a:custGeom>
                    <a:avLst/>
                    <a:gdLst>
                      <a:gd name="T0" fmla="*/ 21 w 246"/>
                      <a:gd name="T1" fmla="*/ 14 h 66"/>
                      <a:gd name="T2" fmla="*/ 0 w 246"/>
                      <a:gd name="T3" fmla="*/ 38 h 66"/>
                      <a:gd name="T4" fmla="*/ 151 w 246"/>
                      <a:gd name="T5" fmla="*/ 38 h 66"/>
                      <a:gd name="T6" fmla="*/ 126 w 246"/>
                      <a:gd name="T7" fmla="*/ 66 h 66"/>
                      <a:gd name="T8" fmla="*/ 246 w 246"/>
                      <a:gd name="T9" fmla="*/ 27 h 66"/>
                      <a:gd name="T10" fmla="*/ 183 w 246"/>
                      <a:gd name="T11" fmla="*/ 0 h 66"/>
                      <a:gd name="T12" fmla="*/ 169 w 246"/>
                      <a:gd name="T13" fmla="*/ 14 h 66"/>
                      <a:gd name="T14" fmla="*/ 21 w 246"/>
                      <a:gd name="T15" fmla="*/ 14 h 66"/>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66"/>
                      <a:gd name="T26" fmla="*/ 246 w 24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66">
                        <a:moveTo>
                          <a:pt x="21" y="14"/>
                        </a:moveTo>
                        <a:lnTo>
                          <a:pt x="0" y="38"/>
                        </a:lnTo>
                        <a:lnTo>
                          <a:pt x="151" y="38"/>
                        </a:lnTo>
                        <a:lnTo>
                          <a:pt x="126" y="66"/>
                        </a:lnTo>
                        <a:lnTo>
                          <a:pt x="246" y="27"/>
                        </a:lnTo>
                        <a:lnTo>
                          <a:pt x="183" y="0"/>
                        </a:lnTo>
                        <a:lnTo>
                          <a:pt x="169" y="14"/>
                        </a:ln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19" name="Freeform 259"/>
                  <p:cNvSpPr>
                    <a:spLocks/>
                  </p:cNvSpPr>
                  <p:nvPr/>
                </p:nvSpPr>
                <p:spPr bwMode="auto">
                  <a:xfrm>
                    <a:off x="325" y="2310"/>
                    <a:ext cx="249" cy="66"/>
                  </a:xfrm>
                  <a:custGeom>
                    <a:avLst/>
                    <a:gdLst>
                      <a:gd name="T0" fmla="*/ 230 w 249"/>
                      <a:gd name="T1" fmla="*/ 46 h 66"/>
                      <a:gd name="T2" fmla="*/ 249 w 249"/>
                      <a:gd name="T3" fmla="*/ 22 h 66"/>
                      <a:gd name="T4" fmla="*/ 102 w 249"/>
                      <a:gd name="T5" fmla="*/ 22 h 66"/>
                      <a:gd name="T6" fmla="*/ 121 w 249"/>
                      <a:gd name="T7" fmla="*/ 0 h 66"/>
                      <a:gd name="T8" fmla="*/ 0 w 249"/>
                      <a:gd name="T9" fmla="*/ 39 h 66"/>
                      <a:gd name="T10" fmla="*/ 64 w 249"/>
                      <a:gd name="T11" fmla="*/ 66 h 66"/>
                      <a:gd name="T12" fmla="*/ 83 w 249"/>
                      <a:gd name="T13" fmla="*/ 46 h 66"/>
                      <a:gd name="T14" fmla="*/ 230 w 249"/>
                      <a:gd name="T15" fmla="*/ 46 h 66"/>
                      <a:gd name="T16" fmla="*/ 0 60000 65536"/>
                      <a:gd name="T17" fmla="*/ 0 60000 65536"/>
                      <a:gd name="T18" fmla="*/ 0 60000 65536"/>
                      <a:gd name="T19" fmla="*/ 0 60000 65536"/>
                      <a:gd name="T20" fmla="*/ 0 60000 65536"/>
                      <a:gd name="T21" fmla="*/ 0 60000 65536"/>
                      <a:gd name="T22" fmla="*/ 0 60000 65536"/>
                      <a:gd name="T23" fmla="*/ 0 60000 65536"/>
                      <a:gd name="T24" fmla="*/ 0 w 249"/>
                      <a:gd name="T25" fmla="*/ 0 h 66"/>
                      <a:gd name="T26" fmla="*/ 249 w 249"/>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9" h="66">
                        <a:moveTo>
                          <a:pt x="230" y="46"/>
                        </a:moveTo>
                        <a:lnTo>
                          <a:pt x="249" y="22"/>
                        </a:lnTo>
                        <a:lnTo>
                          <a:pt x="102" y="22"/>
                        </a:lnTo>
                        <a:lnTo>
                          <a:pt x="121" y="0"/>
                        </a:lnTo>
                        <a:lnTo>
                          <a:pt x="0" y="39"/>
                        </a:lnTo>
                        <a:lnTo>
                          <a:pt x="64" y="66"/>
                        </a:lnTo>
                        <a:lnTo>
                          <a:pt x="83" y="46"/>
                        </a:lnTo>
                        <a:lnTo>
                          <a:pt x="23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20" name="Freeform 260"/>
                  <p:cNvSpPr>
                    <a:spLocks/>
                  </p:cNvSpPr>
                  <p:nvPr/>
                </p:nvSpPr>
                <p:spPr bwMode="auto">
                  <a:xfrm>
                    <a:off x="325" y="2310"/>
                    <a:ext cx="249" cy="66"/>
                  </a:xfrm>
                  <a:custGeom>
                    <a:avLst/>
                    <a:gdLst>
                      <a:gd name="T0" fmla="*/ 230 w 249"/>
                      <a:gd name="T1" fmla="*/ 46 h 66"/>
                      <a:gd name="T2" fmla="*/ 249 w 249"/>
                      <a:gd name="T3" fmla="*/ 22 h 66"/>
                      <a:gd name="T4" fmla="*/ 102 w 249"/>
                      <a:gd name="T5" fmla="*/ 22 h 66"/>
                      <a:gd name="T6" fmla="*/ 121 w 249"/>
                      <a:gd name="T7" fmla="*/ 0 h 66"/>
                      <a:gd name="T8" fmla="*/ 0 w 249"/>
                      <a:gd name="T9" fmla="*/ 39 h 66"/>
                      <a:gd name="T10" fmla="*/ 64 w 249"/>
                      <a:gd name="T11" fmla="*/ 66 h 66"/>
                      <a:gd name="T12" fmla="*/ 83 w 249"/>
                      <a:gd name="T13" fmla="*/ 46 h 66"/>
                      <a:gd name="T14" fmla="*/ 230 w 249"/>
                      <a:gd name="T15" fmla="*/ 46 h 66"/>
                      <a:gd name="T16" fmla="*/ 0 60000 65536"/>
                      <a:gd name="T17" fmla="*/ 0 60000 65536"/>
                      <a:gd name="T18" fmla="*/ 0 60000 65536"/>
                      <a:gd name="T19" fmla="*/ 0 60000 65536"/>
                      <a:gd name="T20" fmla="*/ 0 60000 65536"/>
                      <a:gd name="T21" fmla="*/ 0 60000 65536"/>
                      <a:gd name="T22" fmla="*/ 0 60000 65536"/>
                      <a:gd name="T23" fmla="*/ 0 60000 65536"/>
                      <a:gd name="T24" fmla="*/ 0 w 249"/>
                      <a:gd name="T25" fmla="*/ 0 h 66"/>
                      <a:gd name="T26" fmla="*/ 249 w 249"/>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9" h="66">
                        <a:moveTo>
                          <a:pt x="230" y="46"/>
                        </a:moveTo>
                        <a:lnTo>
                          <a:pt x="249" y="22"/>
                        </a:lnTo>
                        <a:lnTo>
                          <a:pt x="102" y="22"/>
                        </a:lnTo>
                        <a:lnTo>
                          <a:pt x="121" y="0"/>
                        </a:lnTo>
                        <a:lnTo>
                          <a:pt x="0" y="39"/>
                        </a:lnTo>
                        <a:lnTo>
                          <a:pt x="64" y="66"/>
                        </a:lnTo>
                        <a:lnTo>
                          <a:pt x="83" y="46"/>
                        </a:lnTo>
                        <a:lnTo>
                          <a:pt x="23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21" name="Freeform 261"/>
                  <p:cNvSpPr>
                    <a:spLocks/>
                  </p:cNvSpPr>
                  <p:nvPr/>
                </p:nvSpPr>
                <p:spPr bwMode="auto">
                  <a:xfrm>
                    <a:off x="398" y="2230"/>
                    <a:ext cx="250" cy="66"/>
                  </a:xfrm>
                  <a:custGeom>
                    <a:avLst/>
                    <a:gdLst>
                      <a:gd name="T0" fmla="*/ 230 w 250"/>
                      <a:gd name="T1" fmla="*/ 45 h 66"/>
                      <a:gd name="T2" fmla="*/ 250 w 250"/>
                      <a:gd name="T3" fmla="*/ 22 h 66"/>
                      <a:gd name="T4" fmla="*/ 102 w 250"/>
                      <a:gd name="T5" fmla="*/ 22 h 66"/>
                      <a:gd name="T6" fmla="*/ 122 w 250"/>
                      <a:gd name="T7" fmla="*/ 0 h 66"/>
                      <a:gd name="T8" fmla="*/ 0 w 250"/>
                      <a:gd name="T9" fmla="*/ 38 h 66"/>
                      <a:gd name="T10" fmla="*/ 64 w 250"/>
                      <a:gd name="T11" fmla="*/ 66 h 66"/>
                      <a:gd name="T12" fmla="*/ 84 w 250"/>
                      <a:gd name="T13" fmla="*/ 45 h 66"/>
                      <a:gd name="T14" fmla="*/ 230 w 250"/>
                      <a:gd name="T15" fmla="*/ 45 h 66"/>
                      <a:gd name="T16" fmla="*/ 0 60000 65536"/>
                      <a:gd name="T17" fmla="*/ 0 60000 65536"/>
                      <a:gd name="T18" fmla="*/ 0 60000 65536"/>
                      <a:gd name="T19" fmla="*/ 0 60000 65536"/>
                      <a:gd name="T20" fmla="*/ 0 60000 65536"/>
                      <a:gd name="T21" fmla="*/ 0 60000 65536"/>
                      <a:gd name="T22" fmla="*/ 0 60000 65536"/>
                      <a:gd name="T23" fmla="*/ 0 60000 65536"/>
                      <a:gd name="T24" fmla="*/ 0 w 250"/>
                      <a:gd name="T25" fmla="*/ 0 h 66"/>
                      <a:gd name="T26" fmla="*/ 250 w 25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0" h="66">
                        <a:moveTo>
                          <a:pt x="230" y="45"/>
                        </a:moveTo>
                        <a:lnTo>
                          <a:pt x="250" y="22"/>
                        </a:lnTo>
                        <a:lnTo>
                          <a:pt x="102" y="22"/>
                        </a:lnTo>
                        <a:lnTo>
                          <a:pt x="122" y="0"/>
                        </a:lnTo>
                        <a:lnTo>
                          <a:pt x="0" y="38"/>
                        </a:lnTo>
                        <a:lnTo>
                          <a:pt x="64" y="66"/>
                        </a:lnTo>
                        <a:lnTo>
                          <a:pt x="84" y="45"/>
                        </a:lnTo>
                        <a:lnTo>
                          <a:pt x="23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22" name="Freeform 262"/>
                  <p:cNvSpPr>
                    <a:spLocks/>
                  </p:cNvSpPr>
                  <p:nvPr/>
                </p:nvSpPr>
                <p:spPr bwMode="auto">
                  <a:xfrm>
                    <a:off x="398" y="2230"/>
                    <a:ext cx="250" cy="66"/>
                  </a:xfrm>
                  <a:custGeom>
                    <a:avLst/>
                    <a:gdLst>
                      <a:gd name="T0" fmla="*/ 230 w 250"/>
                      <a:gd name="T1" fmla="*/ 45 h 66"/>
                      <a:gd name="T2" fmla="*/ 250 w 250"/>
                      <a:gd name="T3" fmla="*/ 22 h 66"/>
                      <a:gd name="T4" fmla="*/ 102 w 250"/>
                      <a:gd name="T5" fmla="*/ 22 h 66"/>
                      <a:gd name="T6" fmla="*/ 122 w 250"/>
                      <a:gd name="T7" fmla="*/ 0 h 66"/>
                      <a:gd name="T8" fmla="*/ 0 w 250"/>
                      <a:gd name="T9" fmla="*/ 38 h 66"/>
                      <a:gd name="T10" fmla="*/ 64 w 250"/>
                      <a:gd name="T11" fmla="*/ 66 h 66"/>
                      <a:gd name="T12" fmla="*/ 84 w 250"/>
                      <a:gd name="T13" fmla="*/ 45 h 66"/>
                      <a:gd name="T14" fmla="*/ 230 w 250"/>
                      <a:gd name="T15" fmla="*/ 45 h 66"/>
                      <a:gd name="T16" fmla="*/ 0 60000 65536"/>
                      <a:gd name="T17" fmla="*/ 0 60000 65536"/>
                      <a:gd name="T18" fmla="*/ 0 60000 65536"/>
                      <a:gd name="T19" fmla="*/ 0 60000 65536"/>
                      <a:gd name="T20" fmla="*/ 0 60000 65536"/>
                      <a:gd name="T21" fmla="*/ 0 60000 65536"/>
                      <a:gd name="T22" fmla="*/ 0 60000 65536"/>
                      <a:gd name="T23" fmla="*/ 0 60000 65536"/>
                      <a:gd name="T24" fmla="*/ 0 w 250"/>
                      <a:gd name="T25" fmla="*/ 0 h 66"/>
                      <a:gd name="T26" fmla="*/ 250 w 25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0" h="66">
                        <a:moveTo>
                          <a:pt x="230" y="45"/>
                        </a:moveTo>
                        <a:lnTo>
                          <a:pt x="250" y="22"/>
                        </a:lnTo>
                        <a:lnTo>
                          <a:pt x="102" y="22"/>
                        </a:lnTo>
                        <a:lnTo>
                          <a:pt x="122" y="0"/>
                        </a:lnTo>
                        <a:lnTo>
                          <a:pt x="0" y="38"/>
                        </a:lnTo>
                        <a:lnTo>
                          <a:pt x="64" y="66"/>
                        </a:lnTo>
                        <a:lnTo>
                          <a:pt x="84" y="45"/>
                        </a:lnTo>
                        <a:lnTo>
                          <a:pt x="23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184411" name="Text Box 263"/>
              <p:cNvSpPr txBox="1">
                <a:spLocks noChangeArrowheads="1"/>
              </p:cNvSpPr>
              <p:nvPr/>
            </p:nvSpPr>
            <p:spPr bwMode="auto">
              <a:xfrm>
                <a:off x="270" y="2370"/>
                <a:ext cx="56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de-DE" altLang="en-US" sz="1600" b="1">
                    <a:solidFill>
                      <a:schemeClr val="bg1"/>
                    </a:solidFill>
                    <a:latin typeface="Arial" charset="0"/>
                  </a:rPr>
                  <a:t>Switch</a:t>
                </a:r>
                <a:endParaRPr lang="de-DE" altLang="en-US" sz="1600" b="1">
                  <a:latin typeface="Arial" charset="0"/>
                </a:endParaRPr>
              </a:p>
            </p:txBody>
          </p:sp>
        </p:grpSp>
        <p:sp>
          <p:nvSpPr>
            <p:cNvPr id="184352" name="Line 264"/>
            <p:cNvSpPr>
              <a:spLocks noChangeShapeType="1"/>
            </p:cNvSpPr>
            <p:nvPr/>
          </p:nvSpPr>
          <p:spPr bwMode="auto">
            <a:xfrm flipV="1">
              <a:off x="4484" y="1697"/>
              <a:ext cx="303" cy="4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84353" name="Group 265"/>
            <p:cNvGrpSpPr>
              <a:grpSpLocks/>
            </p:cNvGrpSpPr>
            <p:nvPr/>
          </p:nvGrpSpPr>
          <p:grpSpPr bwMode="auto">
            <a:xfrm>
              <a:off x="4718" y="1445"/>
              <a:ext cx="733" cy="438"/>
              <a:chOff x="4672" y="1061"/>
              <a:chExt cx="733" cy="438"/>
            </a:xfrm>
          </p:grpSpPr>
          <p:grpSp>
            <p:nvGrpSpPr>
              <p:cNvPr id="184387" name="Group 266"/>
              <p:cNvGrpSpPr>
                <a:grpSpLocks/>
              </p:cNvGrpSpPr>
              <p:nvPr/>
            </p:nvGrpSpPr>
            <p:grpSpPr bwMode="auto">
              <a:xfrm>
                <a:off x="4672" y="1061"/>
                <a:ext cx="733" cy="409"/>
                <a:chOff x="4672" y="1061"/>
                <a:chExt cx="733" cy="409"/>
              </a:xfrm>
            </p:grpSpPr>
            <p:grpSp>
              <p:nvGrpSpPr>
                <p:cNvPr id="184389" name="Group 267"/>
                <p:cNvGrpSpPr>
                  <a:grpSpLocks/>
                </p:cNvGrpSpPr>
                <p:nvPr/>
              </p:nvGrpSpPr>
              <p:grpSpPr bwMode="auto">
                <a:xfrm>
                  <a:off x="4677" y="1067"/>
                  <a:ext cx="728" cy="403"/>
                  <a:chOff x="4677" y="1067"/>
                  <a:chExt cx="728" cy="403"/>
                </a:xfrm>
              </p:grpSpPr>
              <p:sp>
                <p:nvSpPr>
                  <p:cNvPr id="184405" name="Freeform 268"/>
                  <p:cNvSpPr>
                    <a:spLocks/>
                  </p:cNvSpPr>
                  <p:nvPr/>
                </p:nvSpPr>
                <p:spPr bwMode="auto">
                  <a:xfrm>
                    <a:off x="4677" y="1067"/>
                    <a:ext cx="728" cy="208"/>
                  </a:xfrm>
                  <a:custGeom>
                    <a:avLst/>
                    <a:gdLst>
                      <a:gd name="T0" fmla="*/ 186 w 728"/>
                      <a:gd name="T1" fmla="*/ 0 h 208"/>
                      <a:gd name="T2" fmla="*/ 728 w 728"/>
                      <a:gd name="T3" fmla="*/ 0 h 208"/>
                      <a:gd name="T4" fmla="*/ 545 w 728"/>
                      <a:gd name="T5" fmla="*/ 207 h 208"/>
                      <a:gd name="T6" fmla="*/ 0 w 728"/>
                      <a:gd name="T7" fmla="*/ 208 h 208"/>
                      <a:gd name="T8" fmla="*/ 186 w 728"/>
                      <a:gd name="T9" fmla="*/ 0 h 208"/>
                      <a:gd name="T10" fmla="*/ 0 60000 65536"/>
                      <a:gd name="T11" fmla="*/ 0 60000 65536"/>
                      <a:gd name="T12" fmla="*/ 0 60000 65536"/>
                      <a:gd name="T13" fmla="*/ 0 60000 65536"/>
                      <a:gd name="T14" fmla="*/ 0 60000 65536"/>
                      <a:gd name="T15" fmla="*/ 0 w 728"/>
                      <a:gd name="T16" fmla="*/ 0 h 208"/>
                      <a:gd name="T17" fmla="*/ 728 w 728"/>
                      <a:gd name="T18" fmla="*/ 208 h 208"/>
                    </a:gdLst>
                    <a:ahLst/>
                    <a:cxnLst>
                      <a:cxn ang="T10">
                        <a:pos x="T0" y="T1"/>
                      </a:cxn>
                      <a:cxn ang="T11">
                        <a:pos x="T2" y="T3"/>
                      </a:cxn>
                      <a:cxn ang="T12">
                        <a:pos x="T4" y="T5"/>
                      </a:cxn>
                      <a:cxn ang="T13">
                        <a:pos x="T6" y="T7"/>
                      </a:cxn>
                      <a:cxn ang="T14">
                        <a:pos x="T8" y="T9"/>
                      </a:cxn>
                    </a:cxnLst>
                    <a:rect l="T15" t="T16" r="T17" b="T18"/>
                    <a:pathLst>
                      <a:path w="728" h="208">
                        <a:moveTo>
                          <a:pt x="186" y="0"/>
                        </a:moveTo>
                        <a:lnTo>
                          <a:pt x="728" y="0"/>
                        </a:lnTo>
                        <a:lnTo>
                          <a:pt x="545" y="207"/>
                        </a:lnTo>
                        <a:lnTo>
                          <a:pt x="0" y="208"/>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06" name="Freeform 269"/>
                  <p:cNvSpPr>
                    <a:spLocks/>
                  </p:cNvSpPr>
                  <p:nvPr/>
                </p:nvSpPr>
                <p:spPr bwMode="auto">
                  <a:xfrm>
                    <a:off x="4677" y="1067"/>
                    <a:ext cx="728" cy="208"/>
                  </a:xfrm>
                  <a:custGeom>
                    <a:avLst/>
                    <a:gdLst>
                      <a:gd name="T0" fmla="*/ 186 w 728"/>
                      <a:gd name="T1" fmla="*/ 0 h 208"/>
                      <a:gd name="T2" fmla="*/ 728 w 728"/>
                      <a:gd name="T3" fmla="*/ 0 h 208"/>
                      <a:gd name="T4" fmla="*/ 545 w 728"/>
                      <a:gd name="T5" fmla="*/ 207 h 208"/>
                      <a:gd name="T6" fmla="*/ 0 w 728"/>
                      <a:gd name="T7" fmla="*/ 208 h 208"/>
                      <a:gd name="T8" fmla="*/ 186 w 728"/>
                      <a:gd name="T9" fmla="*/ 0 h 208"/>
                      <a:gd name="T10" fmla="*/ 0 60000 65536"/>
                      <a:gd name="T11" fmla="*/ 0 60000 65536"/>
                      <a:gd name="T12" fmla="*/ 0 60000 65536"/>
                      <a:gd name="T13" fmla="*/ 0 60000 65536"/>
                      <a:gd name="T14" fmla="*/ 0 60000 65536"/>
                      <a:gd name="T15" fmla="*/ 0 w 728"/>
                      <a:gd name="T16" fmla="*/ 0 h 208"/>
                      <a:gd name="T17" fmla="*/ 728 w 728"/>
                      <a:gd name="T18" fmla="*/ 208 h 208"/>
                    </a:gdLst>
                    <a:ahLst/>
                    <a:cxnLst>
                      <a:cxn ang="T10">
                        <a:pos x="T0" y="T1"/>
                      </a:cxn>
                      <a:cxn ang="T11">
                        <a:pos x="T2" y="T3"/>
                      </a:cxn>
                      <a:cxn ang="T12">
                        <a:pos x="T4" y="T5"/>
                      </a:cxn>
                      <a:cxn ang="T13">
                        <a:pos x="T6" y="T7"/>
                      </a:cxn>
                      <a:cxn ang="T14">
                        <a:pos x="T8" y="T9"/>
                      </a:cxn>
                    </a:cxnLst>
                    <a:rect l="T15" t="T16" r="T17" b="T18"/>
                    <a:pathLst>
                      <a:path w="728" h="208">
                        <a:moveTo>
                          <a:pt x="186" y="0"/>
                        </a:moveTo>
                        <a:lnTo>
                          <a:pt x="728" y="0"/>
                        </a:lnTo>
                        <a:lnTo>
                          <a:pt x="545" y="207"/>
                        </a:lnTo>
                        <a:lnTo>
                          <a:pt x="0" y="208"/>
                        </a:lnTo>
                        <a:lnTo>
                          <a:pt x="1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07" name="Freeform 270"/>
                  <p:cNvSpPr>
                    <a:spLocks/>
                  </p:cNvSpPr>
                  <p:nvPr/>
                </p:nvSpPr>
                <p:spPr bwMode="auto">
                  <a:xfrm>
                    <a:off x="5222" y="1067"/>
                    <a:ext cx="183" cy="403"/>
                  </a:xfrm>
                  <a:custGeom>
                    <a:avLst/>
                    <a:gdLst>
                      <a:gd name="T0" fmla="*/ 183 w 183"/>
                      <a:gd name="T1" fmla="*/ 0 h 403"/>
                      <a:gd name="T2" fmla="*/ 0 w 183"/>
                      <a:gd name="T3" fmla="*/ 204 h 403"/>
                      <a:gd name="T4" fmla="*/ 0 w 183"/>
                      <a:gd name="T5" fmla="*/ 403 h 403"/>
                      <a:gd name="T6" fmla="*/ 183 w 183"/>
                      <a:gd name="T7" fmla="*/ 198 h 403"/>
                      <a:gd name="T8" fmla="*/ 183 w 183"/>
                      <a:gd name="T9" fmla="*/ 0 h 403"/>
                      <a:gd name="T10" fmla="*/ 0 60000 65536"/>
                      <a:gd name="T11" fmla="*/ 0 60000 65536"/>
                      <a:gd name="T12" fmla="*/ 0 60000 65536"/>
                      <a:gd name="T13" fmla="*/ 0 60000 65536"/>
                      <a:gd name="T14" fmla="*/ 0 60000 65536"/>
                      <a:gd name="T15" fmla="*/ 0 w 183"/>
                      <a:gd name="T16" fmla="*/ 0 h 403"/>
                      <a:gd name="T17" fmla="*/ 183 w 183"/>
                      <a:gd name="T18" fmla="*/ 403 h 403"/>
                    </a:gdLst>
                    <a:ahLst/>
                    <a:cxnLst>
                      <a:cxn ang="T10">
                        <a:pos x="T0" y="T1"/>
                      </a:cxn>
                      <a:cxn ang="T11">
                        <a:pos x="T2" y="T3"/>
                      </a:cxn>
                      <a:cxn ang="T12">
                        <a:pos x="T4" y="T5"/>
                      </a:cxn>
                      <a:cxn ang="T13">
                        <a:pos x="T6" y="T7"/>
                      </a:cxn>
                      <a:cxn ang="T14">
                        <a:pos x="T8" y="T9"/>
                      </a:cxn>
                    </a:cxnLst>
                    <a:rect l="T15" t="T16" r="T17" b="T18"/>
                    <a:pathLst>
                      <a:path w="183" h="403">
                        <a:moveTo>
                          <a:pt x="183" y="0"/>
                        </a:moveTo>
                        <a:lnTo>
                          <a:pt x="0" y="204"/>
                        </a:lnTo>
                        <a:lnTo>
                          <a:pt x="0" y="403"/>
                        </a:lnTo>
                        <a:lnTo>
                          <a:pt x="183" y="198"/>
                        </a:lnTo>
                        <a:lnTo>
                          <a:pt x="1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08" name="Freeform 271"/>
                  <p:cNvSpPr>
                    <a:spLocks/>
                  </p:cNvSpPr>
                  <p:nvPr/>
                </p:nvSpPr>
                <p:spPr bwMode="auto">
                  <a:xfrm>
                    <a:off x="5222" y="1067"/>
                    <a:ext cx="183" cy="403"/>
                  </a:xfrm>
                  <a:custGeom>
                    <a:avLst/>
                    <a:gdLst>
                      <a:gd name="T0" fmla="*/ 183 w 183"/>
                      <a:gd name="T1" fmla="*/ 0 h 403"/>
                      <a:gd name="T2" fmla="*/ 0 w 183"/>
                      <a:gd name="T3" fmla="*/ 204 h 403"/>
                      <a:gd name="T4" fmla="*/ 0 w 183"/>
                      <a:gd name="T5" fmla="*/ 403 h 403"/>
                      <a:gd name="T6" fmla="*/ 183 w 183"/>
                      <a:gd name="T7" fmla="*/ 198 h 403"/>
                      <a:gd name="T8" fmla="*/ 183 w 183"/>
                      <a:gd name="T9" fmla="*/ 0 h 403"/>
                      <a:gd name="T10" fmla="*/ 0 60000 65536"/>
                      <a:gd name="T11" fmla="*/ 0 60000 65536"/>
                      <a:gd name="T12" fmla="*/ 0 60000 65536"/>
                      <a:gd name="T13" fmla="*/ 0 60000 65536"/>
                      <a:gd name="T14" fmla="*/ 0 60000 65536"/>
                      <a:gd name="T15" fmla="*/ 0 w 183"/>
                      <a:gd name="T16" fmla="*/ 0 h 403"/>
                      <a:gd name="T17" fmla="*/ 183 w 183"/>
                      <a:gd name="T18" fmla="*/ 403 h 403"/>
                    </a:gdLst>
                    <a:ahLst/>
                    <a:cxnLst>
                      <a:cxn ang="T10">
                        <a:pos x="T0" y="T1"/>
                      </a:cxn>
                      <a:cxn ang="T11">
                        <a:pos x="T2" y="T3"/>
                      </a:cxn>
                      <a:cxn ang="T12">
                        <a:pos x="T4" y="T5"/>
                      </a:cxn>
                      <a:cxn ang="T13">
                        <a:pos x="T6" y="T7"/>
                      </a:cxn>
                      <a:cxn ang="T14">
                        <a:pos x="T8" y="T9"/>
                      </a:cxn>
                    </a:cxnLst>
                    <a:rect l="T15" t="T16" r="T17" b="T18"/>
                    <a:pathLst>
                      <a:path w="183" h="403">
                        <a:moveTo>
                          <a:pt x="183" y="0"/>
                        </a:moveTo>
                        <a:lnTo>
                          <a:pt x="0" y="204"/>
                        </a:lnTo>
                        <a:lnTo>
                          <a:pt x="0" y="403"/>
                        </a:lnTo>
                        <a:lnTo>
                          <a:pt x="183" y="198"/>
                        </a:lnTo>
                        <a:lnTo>
                          <a:pt x="1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09" name="Rectangle 272"/>
                  <p:cNvSpPr>
                    <a:spLocks noChangeArrowheads="1"/>
                  </p:cNvSpPr>
                  <p:nvPr/>
                </p:nvSpPr>
                <p:spPr bwMode="auto">
                  <a:xfrm>
                    <a:off x="4679" y="1274"/>
                    <a:ext cx="543" cy="1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nvGrpSpPr>
                <p:cNvPr id="184390" name="Group 273"/>
                <p:cNvGrpSpPr>
                  <a:grpSpLocks/>
                </p:cNvGrpSpPr>
                <p:nvPr/>
              </p:nvGrpSpPr>
              <p:grpSpPr bwMode="auto">
                <a:xfrm>
                  <a:off x="4672" y="1061"/>
                  <a:ext cx="728" cy="403"/>
                  <a:chOff x="4672" y="1061"/>
                  <a:chExt cx="728" cy="403"/>
                </a:xfrm>
              </p:grpSpPr>
              <p:sp>
                <p:nvSpPr>
                  <p:cNvPr id="184400" name="Freeform 274"/>
                  <p:cNvSpPr>
                    <a:spLocks/>
                  </p:cNvSpPr>
                  <p:nvPr/>
                </p:nvSpPr>
                <p:spPr bwMode="auto">
                  <a:xfrm>
                    <a:off x="4672" y="1061"/>
                    <a:ext cx="728" cy="207"/>
                  </a:xfrm>
                  <a:custGeom>
                    <a:avLst/>
                    <a:gdLst>
                      <a:gd name="T0" fmla="*/ 186 w 728"/>
                      <a:gd name="T1" fmla="*/ 0 h 207"/>
                      <a:gd name="T2" fmla="*/ 728 w 728"/>
                      <a:gd name="T3" fmla="*/ 0 h 207"/>
                      <a:gd name="T4" fmla="*/ 545 w 728"/>
                      <a:gd name="T5" fmla="*/ 207 h 207"/>
                      <a:gd name="T6" fmla="*/ 0 w 728"/>
                      <a:gd name="T7" fmla="*/ 207 h 207"/>
                      <a:gd name="T8" fmla="*/ 186 w 728"/>
                      <a:gd name="T9" fmla="*/ 0 h 207"/>
                      <a:gd name="T10" fmla="*/ 0 60000 65536"/>
                      <a:gd name="T11" fmla="*/ 0 60000 65536"/>
                      <a:gd name="T12" fmla="*/ 0 60000 65536"/>
                      <a:gd name="T13" fmla="*/ 0 60000 65536"/>
                      <a:gd name="T14" fmla="*/ 0 60000 65536"/>
                      <a:gd name="T15" fmla="*/ 0 w 728"/>
                      <a:gd name="T16" fmla="*/ 0 h 207"/>
                      <a:gd name="T17" fmla="*/ 728 w 728"/>
                      <a:gd name="T18" fmla="*/ 207 h 207"/>
                    </a:gdLst>
                    <a:ahLst/>
                    <a:cxnLst>
                      <a:cxn ang="T10">
                        <a:pos x="T0" y="T1"/>
                      </a:cxn>
                      <a:cxn ang="T11">
                        <a:pos x="T2" y="T3"/>
                      </a:cxn>
                      <a:cxn ang="T12">
                        <a:pos x="T4" y="T5"/>
                      </a:cxn>
                      <a:cxn ang="T13">
                        <a:pos x="T6" y="T7"/>
                      </a:cxn>
                      <a:cxn ang="T14">
                        <a:pos x="T8" y="T9"/>
                      </a:cxn>
                    </a:cxnLst>
                    <a:rect l="T15" t="T16" r="T17" b="T18"/>
                    <a:pathLst>
                      <a:path w="728" h="207">
                        <a:moveTo>
                          <a:pt x="186" y="0"/>
                        </a:moveTo>
                        <a:lnTo>
                          <a:pt x="728" y="0"/>
                        </a:lnTo>
                        <a:lnTo>
                          <a:pt x="545" y="207"/>
                        </a:lnTo>
                        <a:lnTo>
                          <a:pt x="0" y="207"/>
                        </a:lnTo>
                        <a:lnTo>
                          <a:pt x="186" y="0"/>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01" name="Freeform 275"/>
                  <p:cNvSpPr>
                    <a:spLocks/>
                  </p:cNvSpPr>
                  <p:nvPr/>
                </p:nvSpPr>
                <p:spPr bwMode="auto">
                  <a:xfrm>
                    <a:off x="4672" y="1061"/>
                    <a:ext cx="728" cy="207"/>
                  </a:xfrm>
                  <a:custGeom>
                    <a:avLst/>
                    <a:gdLst>
                      <a:gd name="T0" fmla="*/ 186 w 728"/>
                      <a:gd name="T1" fmla="*/ 0 h 207"/>
                      <a:gd name="T2" fmla="*/ 728 w 728"/>
                      <a:gd name="T3" fmla="*/ 0 h 207"/>
                      <a:gd name="T4" fmla="*/ 545 w 728"/>
                      <a:gd name="T5" fmla="*/ 207 h 207"/>
                      <a:gd name="T6" fmla="*/ 0 w 728"/>
                      <a:gd name="T7" fmla="*/ 207 h 207"/>
                      <a:gd name="T8" fmla="*/ 186 w 728"/>
                      <a:gd name="T9" fmla="*/ 0 h 207"/>
                      <a:gd name="T10" fmla="*/ 0 60000 65536"/>
                      <a:gd name="T11" fmla="*/ 0 60000 65536"/>
                      <a:gd name="T12" fmla="*/ 0 60000 65536"/>
                      <a:gd name="T13" fmla="*/ 0 60000 65536"/>
                      <a:gd name="T14" fmla="*/ 0 60000 65536"/>
                      <a:gd name="T15" fmla="*/ 0 w 728"/>
                      <a:gd name="T16" fmla="*/ 0 h 207"/>
                      <a:gd name="T17" fmla="*/ 728 w 728"/>
                      <a:gd name="T18" fmla="*/ 207 h 207"/>
                    </a:gdLst>
                    <a:ahLst/>
                    <a:cxnLst>
                      <a:cxn ang="T10">
                        <a:pos x="T0" y="T1"/>
                      </a:cxn>
                      <a:cxn ang="T11">
                        <a:pos x="T2" y="T3"/>
                      </a:cxn>
                      <a:cxn ang="T12">
                        <a:pos x="T4" y="T5"/>
                      </a:cxn>
                      <a:cxn ang="T13">
                        <a:pos x="T6" y="T7"/>
                      </a:cxn>
                      <a:cxn ang="T14">
                        <a:pos x="T8" y="T9"/>
                      </a:cxn>
                    </a:cxnLst>
                    <a:rect l="T15" t="T16" r="T17" b="T18"/>
                    <a:pathLst>
                      <a:path w="728" h="207">
                        <a:moveTo>
                          <a:pt x="186" y="0"/>
                        </a:moveTo>
                        <a:lnTo>
                          <a:pt x="728" y="0"/>
                        </a:lnTo>
                        <a:lnTo>
                          <a:pt x="545" y="207"/>
                        </a:lnTo>
                        <a:lnTo>
                          <a:pt x="0" y="207"/>
                        </a:lnTo>
                        <a:lnTo>
                          <a:pt x="186" y="0"/>
                        </a:lnTo>
                        <a:close/>
                      </a:path>
                    </a:pathLst>
                  </a:custGeom>
                  <a:solidFill>
                    <a:srgbClr val="004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02" name="Freeform 276"/>
                  <p:cNvSpPr>
                    <a:spLocks/>
                  </p:cNvSpPr>
                  <p:nvPr/>
                </p:nvSpPr>
                <p:spPr bwMode="auto">
                  <a:xfrm>
                    <a:off x="5217" y="1061"/>
                    <a:ext cx="183" cy="403"/>
                  </a:xfrm>
                  <a:custGeom>
                    <a:avLst/>
                    <a:gdLst>
                      <a:gd name="T0" fmla="*/ 183 w 183"/>
                      <a:gd name="T1" fmla="*/ 0 h 403"/>
                      <a:gd name="T2" fmla="*/ 0 w 183"/>
                      <a:gd name="T3" fmla="*/ 204 h 403"/>
                      <a:gd name="T4" fmla="*/ 0 w 183"/>
                      <a:gd name="T5" fmla="*/ 403 h 403"/>
                      <a:gd name="T6" fmla="*/ 183 w 183"/>
                      <a:gd name="T7" fmla="*/ 198 h 403"/>
                      <a:gd name="T8" fmla="*/ 183 w 183"/>
                      <a:gd name="T9" fmla="*/ 0 h 403"/>
                      <a:gd name="T10" fmla="*/ 0 60000 65536"/>
                      <a:gd name="T11" fmla="*/ 0 60000 65536"/>
                      <a:gd name="T12" fmla="*/ 0 60000 65536"/>
                      <a:gd name="T13" fmla="*/ 0 60000 65536"/>
                      <a:gd name="T14" fmla="*/ 0 60000 65536"/>
                      <a:gd name="T15" fmla="*/ 0 w 183"/>
                      <a:gd name="T16" fmla="*/ 0 h 403"/>
                      <a:gd name="T17" fmla="*/ 183 w 183"/>
                      <a:gd name="T18" fmla="*/ 403 h 403"/>
                    </a:gdLst>
                    <a:ahLst/>
                    <a:cxnLst>
                      <a:cxn ang="T10">
                        <a:pos x="T0" y="T1"/>
                      </a:cxn>
                      <a:cxn ang="T11">
                        <a:pos x="T2" y="T3"/>
                      </a:cxn>
                      <a:cxn ang="T12">
                        <a:pos x="T4" y="T5"/>
                      </a:cxn>
                      <a:cxn ang="T13">
                        <a:pos x="T6" y="T7"/>
                      </a:cxn>
                      <a:cxn ang="T14">
                        <a:pos x="T8" y="T9"/>
                      </a:cxn>
                    </a:cxnLst>
                    <a:rect l="T15" t="T16" r="T17" b="T18"/>
                    <a:pathLst>
                      <a:path w="183" h="403">
                        <a:moveTo>
                          <a:pt x="183" y="0"/>
                        </a:moveTo>
                        <a:lnTo>
                          <a:pt x="0" y="204"/>
                        </a:lnTo>
                        <a:lnTo>
                          <a:pt x="0" y="403"/>
                        </a:lnTo>
                        <a:lnTo>
                          <a:pt x="183" y="198"/>
                        </a:lnTo>
                        <a:lnTo>
                          <a:pt x="183" y="0"/>
                        </a:lnTo>
                        <a:close/>
                      </a:path>
                    </a:pathLst>
                  </a:custGeom>
                  <a:solidFill>
                    <a:srgbClr val="0027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03" name="Freeform 277"/>
                  <p:cNvSpPr>
                    <a:spLocks/>
                  </p:cNvSpPr>
                  <p:nvPr/>
                </p:nvSpPr>
                <p:spPr bwMode="auto">
                  <a:xfrm>
                    <a:off x="5217" y="1061"/>
                    <a:ext cx="183" cy="403"/>
                  </a:xfrm>
                  <a:custGeom>
                    <a:avLst/>
                    <a:gdLst>
                      <a:gd name="T0" fmla="*/ 183 w 183"/>
                      <a:gd name="T1" fmla="*/ 0 h 403"/>
                      <a:gd name="T2" fmla="*/ 0 w 183"/>
                      <a:gd name="T3" fmla="*/ 204 h 403"/>
                      <a:gd name="T4" fmla="*/ 0 w 183"/>
                      <a:gd name="T5" fmla="*/ 403 h 403"/>
                      <a:gd name="T6" fmla="*/ 183 w 183"/>
                      <a:gd name="T7" fmla="*/ 198 h 403"/>
                      <a:gd name="T8" fmla="*/ 183 w 183"/>
                      <a:gd name="T9" fmla="*/ 0 h 403"/>
                      <a:gd name="T10" fmla="*/ 0 60000 65536"/>
                      <a:gd name="T11" fmla="*/ 0 60000 65536"/>
                      <a:gd name="T12" fmla="*/ 0 60000 65536"/>
                      <a:gd name="T13" fmla="*/ 0 60000 65536"/>
                      <a:gd name="T14" fmla="*/ 0 60000 65536"/>
                      <a:gd name="T15" fmla="*/ 0 w 183"/>
                      <a:gd name="T16" fmla="*/ 0 h 403"/>
                      <a:gd name="T17" fmla="*/ 183 w 183"/>
                      <a:gd name="T18" fmla="*/ 403 h 403"/>
                    </a:gdLst>
                    <a:ahLst/>
                    <a:cxnLst>
                      <a:cxn ang="T10">
                        <a:pos x="T0" y="T1"/>
                      </a:cxn>
                      <a:cxn ang="T11">
                        <a:pos x="T2" y="T3"/>
                      </a:cxn>
                      <a:cxn ang="T12">
                        <a:pos x="T4" y="T5"/>
                      </a:cxn>
                      <a:cxn ang="T13">
                        <a:pos x="T6" y="T7"/>
                      </a:cxn>
                      <a:cxn ang="T14">
                        <a:pos x="T8" y="T9"/>
                      </a:cxn>
                    </a:cxnLst>
                    <a:rect l="T15" t="T16" r="T17" b="T18"/>
                    <a:pathLst>
                      <a:path w="183" h="403">
                        <a:moveTo>
                          <a:pt x="183" y="0"/>
                        </a:moveTo>
                        <a:lnTo>
                          <a:pt x="0" y="204"/>
                        </a:lnTo>
                        <a:lnTo>
                          <a:pt x="0" y="403"/>
                        </a:lnTo>
                        <a:lnTo>
                          <a:pt x="183" y="198"/>
                        </a:lnTo>
                        <a:lnTo>
                          <a:pt x="183" y="0"/>
                        </a:lnTo>
                        <a:close/>
                      </a:path>
                    </a:pathLst>
                  </a:custGeom>
                  <a:solidFill>
                    <a:srgbClr val="0027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04" name="Rectangle 278"/>
                  <p:cNvSpPr>
                    <a:spLocks noChangeArrowheads="1"/>
                  </p:cNvSpPr>
                  <p:nvPr/>
                </p:nvSpPr>
                <p:spPr bwMode="auto">
                  <a:xfrm>
                    <a:off x="4673" y="1268"/>
                    <a:ext cx="544" cy="196"/>
                  </a:xfrm>
                  <a:prstGeom prst="rect">
                    <a:avLst/>
                  </a:prstGeom>
                  <a:solidFill>
                    <a:srgbClr val="5589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nvGrpSpPr>
                <p:cNvPr id="184391" name="Group 279"/>
                <p:cNvGrpSpPr>
                  <a:grpSpLocks/>
                </p:cNvGrpSpPr>
                <p:nvPr/>
              </p:nvGrpSpPr>
              <p:grpSpPr bwMode="auto">
                <a:xfrm>
                  <a:off x="4744" y="1080"/>
                  <a:ext cx="580" cy="177"/>
                  <a:chOff x="4744" y="1080"/>
                  <a:chExt cx="580" cy="177"/>
                </a:xfrm>
              </p:grpSpPr>
              <p:sp>
                <p:nvSpPr>
                  <p:cNvPr id="184392" name="Freeform 280"/>
                  <p:cNvSpPr>
                    <a:spLocks/>
                  </p:cNvSpPr>
                  <p:nvPr/>
                </p:nvSpPr>
                <p:spPr bwMode="auto">
                  <a:xfrm>
                    <a:off x="5078" y="1080"/>
                    <a:ext cx="246" cy="66"/>
                  </a:xfrm>
                  <a:custGeom>
                    <a:avLst/>
                    <a:gdLst>
                      <a:gd name="T0" fmla="*/ 21 w 246"/>
                      <a:gd name="T1" fmla="*/ 15 h 66"/>
                      <a:gd name="T2" fmla="*/ 0 w 246"/>
                      <a:gd name="T3" fmla="*/ 38 h 66"/>
                      <a:gd name="T4" fmla="*/ 151 w 246"/>
                      <a:gd name="T5" fmla="*/ 38 h 66"/>
                      <a:gd name="T6" fmla="*/ 126 w 246"/>
                      <a:gd name="T7" fmla="*/ 66 h 66"/>
                      <a:gd name="T8" fmla="*/ 246 w 246"/>
                      <a:gd name="T9" fmla="*/ 28 h 66"/>
                      <a:gd name="T10" fmla="*/ 183 w 246"/>
                      <a:gd name="T11" fmla="*/ 0 h 66"/>
                      <a:gd name="T12" fmla="*/ 169 w 246"/>
                      <a:gd name="T13" fmla="*/ 15 h 66"/>
                      <a:gd name="T14" fmla="*/ 21 w 246"/>
                      <a:gd name="T15" fmla="*/ 15 h 66"/>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66"/>
                      <a:gd name="T26" fmla="*/ 246 w 24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66">
                        <a:moveTo>
                          <a:pt x="21" y="15"/>
                        </a:moveTo>
                        <a:lnTo>
                          <a:pt x="0" y="38"/>
                        </a:lnTo>
                        <a:lnTo>
                          <a:pt x="151" y="38"/>
                        </a:lnTo>
                        <a:lnTo>
                          <a:pt x="126" y="66"/>
                        </a:lnTo>
                        <a:lnTo>
                          <a:pt x="246" y="28"/>
                        </a:lnTo>
                        <a:lnTo>
                          <a:pt x="183" y="0"/>
                        </a:lnTo>
                        <a:lnTo>
                          <a:pt x="169" y="15"/>
                        </a:ln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93" name="Freeform 281"/>
                  <p:cNvSpPr>
                    <a:spLocks/>
                  </p:cNvSpPr>
                  <p:nvPr/>
                </p:nvSpPr>
                <p:spPr bwMode="auto">
                  <a:xfrm>
                    <a:off x="5078" y="1080"/>
                    <a:ext cx="246" cy="66"/>
                  </a:xfrm>
                  <a:custGeom>
                    <a:avLst/>
                    <a:gdLst>
                      <a:gd name="T0" fmla="*/ 21 w 246"/>
                      <a:gd name="T1" fmla="*/ 15 h 66"/>
                      <a:gd name="T2" fmla="*/ 0 w 246"/>
                      <a:gd name="T3" fmla="*/ 38 h 66"/>
                      <a:gd name="T4" fmla="*/ 151 w 246"/>
                      <a:gd name="T5" fmla="*/ 38 h 66"/>
                      <a:gd name="T6" fmla="*/ 126 w 246"/>
                      <a:gd name="T7" fmla="*/ 66 h 66"/>
                      <a:gd name="T8" fmla="*/ 246 w 246"/>
                      <a:gd name="T9" fmla="*/ 28 h 66"/>
                      <a:gd name="T10" fmla="*/ 183 w 246"/>
                      <a:gd name="T11" fmla="*/ 0 h 66"/>
                      <a:gd name="T12" fmla="*/ 169 w 246"/>
                      <a:gd name="T13" fmla="*/ 15 h 66"/>
                      <a:gd name="T14" fmla="*/ 21 w 246"/>
                      <a:gd name="T15" fmla="*/ 15 h 66"/>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66"/>
                      <a:gd name="T26" fmla="*/ 246 w 24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66">
                        <a:moveTo>
                          <a:pt x="21" y="15"/>
                        </a:moveTo>
                        <a:lnTo>
                          <a:pt x="0" y="38"/>
                        </a:lnTo>
                        <a:lnTo>
                          <a:pt x="151" y="38"/>
                        </a:lnTo>
                        <a:lnTo>
                          <a:pt x="126" y="66"/>
                        </a:lnTo>
                        <a:lnTo>
                          <a:pt x="246" y="28"/>
                        </a:lnTo>
                        <a:lnTo>
                          <a:pt x="183" y="0"/>
                        </a:lnTo>
                        <a:lnTo>
                          <a:pt x="169" y="15"/>
                        </a:ln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94" name="Freeform 282"/>
                  <p:cNvSpPr>
                    <a:spLocks/>
                  </p:cNvSpPr>
                  <p:nvPr/>
                </p:nvSpPr>
                <p:spPr bwMode="auto">
                  <a:xfrm>
                    <a:off x="5001" y="1167"/>
                    <a:ext cx="246" cy="66"/>
                  </a:xfrm>
                  <a:custGeom>
                    <a:avLst/>
                    <a:gdLst>
                      <a:gd name="T0" fmla="*/ 21 w 246"/>
                      <a:gd name="T1" fmla="*/ 14 h 66"/>
                      <a:gd name="T2" fmla="*/ 0 w 246"/>
                      <a:gd name="T3" fmla="*/ 38 h 66"/>
                      <a:gd name="T4" fmla="*/ 151 w 246"/>
                      <a:gd name="T5" fmla="*/ 38 h 66"/>
                      <a:gd name="T6" fmla="*/ 126 w 246"/>
                      <a:gd name="T7" fmla="*/ 66 h 66"/>
                      <a:gd name="T8" fmla="*/ 246 w 246"/>
                      <a:gd name="T9" fmla="*/ 27 h 66"/>
                      <a:gd name="T10" fmla="*/ 183 w 246"/>
                      <a:gd name="T11" fmla="*/ 0 h 66"/>
                      <a:gd name="T12" fmla="*/ 169 w 246"/>
                      <a:gd name="T13" fmla="*/ 14 h 66"/>
                      <a:gd name="T14" fmla="*/ 21 w 246"/>
                      <a:gd name="T15" fmla="*/ 14 h 66"/>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66"/>
                      <a:gd name="T26" fmla="*/ 246 w 24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66">
                        <a:moveTo>
                          <a:pt x="21" y="14"/>
                        </a:moveTo>
                        <a:lnTo>
                          <a:pt x="0" y="38"/>
                        </a:lnTo>
                        <a:lnTo>
                          <a:pt x="151" y="38"/>
                        </a:lnTo>
                        <a:lnTo>
                          <a:pt x="126" y="66"/>
                        </a:lnTo>
                        <a:lnTo>
                          <a:pt x="246" y="27"/>
                        </a:lnTo>
                        <a:lnTo>
                          <a:pt x="183" y="0"/>
                        </a:lnTo>
                        <a:lnTo>
                          <a:pt x="169" y="14"/>
                        </a:ln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95" name="Freeform 283"/>
                  <p:cNvSpPr>
                    <a:spLocks/>
                  </p:cNvSpPr>
                  <p:nvPr/>
                </p:nvSpPr>
                <p:spPr bwMode="auto">
                  <a:xfrm>
                    <a:off x="5001" y="1167"/>
                    <a:ext cx="246" cy="66"/>
                  </a:xfrm>
                  <a:custGeom>
                    <a:avLst/>
                    <a:gdLst>
                      <a:gd name="T0" fmla="*/ 21 w 246"/>
                      <a:gd name="T1" fmla="*/ 14 h 66"/>
                      <a:gd name="T2" fmla="*/ 0 w 246"/>
                      <a:gd name="T3" fmla="*/ 38 h 66"/>
                      <a:gd name="T4" fmla="*/ 151 w 246"/>
                      <a:gd name="T5" fmla="*/ 38 h 66"/>
                      <a:gd name="T6" fmla="*/ 126 w 246"/>
                      <a:gd name="T7" fmla="*/ 66 h 66"/>
                      <a:gd name="T8" fmla="*/ 246 w 246"/>
                      <a:gd name="T9" fmla="*/ 27 h 66"/>
                      <a:gd name="T10" fmla="*/ 183 w 246"/>
                      <a:gd name="T11" fmla="*/ 0 h 66"/>
                      <a:gd name="T12" fmla="*/ 169 w 246"/>
                      <a:gd name="T13" fmla="*/ 14 h 66"/>
                      <a:gd name="T14" fmla="*/ 21 w 246"/>
                      <a:gd name="T15" fmla="*/ 14 h 66"/>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66"/>
                      <a:gd name="T26" fmla="*/ 246 w 246"/>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66">
                        <a:moveTo>
                          <a:pt x="21" y="14"/>
                        </a:moveTo>
                        <a:lnTo>
                          <a:pt x="0" y="38"/>
                        </a:lnTo>
                        <a:lnTo>
                          <a:pt x="151" y="38"/>
                        </a:lnTo>
                        <a:lnTo>
                          <a:pt x="126" y="66"/>
                        </a:lnTo>
                        <a:lnTo>
                          <a:pt x="246" y="27"/>
                        </a:lnTo>
                        <a:lnTo>
                          <a:pt x="183" y="0"/>
                        </a:lnTo>
                        <a:lnTo>
                          <a:pt x="169" y="14"/>
                        </a:ln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96" name="Freeform 284"/>
                  <p:cNvSpPr>
                    <a:spLocks/>
                  </p:cNvSpPr>
                  <p:nvPr/>
                </p:nvSpPr>
                <p:spPr bwMode="auto">
                  <a:xfrm>
                    <a:off x="4744" y="1191"/>
                    <a:ext cx="249" cy="66"/>
                  </a:xfrm>
                  <a:custGeom>
                    <a:avLst/>
                    <a:gdLst>
                      <a:gd name="T0" fmla="*/ 230 w 249"/>
                      <a:gd name="T1" fmla="*/ 46 h 66"/>
                      <a:gd name="T2" fmla="*/ 249 w 249"/>
                      <a:gd name="T3" fmla="*/ 22 h 66"/>
                      <a:gd name="T4" fmla="*/ 102 w 249"/>
                      <a:gd name="T5" fmla="*/ 22 h 66"/>
                      <a:gd name="T6" fmla="*/ 121 w 249"/>
                      <a:gd name="T7" fmla="*/ 0 h 66"/>
                      <a:gd name="T8" fmla="*/ 0 w 249"/>
                      <a:gd name="T9" fmla="*/ 39 h 66"/>
                      <a:gd name="T10" fmla="*/ 64 w 249"/>
                      <a:gd name="T11" fmla="*/ 66 h 66"/>
                      <a:gd name="T12" fmla="*/ 83 w 249"/>
                      <a:gd name="T13" fmla="*/ 46 h 66"/>
                      <a:gd name="T14" fmla="*/ 230 w 249"/>
                      <a:gd name="T15" fmla="*/ 46 h 66"/>
                      <a:gd name="T16" fmla="*/ 0 60000 65536"/>
                      <a:gd name="T17" fmla="*/ 0 60000 65536"/>
                      <a:gd name="T18" fmla="*/ 0 60000 65536"/>
                      <a:gd name="T19" fmla="*/ 0 60000 65536"/>
                      <a:gd name="T20" fmla="*/ 0 60000 65536"/>
                      <a:gd name="T21" fmla="*/ 0 60000 65536"/>
                      <a:gd name="T22" fmla="*/ 0 60000 65536"/>
                      <a:gd name="T23" fmla="*/ 0 60000 65536"/>
                      <a:gd name="T24" fmla="*/ 0 w 249"/>
                      <a:gd name="T25" fmla="*/ 0 h 66"/>
                      <a:gd name="T26" fmla="*/ 249 w 249"/>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9" h="66">
                        <a:moveTo>
                          <a:pt x="230" y="46"/>
                        </a:moveTo>
                        <a:lnTo>
                          <a:pt x="249" y="22"/>
                        </a:lnTo>
                        <a:lnTo>
                          <a:pt x="102" y="22"/>
                        </a:lnTo>
                        <a:lnTo>
                          <a:pt x="121" y="0"/>
                        </a:lnTo>
                        <a:lnTo>
                          <a:pt x="0" y="39"/>
                        </a:lnTo>
                        <a:lnTo>
                          <a:pt x="64" y="66"/>
                        </a:lnTo>
                        <a:lnTo>
                          <a:pt x="83" y="46"/>
                        </a:lnTo>
                        <a:lnTo>
                          <a:pt x="23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97" name="Freeform 285"/>
                  <p:cNvSpPr>
                    <a:spLocks/>
                  </p:cNvSpPr>
                  <p:nvPr/>
                </p:nvSpPr>
                <p:spPr bwMode="auto">
                  <a:xfrm>
                    <a:off x="4744" y="1191"/>
                    <a:ext cx="249" cy="66"/>
                  </a:xfrm>
                  <a:custGeom>
                    <a:avLst/>
                    <a:gdLst>
                      <a:gd name="T0" fmla="*/ 230 w 249"/>
                      <a:gd name="T1" fmla="*/ 46 h 66"/>
                      <a:gd name="T2" fmla="*/ 249 w 249"/>
                      <a:gd name="T3" fmla="*/ 22 h 66"/>
                      <a:gd name="T4" fmla="*/ 102 w 249"/>
                      <a:gd name="T5" fmla="*/ 22 h 66"/>
                      <a:gd name="T6" fmla="*/ 121 w 249"/>
                      <a:gd name="T7" fmla="*/ 0 h 66"/>
                      <a:gd name="T8" fmla="*/ 0 w 249"/>
                      <a:gd name="T9" fmla="*/ 39 h 66"/>
                      <a:gd name="T10" fmla="*/ 64 w 249"/>
                      <a:gd name="T11" fmla="*/ 66 h 66"/>
                      <a:gd name="T12" fmla="*/ 83 w 249"/>
                      <a:gd name="T13" fmla="*/ 46 h 66"/>
                      <a:gd name="T14" fmla="*/ 230 w 249"/>
                      <a:gd name="T15" fmla="*/ 46 h 66"/>
                      <a:gd name="T16" fmla="*/ 0 60000 65536"/>
                      <a:gd name="T17" fmla="*/ 0 60000 65536"/>
                      <a:gd name="T18" fmla="*/ 0 60000 65536"/>
                      <a:gd name="T19" fmla="*/ 0 60000 65536"/>
                      <a:gd name="T20" fmla="*/ 0 60000 65536"/>
                      <a:gd name="T21" fmla="*/ 0 60000 65536"/>
                      <a:gd name="T22" fmla="*/ 0 60000 65536"/>
                      <a:gd name="T23" fmla="*/ 0 60000 65536"/>
                      <a:gd name="T24" fmla="*/ 0 w 249"/>
                      <a:gd name="T25" fmla="*/ 0 h 66"/>
                      <a:gd name="T26" fmla="*/ 249 w 249"/>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9" h="66">
                        <a:moveTo>
                          <a:pt x="230" y="46"/>
                        </a:moveTo>
                        <a:lnTo>
                          <a:pt x="249" y="22"/>
                        </a:lnTo>
                        <a:lnTo>
                          <a:pt x="102" y="22"/>
                        </a:lnTo>
                        <a:lnTo>
                          <a:pt x="121" y="0"/>
                        </a:lnTo>
                        <a:lnTo>
                          <a:pt x="0" y="39"/>
                        </a:lnTo>
                        <a:lnTo>
                          <a:pt x="64" y="66"/>
                        </a:lnTo>
                        <a:lnTo>
                          <a:pt x="83" y="46"/>
                        </a:lnTo>
                        <a:lnTo>
                          <a:pt x="23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98" name="Freeform 286"/>
                  <p:cNvSpPr>
                    <a:spLocks/>
                  </p:cNvSpPr>
                  <p:nvPr/>
                </p:nvSpPr>
                <p:spPr bwMode="auto">
                  <a:xfrm>
                    <a:off x="4817" y="1111"/>
                    <a:ext cx="250" cy="66"/>
                  </a:xfrm>
                  <a:custGeom>
                    <a:avLst/>
                    <a:gdLst>
                      <a:gd name="T0" fmla="*/ 230 w 250"/>
                      <a:gd name="T1" fmla="*/ 45 h 66"/>
                      <a:gd name="T2" fmla="*/ 250 w 250"/>
                      <a:gd name="T3" fmla="*/ 22 h 66"/>
                      <a:gd name="T4" fmla="*/ 102 w 250"/>
                      <a:gd name="T5" fmla="*/ 22 h 66"/>
                      <a:gd name="T6" fmla="*/ 122 w 250"/>
                      <a:gd name="T7" fmla="*/ 0 h 66"/>
                      <a:gd name="T8" fmla="*/ 0 w 250"/>
                      <a:gd name="T9" fmla="*/ 38 h 66"/>
                      <a:gd name="T10" fmla="*/ 64 w 250"/>
                      <a:gd name="T11" fmla="*/ 66 h 66"/>
                      <a:gd name="T12" fmla="*/ 84 w 250"/>
                      <a:gd name="T13" fmla="*/ 45 h 66"/>
                      <a:gd name="T14" fmla="*/ 230 w 250"/>
                      <a:gd name="T15" fmla="*/ 45 h 66"/>
                      <a:gd name="T16" fmla="*/ 0 60000 65536"/>
                      <a:gd name="T17" fmla="*/ 0 60000 65536"/>
                      <a:gd name="T18" fmla="*/ 0 60000 65536"/>
                      <a:gd name="T19" fmla="*/ 0 60000 65536"/>
                      <a:gd name="T20" fmla="*/ 0 60000 65536"/>
                      <a:gd name="T21" fmla="*/ 0 60000 65536"/>
                      <a:gd name="T22" fmla="*/ 0 60000 65536"/>
                      <a:gd name="T23" fmla="*/ 0 60000 65536"/>
                      <a:gd name="T24" fmla="*/ 0 w 250"/>
                      <a:gd name="T25" fmla="*/ 0 h 66"/>
                      <a:gd name="T26" fmla="*/ 250 w 25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0" h="66">
                        <a:moveTo>
                          <a:pt x="230" y="45"/>
                        </a:moveTo>
                        <a:lnTo>
                          <a:pt x="250" y="22"/>
                        </a:lnTo>
                        <a:lnTo>
                          <a:pt x="102" y="22"/>
                        </a:lnTo>
                        <a:lnTo>
                          <a:pt x="122" y="0"/>
                        </a:lnTo>
                        <a:lnTo>
                          <a:pt x="0" y="38"/>
                        </a:lnTo>
                        <a:lnTo>
                          <a:pt x="64" y="66"/>
                        </a:lnTo>
                        <a:lnTo>
                          <a:pt x="84" y="45"/>
                        </a:lnTo>
                        <a:lnTo>
                          <a:pt x="23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99" name="Freeform 287"/>
                  <p:cNvSpPr>
                    <a:spLocks/>
                  </p:cNvSpPr>
                  <p:nvPr/>
                </p:nvSpPr>
                <p:spPr bwMode="auto">
                  <a:xfrm>
                    <a:off x="4817" y="1111"/>
                    <a:ext cx="250" cy="66"/>
                  </a:xfrm>
                  <a:custGeom>
                    <a:avLst/>
                    <a:gdLst>
                      <a:gd name="T0" fmla="*/ 230 w 250"/>
                      <a:gd name="T1" fmla="*/ 45 h 66"/>
                      <a:gd name="T2" fmla="*/ 250 w 250"/>
                      <a:gd name="T3" fmla="*/ 22 h 66"/>
                      <a:gd name="T4" fmla="*/ 102 w 250"/>
                      <a:gd name="T5" fmla="*/ 22 h 66"/>
                      <a:gd name="T6" fmla="*/ 122 w 250"/>
                      <a:gd name="T7" fmla="*/ 0 h 66"/>
                      <a:gd name="T8" fmla="*/ 0 w 250"/>
                      <a:gd name="T9" fmla="*/ 38 h 66"/>
                      <a:gd name="T10" fmla="*/ 64 w 250"/>
                      <a:gd name="T11" fmla="*/ 66 h 66"/>
                      <a:gd name="T12" fmla="*/ 84 w 250"/>
                      <a:gd name="T13" fmla="*/ 45 h 66"/>
                      <a:gd name="T14" fmla="*/ 230 w 250"/>
                      <a:gd name="T15" fmla="*/ 45 h 66"/>
                      <a:gd name="T16" fmla="*/ 0 60000 65536"/>
                      <a:gd name="T17" fmla="*/ 0 60000 65536"/>
                      <a:gd name="T18" fmla="*/ 0 60000 65536"/>
                      <a:gd name="T19" fmla="*/ 0 60000 65536"/>
                      <a:gd name="T20" fmla="*/ 0 60000 65536"/>
                      <a:gd name="T21" fmla="*/ 0 60000 65536"/>
                      <a:gd name="T22" fmla="*/ 0 60000 65536"/>
                      <a:gd name="T23" fmla="*/ 0 60000 65536"/>
                      <a:gd name="T24" fmla="*/ 0 w 250"/>
                      <a:gd name="T25" fmla="*/ 0 h 66"/>
                      <a:gd name="T26" fmla="*/ 250 w 250"/>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0" h="66">
                        <a:moveTo>
                          <a:pt x="230" y="45"/>
                        </a:moveTo>
                        <a:lnTo>
                          <a:pt x="250" y="22"/>
                        </a:lnTo>
                        <a:lnTo>
                          <a:pt x="102" y="22"/>
                        </a:lnTo>
                        <a:lnTo>
                          <a:pt x="122" y="0"/>
                        </a:lnTo>
                        <a:lnTo>
                          <a:pt x="0" y="38"/>
                        </a:lnTo>
                        <a:lnTo>
                          <a:pt x="64" y="66"/>
                        </a:lnTo>
                        <a:lnTo>
                          <a:pt x="84" y="45"/>
                        </a:lnTo>
                        <a:lnTo>
                          <a:pt x="23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184388" name="Text Box 288"/>
              <p:cNvSpPr txBox="1">
                <a:spLocks noChangeArrowheads="1"/>
              </p:cNvSpPr>
              <p:nvPr/>
            </p:nvSpPr>
            <p:spPr bwMode="auto">
              <a:xfrm>
                <a:off x="4689" y="1251"/>
                <a:ext cx="56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de-DE" altLang="en-US" sz="1600" b="1">
                    <a:solidFill>
                      <a:schemeClr val="bg1"/>
                    </a:solidFill>
                    <a:latin typeface="Arial" charset="0"/>
                  </a:rPr>
                  <a:t>Switch</a:t>
                </a:r>
                <a:endParaRPr lang="de-DE" altLang="en-US" sz="1600" b="1">
                  <a:latin typeface="Arial" charset="0"/>
                </a:endParaRPr>
              </a:p>
            </p:txBody>
          </p:sp>
        </p:grpSp>
        <p:grpSp>
          <p:nvGrpSpPr>
            <p:cNvPr id="184354" name="Group 289"/>
            <p:cNvGrpSpPr>
              <a:grpSpLocks/>
            </p:cNvGrpSpPr>
            <p:nvPr/>
          </p:nvGrpSpPr>
          <p:grpSpPr bwMode="auto">
            <a:xfrm>
              <a:off x="49" y="3068"/>
              <a:ext cx="461" cy="394"/>
              <a:chOff x="49" y="2684"/>
              <a:chExt cx="461" cy="394"/>
            </a:xfrm>
          </p:grpSpPr>
          <p:grpSp>
            <p:nvGrpSpPr>
              <p:cNvPr id="184365" name="Group 290"/>
              <p:cNvGrpSpPr>
                <a:grpSpLocks/>
              </p:cNvGrpSpPr>
              <p:nvPr/>
            </p:nvGrpSpPr>
            <p:grpSpPr bwMode="auto">
              <a:xfrm>
                <a:off x="56" y="2694"/>
                <a:ext cx="454" cy="384"/>
                <a:chOff x="56" y="2694"/>
                <a:chExt cx="454" cy="384"/>
              </a:xfrm>
            </p:grpSpPr>
            <p:sp>
              <p:nvSpPr>
                <p:cNvPr id="184377" name="Freeform 291"/>
                <p:cNvSpPr>
                  <a:spLocks/>
                </p:cNvSpPr>
                <p:nvPr/>
              </p:nvSpPr>
              <p:spPr bwMode="auto">
                <a:xfrm>
                  <a:off x="56" y="2902"/>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78" name="Freeform 292"/>
                <p:cNvSpPr>
                  <a:spLocks/>
                </p:cNvSpPr>
                <p:nvPr/>
              </p:nvSpPr>
              <p:spPr bwMode="auto">
                <a:xfrm>
                  <a:off x="56" y="2902"/>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79" name="Rectangle 293"/>
                <p:cNvSpPr>
                  <a:spLocks noChangeArrowheads="1"/>
                </p:cNvSpPr>
                <p:nvPr/>
              </p:nvSpPr>
              <p:spPr bwMode="auto">
                <a:xfrm>
                  <a:off x="56" y="2944"/>
                  <a:ext cx="374" cy="8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380" name="Arc 294"/>
                <p:cNvSpPr>
                  <a:spLocks/>
                </p:cNvSpPr>
                <p:nvPr/>
              </p:nvSpPr>
              <p:spPr bwMode="auto">
                <a:xfrm>
                  <a:off x="404" y="2969"/>
                  <a:ext cx="86" cy="59"/>
                </a:xfrm>
                <a:custGeom>
                  <a:avLst/>
                  <a:gdLst>
                    <a:gd name="T0" fmla="*/ 0 w 25965"/>
                    <a:gd name="T1" fmla="*/ 0 h 26657"/>
                    <a:gd name="T2" fmla="*/ 0 w 25965"/>
                    <a:gd name="T3" fmla="*/ 0 h 26657"/>
                    <a:gd name="T4" fmla="*/ 0 w 25965"/>
                    <a:gd name="T5" fmla="*/ 0 h 26657"/>
                    <a:gd name="T6" fmla="*/ 0 60000 65536"/>
                    <a:gd name="T7" fmla="*/ 0 60000 65536"/>
                    <a:gd name="T8" fmla="*/ 0 60000 65536"/>
                    <a:gd name="T9" fmla="*/ 0 w 25965"/>
                    <a:gd name="T10" fmla="*/ 0 h 26657"/>
                    <a:gd name="T11" fmla="*/ 25965 w 25965"/>
                    <a:gd name="T12" fmla="*/ 26657 h 26657"/>
                  </a:gdLst>
                  <a:ahLst/>
                  <a:cxnLst>
                    <a:cxn ang="T6">
                      <a:pos x="T0" y="T1"/>
                    </a:cxn>
                    <a:cxn ang="T7">
                      <a:pos x="T2" y="T3"/>
                    </a:cxn>
                    <a:cxn ang="T8">
                      <a:pos x="T4" y="T5"/>
                    </a:cxn>
                  </a:cxnLst>
                  <a:rect l="T9" t="T10" r="T11" b="T12"/>
                  <a:pathLst>
                    <a:path w="25965" h="26657" fill="none" extrusionOk="0">
                      <a:moveTo>
                        <a:pt x="-1" y="445"/>
                      </a:moveTo>
                      <a:cubicBezTo>
                        <a:pt x="1436" y="149"/>
                        <a:pt x="2898" y="-1"/>
                        <a:pt x="4365" y="0"/>
                      </a:cubicBezTo>
                      <a:cubicBezTo>
                        <a:pt x="16294" y="0"/>
                        <a:pt x="25965" y="9670"/>
                        <a:pt x="25965" y="21600"/>
                      </a:cubicBezTo>
                      <a:cubicBezTo>
                        <a:pt x="25965" y="23303"/>
                        <a:pt x="25763" y="25000"/>
                        <a:pt x="25364" y="26656"/>
                      </a:cubicBezTo>
                    </a:path>
                    <a:path w="25965" h="26657" stroke="0" extrusionOk="0">
                      <a:moveTo>
                        <a:pt x="-1" y="445"/>
                      </a:moveTo>
                      <a:cubicBezTo>
                        <a:pt x="1436" y="149"/>
                        <a:pt x="2898" y="-1"/>
                        <a:pt x="4365" y="0"/>
                      </a:cubicBezTo>
                      <a:cubicBezTo>
                        <a:pt x="16294" y="0"/>
                        <a:pt x="25965" y="9670"/>
                        <a:pt x="25965" y="21600"/>
                      </a:cubicBezTo>
                      <a:cubicBezTo>
                        <a:pt x="25965" y="23303"/>
                        <a:pt x="25763" y="25000"/>
                        <a:pt x="25364" y="26656"/>
                      </a:cubicBezTo>
                      <a:lnTo>
                        <a:pt x="4365" y="21600"/>
                      </a:lnTo>
                      <a:lnTo>
                        <a:pt x="-1" y="445"/>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381" name="AutoShape 295"/>
                <p:cNvSpPr>
                  <a:spLocks noChangeArrowheads="1"/>
                </p:cNvSpPr>
                <p:nvPr/>
              </p:nvSpPr>
              <p:spPr bwMode="auto">
                <a:xfrm>
                  <a:off x="461" y="3001"/>
                  <a:ext cx="49" cy="77"/>
                </a:xfrm>
                <a:prstGeom prst="roundRect">
                  <a:avLst>
                    <a:gd name="adj" fmla="val 17856"/>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382" name="Group 296"/>
                <p:cNvGrpSpPr>
                  <a:grpSpLocks/>
                </p:cNvGrpSpPr>
                <p:nvPr/>
              </p:nvGrpSpPr>
              <p:grpSpPr bwMode="auto">
                <a:xfrm>
                  <a:off x="105" y="2694"/>
                  <a:ext cx="277" cy="226"/>
                  <a:chOff x="105" y="2694"/>
                  <a:chExt cx="277" cy="226"/>
                </a:xfrm>
              </p:grpSpPr>
              <p:sp>
                <p:nvSpPr>
                  <p:cNvPr id="184383" name="Freeform 297"/>
                  <p:cNvSpPr>
                    <a:spLocks/>
                  </p:cNvSpPr>
                  <p:nvPr/>
                </p:nvSpPr>
                <p:spPr bwMode="auto">
                  <a:xfrm>
                    <a:off x="119" y="2694"/>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84" name="Freeform 298"/>
                  <p:cNvSpPr>
                    <a:spLocks/>
                  </p:cNvSpPr>
                  <p:nvPr/>
                </p:nvSpPr>
                <p:spPr bwMode="auto">
                  <a:xfrm>
                    <a:off x="119" y="2694"/>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85" name="AutoShape 299"/>
                  <p:cNvSpPr>
                    <a:spLocks noChangeArrowheads="1"/>
                  </p:cNvSpPr>
                  <p:nvPr/>
                </p:nvSpPr>
                <p:spPr bwMode="auto">
                  <a:xfrm>
                    <a:off x="105" y="2719"/>
                    <a:ext cx="277" cy="201"/>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386" name="AutoShape 300"/>
                  <p:cNvSpPr>
                    <a:spLocks noChangeArrowheads="1"/>
                  </p:cNvSpPr>
                  <p:nvPr/>
                </p:nvSpPr>
                <p:spPr bwMode="auto">
                  <a:xfrm>
                    <a:off x="129" y="2743"/>
                    <a:ext cx="225" cy="149"/>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nvGrpSpPr>
              <p:cNvPr id="184366" name="Group 301"/>
              <p:cNvGrpSpPr>
                <a:grpSpLocks/>
              </p:cNvGrpSpPr>
              <p:nvPr/>
            </p:nvGrpSpPr>
            <p:grpSpPr bwMode="auto">
              <a:xfrm>
                <a:off x="49" y="2684"/>
                <a:ext cx="454" cy="384"/>
                <a:chOff x="49" y="2684"/>
                <a:chExt cx="454" cy="384"/>
              </a:xfrm>
            </p:grpSpPr>
            <p:sp>
              <p:nvSpPr>
                <p:cNvPr id="184367" name="Freeform 302"/>
                <p:cNvSpPr>
                  <a:spLocks/>
                </p:cNvSpPr>
                <p:nvPr/>
              </p:nvSpPr>
              <p:spPr bwMode="auto">
                <a:xfrm>
                  <a:off x="49" y="2892"/>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68" name="Freeform 303"/>
                <p:cNvSpPr>
                  <a:spLocks/>
                </p:cNvSpPr>
                <p:nvPr/>
              </p:nvSpPr>
              <p:spPr bwMode="auto">
                <a:xfrm>
                  <a:off x="49" y="2892"/>
                  <a:ext cx="371" cy="42"/>
                </a:xfrm>
                <a:custGeom>
                  <a:avLst/>
                  <a:gdLst>
                    <a:gd name="T0" fmla="*/ 0 w 371"/>
                    <a:gd name="T1" fmla="*/ 42 h 42"/>
                    <a:gd name="T2" fmla="*/ 45 w 371"/>
                    <a:gd name="T3" fmla="*/ 0 h 42"/>
                    <a:gd name="T4" fmla="*/ 329 w 371"/>
                    <a:gd name="T5" fmla="*/ 0 h 42"/>
                    <a:gd name="T6" fmla="*/ 371 w 371"/>
                    <a:gd name="T7" fmla="*/ 42 h 42"/>
                    <a:gd name="T8" fmla="*/ 0 w 371"/>
                    <a:gd name="T9" fmla="*/ 42 h 42"/>
                    <a:gd name="T10" fmla="*/ 0 60000 65536"/>
                    <a:gd name="T11" fmla="*/ 0 60000 65536"/>
                    <a:gd name="T12" fmla="*/ 0 60000 65536"/>
                    <a:gd name="T13" fmla="*/ 0 60000 65536"/>
                    <a:gd name="T14" fmla="*/ 0 60000 65536"/>
                    <a:gd name="T15" fmla="*/ 0 w 371"/>
                    <a:gd name="T16" fmla="*/ 0 h 42"/>
                    <a:gd name="T17" fmla="*/ 371 w 371"/>
                    <a:gd name="T18" fmla="*/ 42 h 42"/>
                  </a:gdLst>
                  <a:ahLst/>
                  <a:cxnLst>
                    <a:cxn ang="T10">
                      <a:pos x="T0" y="T1"/>
                    </a:cxn>
                    <a:cxn ang="T11">
                      <a:pos x="T2" y="T3"/>
                    </a:cxn>
                    <a:cxn ang="T12">
                      <a:pos x="T4" y="T5"/>
                    </a:cxn>
                    <a:cxn ang="T13">
                      <a:pos x="T6" y="T7"/>
                    </a:cxn>
                    <a:cxn ang="T14">
                      <a:pos x="T8" y="T9"/>
                    </a:cxn>
                  </a:cxnLst>
                  <a:rect l="T15" t="T16" r="T17" b="T18"/>
                  <a:pathLst>
                    <a:path w="371" h="42">
                      <a:moveTo>
                        <a:pt x="0" y="42"/>
                      </a:moveTo>
                      <a:lnTo>
                        <a:pt x="45" y="0"/>
                      </a:lnTo>
                      <a:lnTo>
                        <a:pt x="329" y="0"/>
                      </a:lnTo>
                      <a:lnTo>
                        <a:pt x="371" y="42"/>
                      </a:lnTo>
                      <a:lnTo>
                        <a:pt x="0" y="42"/>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69" name="Rectangle 304"/>
                <p:cNvSpPr>
                  <a:spLocks noChangeArrowheads="1"/>
                </p:cNvSpPr>
                <p:nvPr/>
              </p:nvSpPr>
              <p:spPr bwMode="auto">
                <a:xfrm>
                  <a:off x="49" y="2934"/>
                  <a:ext cx="374" cy="81"/>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370" name="Arc 305"/>
                <p:cNvSpPr>
                  <a:spLocks/>
                </p:cNvSpPr>
                <p:nvPr/>
              </p:nvSpPr>
              <p:spPr bwMode="auto">
                <a:xfrm>
                  <a:off x="397" y="2958"/>
                  <a:ext cx="85" cy="59"/>
                </a:xfrm>
                <a:custGeom>
                  <a:avLst/>
                  <a:gdLst>
                    <a:gd name="T0" fmla="*/ 0 w 25994"/>
                    <a:gd name="T1" fmla="*/ 0 h 26712"/>
                    <a:gd name="T2" fmla="*/ 0 w 25994"/>
                    <a:gd name="T3" fmla="*/ 0 h 26712"/>
                    <a:gd name="T4" fmla="*/ 0 w 25994"/>
                    <a:gd name="T5" fmla="*/ 0 h 26712"/>
                    <a:gd name="T6" fmla="*/ 0 60000 65536"/>
                    <a:gd name="T7" fmla="*/ 0 60000 65536"/>
                    <a:gd name="T8" fmla="*/ 0 60000 65536"/>
                    <a:gd name="T9" fmla="*/ 0 w 25994"/>
                    <a:gd name="T10" fmla="*/ 0 h 26712"/>
                    <a:gd name="T11" fmla="*/ 25994 w 25994"/>
                    <a:gd name="T12" fmla="*/ 26712 h 26712"/>
                  </a:gdLst>
                  <a:ahLst/>
                  <a:cxnLst>
                    <a:cxn ang="T6">
                      <a:pos x="T0" y="T1"/>
                    </a:cxn>
                    <a:cxn ang="T7">
                      <a:pos x="T2" y="T3"/>
                    </a:cxn>
                    <a:cxn ang="T8">
                      <a:pos x="T4" y="T5"/>
                    </a:cxn>
                  </a:cxnLst>
                  <a:rect l="T9" t="T10" r="T11" b="T12"/>
                  <a:pathLst>
                    <a:path w="25994" h="26712" fill="none" extrusionOk="0">
                      <a:moveTo>
                        <a:pt x="-1" y="451"/>
                      </a:moveTo>
                      <a:cubicBezTo>
                        <a:pt x="1445" y="151"/>
                        <a:pt x="2917" y="-1"/>
                        <a:pt x="4394" y="0"/>
                      </a:cubicBezTo>
                      <a:cubicBezTo>
                        <a:pt x="16323" y="0"/>
                        <a:pt x="25994" y="9670"/>
                        <a:pt x="25994" y="21600"/>
                      </a:cubicBezTo>
                      <a:cubicBezTo>
                        <a:pt x="25994" y="23322"/>
                        <a:pt x="25787" y="25038"/>
                        <a:pt x="25380" y="26712"/>
                      </a:cubicBezTo>
                    </a:path>
                    <a:path w="25994" h="26712" stroke="0" extrusionOk="0">
                      <a:moveTo>
                        <a:pt x="-1" y="451"/>
                      </a:moveTo>
                      <a:cubicBezTo>
                        <a:pt x="1445" y="151"/>
                        <a:pt x="2917" y="-1"/>
                        <a:pt x="4394" y="0"/>
                      </a:cubicBezTo>
                      <a:cubicBezTo>
                        <a:pt x="16323" y="0"/>
                        <a:pt x="25994" y="9670"/>
                        <a:pt x="25994" y="21600"/>
                      </a:cubicBezTo>
                      <a:cubicBezTo>
                        <a:pt x="25994" y="23322"/>
                        <a:pt x="25787" y="25038"/>
                        <a:pt x="25380" y="26712"/>
                      </a:cubicBezTo>
                      <a:lnTo>
                        <a:pt x="4394" y="21600"/>
                      </a:lnTo>
                      <a:lnTo>
                        <a:pt x="-1" y="451"/>
                      </a:lnTo>
                      <a:close/>
                    </a:path>
                  </a:pathLst>
                </a:custGeom>
                <a:noFill/>
                <a:ln w="11113">
                  <a:solidFill>
                    <a:srgbClr val="B7B79D"/>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371" name="AutoShape 306"/>
                <p:cNvSpPr>
                  <a:spLocks noChangeArrowheads="1"/>
                </p:cNvSpPr>
                <p:nvPr/>
              </p:nvSpPr>
              <p:spPr bwMode="auto">
                <a:xfrm>
                  <a:off x="454" y="2990"/>
                  <a:ext cx="49" cy="78"/>
                </a:xfrm>
                <a:prstGeom prst="roundRect">
                  <a:avLst>
                    <a:gd name="adj" fmla="val 17856"/>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nvGrpSpPr>
                <p:cNvPr id="184372" name="Group 307"/>
                <p:cNvGrpSpPr>
                  <a:grpSpLocks/>
                </p:cNvGrpSpPr>
                <p:nvPr/>
              </p:nvGrpSpPr>
              <p:grpSpPr bwMode="auto">
                <a:xfrm>
                  <a:off x="98" y="2684"/>
                  <a:ext cx="277" cy="225"/>
                  <a:chOff x="98" y="2684"/>
                  <a:chExt cx="277" cy="225"/>
                </a:xfrm>
              </p:grpSpPr>
              <p:sp>
                <p:nvSpPr>
                  <p:cNvPr id="184373" name="Freeform 308"/>
                  <p:cNvSpPr>
                    <a:spLocks/>
                  </p:cNvSpPr>
                  <p:nvPr/>
                </p:nvSpPr>
                <p:spPr bwMode="auto">
                  <a:xfrm>
                    <a:off x="112" y="2684"/>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74" name="Freeform 309"/>
                  <p:cNvSpPr>
                    <a:spLocks/>
                  </p:cNvSpPr>
                  <p:nvPr/>
                </p:nvSpPr>
                <p:spPr bwMode="auto">
                  <a:xfrm>
                    <a:off x="112" y="2684"/>
                    <a:ext cx="249" cy="28"/>
                  </a:xfrm>
                  <a:custGeom>
                    <a:avLst/>
                    <a:gdLst>
                      <a:gd name="T0" fmla="*/ 0 w 249"/>
                      <a:gd name="T1" fmla="*/ 28 h 28"/>
                      <a:gd name="T2" fmla="*/ 27 w 249"/>
                      <a:gd name="T3" fmla="*/ 0 h 28"/>
                      <a:gd name="T4" fmla="*/ 221 w 249"/>
                      <a:gd name="T5" fmla="*/ 0 h 28"/>
                      <a:gd name="T6" fmla="*/ 249 w 249"/>
                      <a:gd name="T7" fmla="*/ 28 h 28"/>
                      <a:gd name="T8" fmla="*/ 0 w 249"/>
                      <a:gd name="T9" fmla="*/ 28 h 28"/>
                      <a:gd name="T10" fmla="*/ 0 60000 65536"/>
                      <a:gd name="T11" fmla="*/ 0 60000 65536"/>
                      <a:gd name="T12" fmla="*/ 0 60000 65536"/>
                      <a:gd name="T13" fmla="*/ 0 60000 65536"/>
                      <a:gd name="T14" fmla="*/ 0 60000 65536"/>
                      <a:gd name="T15" fmla="*/ 0 w 249"/>
                      <a:gd name="T16" fmla="*/ 0 h 28"/>
                      <a:gd name="T17" fmla="*/ 249 w 249"/>
                      <a:gd name="T18" fmla="*/ 28 h 28"/>
                    </a:gdLst>
                    <a:ahLst/>
                    <a:cxnLst>
                      <a:cxn ang="T10">
                        <a:pos x="T0" y="T1"/>
                      </a:cxn>
                      <a:cxn ang="T11">
                        <a:pos x="T2" y="T3"/>
                      </a:cxn>
                      <a:cxn ang="T12">
                        <a:pos x="T4" y="T5"/>
                      </a:cxn>
                      <a:cxn ang="T13">
                        <a:pos x="T6" y="T7"/>
                      </a:cxn>
                      <a:cxn ang="T14">
                        <a:pos x="T8" y="T9"/>
                      </a:cxn>
                    </a:cxnLst>
                    <a:rect l="T15" t="T16" r="T17" b="T18"/>
                    <a:pathLst>
                      <a:path w="249" h="28">
                        <a:moveTo>
                          <a:pt x="0" y="28"/>
                        </a:moveTo>
                        <a:lnTo>
                          <a:pt x="27" y="0"/>
                        </a:lnTo>
                        <a:lnTo>
                          <a:pt x="221" y="0"/>
                        </a:lnTo>
                        <a:lnTo>
                          <a:pt x="249" y="28"/>
                        </a:lnTo>
                        <a:lnTo>
                          <a:pt x="0" y="2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75" name="AutoShape 310"/>
                  <p:cNvSpPr>
                    <a:spLocks noChangeArrowheads="1"/>
                  </p:cNvSpPr>
                  <p:nvPr/>
                </p:nvSpPr>
                <p:spPr bwMode="auto">
                  <a:xfrm>
                    <a:off x="98" y="2708"/>
                    <a:ext cx="277" cy="201"/>
                  </a:xfrm>
                  <a:prstGeom prst="roundRect">
                    <a:avLst>
                      <a:gd name="adj" fmla="val 16667"/>
                    </a:avLst>
                  </a:prstGeom>
                  <a:solidFill>
                    <a:srgbClr val="B7B7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184376" name="AutoShape 311"/>
                  <p:cNvSpPr>
                    <a:spLocks noChangeArrowheads="1"/>
                  </p:cNvSpPr>
                  <p:nvPr/>
                </p:nvSpPr>
                <p:spPr bwMode="auto">
                  <a:xfrm>
                    <a:off x="122" y="2733"/>
                    <a:ext cx="225" cy="148"/>
                  </a:xfrm>
                  <a:prstGeom prst="roundRect">
                    <a:avLst>
                      <a:gd name="adj" fmla="val 16667"/>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grpSp>
          </p:grpSp>
        </p:grpSp>
        <p:grpSp>
          <p:nvGrpSpPr>
            <p:cNvPr id="184355" name="Group 312"/>
            <p:cNvGrpSpPr>
              <a:grpSpLocks/>
            </p:cNvGrpSpPr>
            <p:nvPr/>
          </p:nvGrpSpPr>
          <p:grpSpPr bwMode="auto">
            <a:xfrm>
              <a:off x="768" y="1056"/>
              <a:ext cx="3395" cy="1844"/>
              <a:chOff x="768" y="672"/>
              <a:chExt cx="3395" cy="1844"/>
            </a:xfrm>
          </p:grpSpPr>
          <p:cxnSp>
            <p:nvCxnSpPr>
              <p:cNvPr id="184357" name="AutoShape 313"/>
              <p:cNvCxnSpPr>
                <a:cxnSpLocks noChangeShapeType="1"/>
                <a:stCxn id="184502" idx="0"/>
                <a:endCxn id="184551" idx="1"/>
              </p:cNvCxnSpPr>
              <p:nvPr/>
            </p:nvCxnSpPr>
            <p:spPr bwMode="auto">
              <a:xfrm rot="-5400000">
                <a:off x="1842" y="685"/>
                <a:ext cx="596" cy="1153"/>
              </a:xfrm>
              <a:prstGeom prst="curvedConnector2">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84358" name="AutoShape 314"/>
              <p:cNvCxnSpPr>
                <a:cxnSpLocks noChangeShapeType="1"/>
                <a:stCxn id="184498" idx="2"/>
                <a:endCxn id="184561" idx="3"/>
              </p:cNvCxnSpPr>
              <p:nvPr/>
            </p:nvCxnSpPr>
            <p:spPr bwMode="auto">
              <a:xfrm rot="16200000" flipH="1">
                <a:off x="1747" y="1823"/>
                <a:ext cx="296" cy="595"/>
              </a:xfrm>
              <a:prstGeom prst="curvedConnector3">
                <a:avLst>
                  <a:gd name="adj1" fmla="val 160810"/>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84359" name="AutoShape 315"/>
              <p:cNvCxnSpPr>
                <a:cxnSpLocks noChangeShapeType="1"/>
                <a:stCxn id="184558" idx="2"/>
                <a:endCxn id="184518" idx="2"/>
              </p:cNvCxnSpPr>
              <p:nvPr/>
            </p:nvCxnSpPr>
            <p:spPr bwMode="auto">
              <a:xfrm rot="16200000" flipH="1">
                <a:off x="2871" y="1908"/>
                <a:ext cx="185" cy="1032"/>
              </a:xfrm>
              <a:prstGeom prst="curvedConnector3">
                <a:avLst>
                  <a:gd name="adj1" fmla="val 177838"/>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84360" name="AutoShape 316"/>
              <p:cNvCxnSpPr>
                <a:cxnSpLocks noChangeShapeType="1"/>
                <a:stCxn id="184567" idx="6"/>
                <a:endCxn id="184538" idx="0"/>
              </p:cNvCxnSpPr>
              <p:nvPr/>
            </p:nvCxnSpPr>
            <p:spPr bwMode="auto">
              <a:xfrm rot="-5400000">
                <a:off x="2296" y="1358"/>
                <a:ext cx="831" cy="382"/>
              </a:xfrm>
              <a:prstGeom prst="curvedConnector3">
                <a:avLst>
                  <a:gd name="adj1" fmla="val 117329"/>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84361" name="AutoShape 317"/>
              <p:cNvCxnSpPr>
                <a:cxnSpLocks noChangeShapeType="1"/>
                <a:stCxn id="184538" idx="0"/>
                <a:endCxn id="184522" idx="0"/>
              </p:cNvCxnSpPr>
              <p:nvPr/>
            </p:nvCxnSpPr>
            <p:spPr bwMode="auto">
              <a:xfrm rot="5400000" flipV="1">
                <a:off x="2691" y="1345"/>
                <a:ext cx="970" cy="546"/>
              </a:xfrm>
              <a:prstGeom prst="curvedConnector3">
                <a:avLst>
                  <a:gd name="adj1" fmla="val -14847"/>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84362" name="AutoShape 318"/>
              <p:cNvCxnSpPr>
                <a:cxnSpLocks noChangeShapeType="1"/>
                <a:stCxn id="184555" idx="6"/>
                <a:endCxn id="184482" idx="0"/>
              </p:cNvCxnSpPr>
              <p:nvPr/>
            </p:nvCxnSpPr>
            <p:spPr bwMode="auto">
              <a:xfrm>
                <a:off x="3201" y="1213"/>
                <a:ext cx="962" cy="347"/>
              </a:xfrm>
              <a:prstGeom prst="curvedConnector2">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84363" name="AutoShape 319"/>
              <p:cNvCxnSpPr>
                <a:cxnSpLocks noChangeShapeType="1"/>
                <a:stCxn id="184478" idx="1"/>
                <a:endCxn id="184522" idx="7"/>
              </p:cNvCxnSpPr>
              <p:nvPr/>
            </p:nvCxnSpPr>
            <p:spPr bwMode="auto">
              <a:xfrm rot="10800000" flipV="1">
                <a:off x="3672" y="1867"/>
                <a:ext cx="258" cy="272"/>
              </a:xfrm>
              <a:prstGeom prst="curvedConnector2">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84364" name="Text Box 320"/>
              <p:cNvSpPr txBox="1">
                <a:spLocks noChangeArrowheads="1"/>
              </p:cNvSpPr>
              <p:nvPr/>
            </p:nvSpPr>
            <p:spPr bwMode="auto">
              <a:xfrm>
                <a:off x="768" y="672"/>
                <a:ext cx="1364"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de-DE" altLang="en-US" b="1">
                    <a:solidFill>
                      <a:srgbClr val="FF0000"/>
                    </a:solidFill>
                    <a:latin typeface="Arial" charset="0"/>
                  </a:rPr>
                  <a:t>Routing Protocol</a:t>
                </a:r>
              </a:p>
            </p:txBody>
          </p:sp>
        </p:grpSp>
        <p:graphicFrame>
          <p:nvGraphicFramePr>
            <p:cNvPr id="184356" name="Object 321"/>
            <p:cNvGraphicFramePr>
              <a:graphicFrameLocks noChangeAspect="1"/>
            </p:cNvGraphicFramePr>
            <p:nvPr/>
          </p:nvGraphicFramePr>
          <p:xfrm>
            <a:off x="3680" y="3150"/>
            <a:ext cx="381" cy="1146"/>
          </p:xfrm>
          <a:graphic>
            <a:graphicData uri="http://schemas.openxmlformats.org/presentationml/2006/ole">
              <mc:AlternateContent xmlns:mc="http://schemas.openxmlformats.org/markup-compatibility/2006">
                <mc:Choice xmlns:v="urn:schemas-microsoft-com:vml" Requires="v">
                  <p:oleObj name="Clip" r:id="rId3" imgW="1622066" imgH="3934305" progId="MS_ClipArt_Gallery.2">
                    <p:embed/>
                  </p:oleObj>
                </mc:Choice>
                <mc:Fallback>
                  <p:oleObj name="Clip" r:id="rId3" imgW="1622066" imgH="3934305" progId="MS_ClipArt_Gallery.2">
                    <p:embed/>
                    <p:pic>
                      <p:nvPicPr>
                        <p:cNvPr id="184356" name="Object 3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 y="3150"/>
                          <a:ext cx="381" cy="1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Slide Number Placeholder 1"/>
          <p:cNvSpPr>
            <a:spLocks noGrp="1"/>
          </p:cNvSpPr>
          <p:nvPr>
            <p:ph type="sldNum" sz="quarter" idx="12"/>
          </p:nvPr>
        </p:nvSpPr>
        <p:spPr/>
        <p:txBody>
          <a:bodyPr/>
          <a:lstStyle/>
          <a:p>
            <a:fld id="{1AD93096-5B34-4342-9326-69289CEAE4C2}" type="slidenum">
              <a:rPr lang="en-US" smtClean="0"/>
              <a:pPr/>
              <a:t>46</a:t>
            </a:fld>
            <a:endParaRPr lang="en-US" dirty="0">
              <a:solidFill>
                <a:srgbClr val="FFFFFF"/>
              </a:solidFill>
            </a:endParaRPr>
          </a:p>
        </p:txBody>
      </p:sp>
    </p:spTree>
    <p:extLst>
      <p:ext uri="{BB962C8B-B14F-4D97-AF65-F5344CB8AC3E}">
        <p14:creationId xmlns:p14="http://schemas.microsoft.com/office/powerpoint/2010/main" val="1934793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ChangeArrowheads="1"/>
          </p:cNvSpPr>
          <p:nvPr>
            <p:ph type="title"/>
          </p:nvPr>
        </p:nvSpPr>
        <p:spPr>
          <a:xfrm>
            <a:off x="1150938" y="214313"/>
            <a:ext cx="7793037" cy="928687"/>
          </a:xfrm>
        </p:spPr>
        <p:txBody>
          <a:bodyPr>
            <a:normAutofit/>
          </a:bodyPr>
          <a:lstStyle/>
          <a:p>
            <a:pPr eaLnBrk="1" hangingPunct="1"/>
            <a:r>
              <a:rPr lang="en-US" altLang="en-US" dirty="0" err="1"/>
              <a:t>Phân</a:t>
            </a:r>
            <a:r>
              <a:rPr lang="en-US" altLang="en-US" dirty="0"/>
              <a:t> </a:t>
            </a:r>
            <a:r>
              <a:rPr lang="en-US" altLang="en-US" dirty="0" err="1"/>
              <a:t>loại</a:t>
            </a:r>
            <a:r>
              <a:rPr lang="en-US" altLang="en-US" dirty="0"/>
              <a:t> </a:t>
            </a:r>
            <a:r>
              <a:rPr lang="en-US" altLang="en-US" dirty="0" err="1"/>
              <a:t>định</a:t>
            </a:r>
            <a:r>
              <a:rPr lang="en-US" altLang="en-US" dirty="0"/>
              <a:t> </a:t>
            </a:r>
            <a:r>
              <a:rPr lang="en-US" altLang="en-US" dirty="0" err="1"/>
              <a:t>tuyến</a:t>
            </a:r>
            <a:endParaRPr lang="en-US" altLang="en-US" dirty="0"/>
          </a:p>
        </p:txBody>
      </p:sp>
      <p:sp>
        <p:nvSpPr>
          <p:cNvPr id="2" name="Content Placeholder 1"/>
          <p:cNvSpPr>
            <a:spLocks noGrp="1"/>
          </p:cNvSpPr>
          <p:nvPr>
            <p:ph idx="1"/>
          </p:nvPr>
        </p:nvSpPr>
        <p:spPr/>
        <p:txBody>
          <a:bodyPr/>
          <a:lstStyle/>
          <a:p>
            <a:pPr>
              <a:buFont typeface="Arial" panose="020B0604020202020204" pitchFamily="34" charset="0"/>
              <a:buChar char="•"/>
            </a:pPr>
            <a:r>
              <a:rPr lang="en-US" dirty="0"/>
              <a:t>Router </a:t>
            </a:r>
            <a:r>
              <a:rPr lang="en-US" dirty="0" err="1"/>
              <a:t>có</a:t>
            </a:r>
            <a:r>
              <a:rPr lang="en-US" dirty="0"/>
              <a:t> </a:t>
            </a:r>
            <a:r>
              <a:rPr lang="en-US" dirty="0" err="1"/>
              <a:t>thể</a:t>
            </a:r>
            <a:r>
              <a:rPr lang="en-US" dirty="0"/>
              <a:t> </a:t>
            </a:r>
            <a:r>
              <a:rPr lang="en-US" dirty="0" err="1"/>
              <a:t>học</a:t>
            </a:r>
            <a:r>
              <a:rPr lang="en-US" dirty="0"/>
              <a:t> </a:t>
            </a:r>
            <a:r>
              <a:rPr lang="en-US" dirty="0" err="1"/>
              <a:t>đường</a:t>
            </a:r>
            <a:r>
              <a:rPr lang="en-US" dirty="0"/>
              <a:t> </a:t>
            </a:r>
            <a:r>
              <a:rPr lang="en-US" dirty="0" err="1"/>
              <a:t>đi</a:t>
            </a:r>
            <a:r>
              <a:rPr lang="en-US" dirty="0"/>
              <a:t> </a:t>
            </a:r>
            <a:r>
              <a:rPr lang="en-US" dirty="0" err="1"/>
              <a:t>tới</a:t>
            </a:r>
            <a:r>
              <a:rPr lang="en-US" dirty="0"/>
              <a:t> </a:t>
            </a:r>
            <a:r>
              <a:rPr lang="en-US" dirty="0" err="1"/>
              <a:t>một</a:t>
            </a:r>
            <a:r>
              <a:rPr lang="en-US" dirty="0"/>
              <a:t> network </a:t>
            </a:r>
            <a:r>
              <a:rPr lang="en-US" dirty="0" err="1"/>
              <a:t>bằng</a:t>
            </a:r>
            <a:r>
              <a:rPr lang="en-US" dirty="0"/>
              <a:t> </a:t>
            </a:r>
            <a:r>
              <a:rPr lang="en-US" dirty="0" err="1"/>
              <a:t>một</a:t>
            </a:r>
            <a:r>
              <a:rPr lang="en-US" dirty="0"/>
              <a:t> </a:t>
            </a:r>
            <a:r>
              <a:rPr lang="en-US" dirty="0" err="1"/>
              <a:t>trong</a:t>
            </a:r>
            <a:r>
              <a:rPr lang="en-US" dirty="0"/>
              <a:t> 2 </a:t>
            </a:r>
            <a:r>
              <a:rPr lang="en-US" dirty="0" err="1"/>
              <a:t>cách</a:t>
            </a:r>
            <a:r>
              <a:rPr lang="en-US" dirty="0"/>
              <a:t> </a:t>
            </a:r>
            <a:r>
              <a:rPr lang="en-US" dirty="0" err="1"/>
              <a:t>sau</a:t>
            </a:r>
            <a:r>
              <a:rPr lang="en-US" dirty="0"/>
              <a:t>:</a:t>
            </a:r>
          </a:p>
          <a:p>
            <a:pPr lvl="1">
              <a:buFont typeface="Arial" panose="020B0604020202020204" pitchFamily="34" charset="0"/>
              <a:buChar char="•"/>
            </a:pPr>
            <a:r>
              <a:rPr lang="en-US" dirty="0" err="1"/>
              <a:t>Định</a:t>
            </a:r>
            <a:r>
              <a:rPr lang="en-US" dirty="0"/>
              <a:t> </a:t>
            </a:r>
            <a:r>
              <a:rPr lang="en-US" dirty="0" err="1"/>
              <a:t>tuyến</a:t>
            </a:r>
            <a:r>
              <a:rPr lang="en-US" dirty="0"/>
              <a:t> </a:t>
            </a:r>
            <a:r>
              <a:rPr lang="en-US" dirty="0" err="1"/>
              <a:t>tĩnh</a:t>
            </a:r>
            <a:r>
              <a:rPr lang="en-US" dirty="0"/>
              <a:t> (Static routing)</a:t>
            </a:r>
          </a:p>
          <a:p>
            <a:pPr lvl="1">
              <a:buFont typeface="Arial" panose="020B0604020202020204" pitchFamily="34" charset="0"/>
              <a:buChar char="•"/>
            </a:pPr>
            <a:r>
              <a:rPr lang="en-US" dirty="0" err="1"/>
              <a:t>Định</a:t>
            </a:r>
            <a:r>
              <a:rPr lang="en-US" dirty="0"/>
              <a:t> </a:t>
            </a:r>
            <a:r>
              <a:rPr lang="en-US" dirty="0" err="1"/>
              <a:t>tuyến</a:t>
            </a:r>
            <a:r>
              <a:rPr lang="en-US" dirty="0"/>
              <a:t> </a:t>
            </a:r>
            <a:r>
              <a:rPr lang="en-US" dirty="0" err="1"/>
              <a:t>động</a:t>
            </a:r>
            <a:r>
              <a:rPr lang="en-US" dirty="0"/>
              <a:t> (Dynamic routing)</a:t>
            </a:r>
          </a:p>
        </p:txBody>
      </p:sp>
      <p:sp>
        <p:nvSpPr>
          <p:cNvPr id="3" name="Slide Number Placeholder 2"/>
          <p:cNvSpPr>
            <a:spLocks noGrp="1"/>
          </p:cNvSpPr>
          <p:nvPr>
            <p:ph type="sldNum" sz="quarter" idx="12"/>
          </p:nvPr>
        </p:nvSpPr>
        <p:spPr/>
        <p:txBody>
          <a:bodyPr/>
          <a:lstStyle/>
          <a:p>
            <a:fld id="{1AD93096-5B34-4342-9326-69289CEAE4C2}" type="slidenum">
              <a:rPr lang="en-US" smtClean="0"/>
              <a:pPr/>
              <a:t>47</a:t>
            </a:fld>
            <a:endParaRPr lang="en-US" dirty="0">
              <a:solidFill>
                <a:srgbClr val="FFFFFF"/>
              </a:solidFill>
            </a:endParaRPr>
          </a:p>
        </p:txBody>
      </p:sp>
    </p:spTree>
    <p:extLst>
      <p:ext uri="{BB962C8B-B14F-4D97-AF65-F5344CB8AC3E}">
        <p14:creationId xmlns:p14="http://schemas.microsoft.com/office/powerpoint/2010/main" val="3255393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normAutofit fontScale="90000"/>
          </a:bodyPr>
          <a:lstStyle/>
          <a:p>
            <a:pPr eaLnBrk="1" hangingPunct="1"/>
            <a:r>
              <a:rPr lang="en-US" altLang="en-US" dirty="0" err="1"/>
              <a:t>Định</a:t>
            </a:r>
            <a:r>
              <a:rPr lang="en-US" altLang="en-US" dirty="0"/>
              <a:t> </a:t>
            </a:r>
            <a:r>
              <a:rPr lang="en-US" altLang="en-US" dirty="0" err="1"/>
              <a:t>tuyến</a:t>
            </a:r>
            <a:r>
              <a:rPr lang="en-US" altLang="en-US" dirty="0"/>
              <a:t> </a:t>
            </a:r>
            <a:r>
              <a:rPr lang="en-US" altLang="en-US" dirty="0" err="1"/>
              <a:t>tĩnh</a:t>
            </a:r>
            <a:br>
              <a:rPr lang="en-US" altLang="en-US" sz="4000" dirty="0"/>
            </a:br>
            <a:endParaRPr lang="en-US" altLang="en-US" sz="4000" dirty="0"/>
          </a:p>
        </p:txBody>
      </p:sp>
      <p:sp>
        <p:nvSpPr>
          <p:cNvPr id="186372" name="Rectangle 3"/>
          <p:cNvSpPr>
            <a:spLocks noGrp="1" noChangeArrowheads="1"/>
          </p:cNvSpPr>
          <p:nvPr>
            <p:ph type="body" idx="1"/>
          </p:nvPr>
        </p:nvSpPr>
        <p:spPr>
          <a:xfrm>
            <a:off x="809708" y="1494507"/>
            <a:ext cx="7391400" cy="2438400"/>
          </a:xfrm>
        </p:spPr>
        <p:txBody>
          <a:bodyPr>
            <a:normAutofit/>
          </a:bodyPr>
          <a:lstStyle/>
          <a:p>
            <a:pPr algn="just">
              <a:lnSpc>
                <a:spcPct val="80000"/>
              </a:lnSpc>
              <a:spcAft>
                <a:spcPct val="20000"/>
              </a:spcAft>
            </a:pPr>
            <a:r>
              <a:rPr lang="en-US" altLang="en-US" sz="2000" dirty="0" err="1"/>
              <a:t>Định</a:t>
            </a:r>
            <a:r>
              <a:rPr lang="en-US" altLang="en-US" sz="2000" dirty="0"/>
              <a:t> </a:t>
            </a:r>
            <a:r>
              <a:rPr lang="en-US" altLang="en-US" sz="2000" dirty="0" err="1"/>
              <a:t>tuyến</a:t>
            </a:r>
            <a:r>
              <a:rPr lang="en-US" altLang="en-US" sz="2000" dirty="0"/>
              <a:t> </a:t>
            </a:r>
            <a:r>
              <a:rPr lang="en-US" altLang="en-US" sz="2000" dirty="0" err="1"/>
              <a:t>tĩnh</a:t>
            </a:r>
            <a:r>
              <a:rPr lang="en-US" altLang="en-US" sz="2000" dirty="0"/>
              <a:t> (</a:t>
            </a:r>
            <a:r>
              <a:rPr lang="en-US" altLang="en-US" sz="2000" dirty="0" err="1"/>
              <a:t>Satic</a:t>
            </a:r>
            <a:r>
              <a:rPr lang="en-US" altLang="en-US" sz="2000" dirty="0"/>
              <a:t> routes) đ</a:t>
            </a:r>
            <a:r>
              <a:rPr lang="vi-VN" altLang="en-US" sz="2000" dirty="0"/>
              <a:t>ư</a:t>
            </a:r>
            <a:r>
              <a:rPr lang="en-US" altLang="en-US" sz="2000" dirty="0" err="1"/>
              <a:t>ợc</a:t>
            </a:r>
            <a:r>
              <a:rPr lang="en-US" altLang="en-US" sz="2000" dirty="0"/>
              <a:t> </a:t>
            </a:r>
            <a:r>
              <a:rPr lang="en-US" altLang="en-US" sz="2000" dirty="0" err="1"/>
              <a:t>dùng</a:t>
            </a:r>
            <a:r>
              <a:rPr lang="en-US" altLang="en-US" sz="2000" dirty="0"/>
              <a:t> </a:t>
            </a:r>
            <a:r>
              <a:rPr lang="en-US" altLang="en-US" sz="2000" dirty="0" err="1"/>
              <a:t>khi</a:t>
            </a:r>
            <a:r>
              <a:rPr lang="en-US" altLang="en-US" sz="2000" dirty="0"/>
              <a:t>:</a:t>
            </a:r>
          </a:p>
          <a:p>
            <a:pPr algn="just" eaLnBrk="1" hangingPunct="1">
              <a:lnSpc>
                <a:spcPct val="80000"/>
              </a:lnSpc>
              <a:spcAft>
                <a:spcPct val="20000"/>
              </a:spcAft>
            </a:pPr>
            <a:r>
              <a:rPr lang="en-US" altLang="en-US" sz="2000" dirty="0"/>
              <a:t>- </a:t>
            </a:r>
            <a:r>
              <a:rPr lang="en-US" altLang="en-US" sz="2000" dirty="0" err="1"/>
              <a:t>Một</a:t>
            </a:r>
            <a:r>
              <a:rPr lang="en-US" altLang="en-US" sz="2000" dirty="0"/>
              <a:t> Network </a:t>
            </a:r>
            <a:r>
              <a:rPr lang="en-US" altLang="en-US" sz="2000" dirty="0" err="1"/>
              <a:t>chỉ</a:t>
            </a:r>
            <a:r>
              <a:rPr lang="en-US" altLang="en-US" sz="2000" dirty="0"/>
              <a:t> </a:t>
            </a:r>
            <a:r>
              <a:rPr lang="en-US" altLang="en-US" sz="2000" dirty="0" err="1"/>
              <a:t>có</a:t>
            </a:r>
            <a:r>
              <a:rPr lang="en-US" altLang="en-US" sz="2000" dirty="0"/>
              <a:t> </a:t>
            </a:r>
            <a:r>
              <a:rPr lang="en-US" altLang="en-US" sz="2000" dirty="0" err="1"/>
              <a:t>một</a:t>
            </a:r>
            <a:r>
              <a:rPr lang="en-US" altLang="en-US" sz="2000" dirty="0"/>
              <a:t> </a:t>
            </a:r>
            <a:r>
              <a:rPr lang="en-US" altLang="en-US" sz="2000" dirty="0" err="1"/>
              <a:t>vài</a:t>
            </a:r>
            <a:r>
              <a:rPr lang="en-US" altLang="en-US" sz="2000" dirty="0"/>
              <a:t> đ</a:t>
            </a:r>
            <a:r>
              <a:rPr lang="vi-VN" altLang="en-US" sz="2000" dirty="0"/>
              <a:t>ư</a:t>
            </a:r>
            <a:r>
              <a:rPr lang="en-US" altLang="en-US" sz="2000" dirty="0" err="1"/>
              <a:t>ờng</a:t>
            </a:r>
            <a:r>
              <a:rPr lang="en-US" altLang="en-US" sz="2000" dirty="0"/>
              <a:t> </a:t>
            </a:r>
            <a:r>
              <a:rPr lang="en-US" altLang="en-US" sz="2000" dirty="0" err="1"/>
              <a:t>đi</a:t>
            </a:r>
            <a:endParaRPr lang="en-US" altLang="en-US" sz="2000" dirty="0"/>
          </a:p>
          <a:p>
            <a:pPr algn="just" eaLnBrk="1" hangingPunct="1">
              <a:lnSpc>
                <a:spcPct val="80000"/>
              </a:lnSpc>
              <a:spcAft>
                <a:spcPct val="20000"/>
              </a:spcAft>
            </a:pPr>
            <a:r>
              <a:rPr lang="en-US" altLang="en-US" sz="2000" dirty="0"/>
              <a:t>- </a:t>
            </a:r>
            <a:r>
              <a:rPr lang="en-US" altLang="en-US" sz="2000" dirty="0" err="1"/>
              <a:t>Một</a:t>
            </a:r>
            <a:r>
              <a:rPr lang="en-US" altLang="en-US" sz="2000" dirty="0"/>
              <a:t> Network </a:t>
            </a:r>
            <a:r>
              <a:rPr lang="en-US" altLang="en-US" sz="2000" dirty="0" err="1"/>
              <a:t>kết</a:t>
            </a:r>
            <a:r>
              <a:rPr lang="en-US" altLang="en-US" sz="2000" dirty="0"/>
              <a:t> </a:t>
            </a:r>
            <a:r>
              <a:rPr lang="en-US" altLang="en-US" sz="2000" dirty="0" err="1"/>
              <a:t>nối</a:t>
            </a:r>
            <a:r>
              <a:rPr lang="en-US" altLang="en-US" sz="2000" dirty="0"/>
              <a:t> </a:t>
            </a:r>
            <a:r>
              <a:rPr lang="en-US" altLang="en-US" sz="2000" dirty="0" err="1"/>
              <a:t>trực</a:t>
            </a:r>
            <a:r>
              <a:rPr lang="en-US" altLang="en-US" sz="2000" dirty="0"/>
              <a:t> </a:t>
            </a:r>
            <a:r>
              <a:rPr lang="en-US" altLang="en-US" sz="2000" dirty="0" err="1"/>
              <a:t>tiếp</a:t>
            </a:r>
            <a:r>
              <a:rPr lang="en-US" altLang="en-US" sz="2000" dirty="0"/>
              <a:t> </a:t>
            </a:r>
            <a:r>
              <a:rPr lang="en-US" altLang="en-US" sz="2000" dirty="0" err="1"/>
              <a:t>với</a:t>
            </a:r>
            <a:r>
              <a:rPr lang="en-US" altLang="en-US" sz="2000" dirty="0"/>
              <a:t> </a:t>
            </a:r>
            <a:r>
              <a:rPr lang="en-US" altLang="en-US" sz="2000" dirty="0" err="1"/>
              <a:t>chỉ</a:t>
            </a:r>
            <a:r>
              <a:rPr lang="en-US" altLang="en-US" sz="2000" dirty="0"/>
              <a:t> </a:t>
            </a:r>
            <a:r>
              <a:rPr lang="en-US" altLang="en-US" sz="2000" dirty="0" err="1"/>
              <a:t>một</a:t>
            </a:r>
            <a:r>
              <a:rPr lang="en-US" altLang="en-US" sz="2000" dirty="0"/>
              <a:t> ISP</a:t>
            </a:r>
          </a:p>
          <a:p>
            <a:pPr algn="just" eaLnBrk="1" hangingPunct="1">
              <a:lnSpc>
                <a:spcPct val="80000"/>
              </a:lnSpc>
              <a:spcAft>
                <a:spcPct val="20000"/>
              </a:spcAft>
            </a:pPr>
            <a:r>
              <a:rPr lang="en-US" altLang="en-US" sz="2000" dirty="0"/>
              <a:t>- </a:t>
            </a:r>
            <a:r>
              <a:rPr lang="en-US" altLang="en-US" sz="2000" dirty="0" err="1"/>
              <a:t>Một</a:t>
            </a:r>
            <a:r>
              <a:rPr lang="en-US" altLang="en-US" sz="2000" dirty="0"/>
              <a:t> Network đ</a:t>
            </a:r>
            <a:r>
              <a:rPr lang="vi-VN" altLang="en-US" sz="2000" dirty="0"/>
              <a:t>ư</a:t>
            </a:r>
            <a:r>
              <a:rPr lang="en-US" altLang="en-US" sz="2000" dirty="0" err="1"/>
              <a:t>ợc</a:t>
            </a:r>
            <a:r>
              <a:rPr lang="en-US" altLang="en-US" sz="2000" dirty="0"/>
              <a:t> </a:t>
            </a:r>
            <a:r>
              <a:rPr lang="en-US" altLang="en-US" sz="2000" dirty="0" err="1"/>
              <a:t>cấu</a:t>
            </a:r>
            <a:r>
              <a:rPr lang="en-US" altLang="en-US" sz="2000" dirty="0"/>
              <a:t> </a:t>
            </a:r>
            <a:r>
              <a:rPr lang="en-US" altLang="en-US" sz="2000" dirty="0" err="1"/>
              <a:t>hình</a:t>
            </a:r>
            <a:r>
              <a:rPr lang="en-US" altLang="en-US" sz="2000" dirty="0"/>
              <a:t> </a:t>
            </a:r>
            <a:r>
              <a:rPr lang="en-US" altLang="en-US" sz="2000" dirty="0" err="1"/>
              <a:t>trong</a:t>
            </a:r>
            <a:r>
              <a:rPr lang="en-US" altLang="en-US" sz="2000" dirty="0"/>
              <a:t> </a:t>
            </a:r>
            <a:r>
              <a:rPr lang="en-US" altLang="en-US" sz="2000" dirty="0" err="1"/>
              <a:t>mô</a:t>
            </a:r>
            <a:r>
              <a:rPr lang="en-US" altLang="en-US" sz="2000" dirty="0"/>
              <a:t> </a:t>
            </a:r>
            <a:r>
              <a:rPr lang="en-US" altLang="en-US" sz="2000" dirty="0" err="1"/>
              <a:t>hình</a:t>
            </a:r>
            <a:r>
              <a:rPr lang="en-US" altLang="en-US" sz="2000" dirty="0"/>
              <a:t> Hub-and-Spoke.</a:t>
            </a:r>
          </a:p>
          <a:p>
            <a:pPr algn="just" eaLnBrk="1" hangingPunct="1">
              <a:lnSpc>
                <a:spcPct val="80000"/>
              </a:lnSpc>
              <a:spcAft>
                <a:spcPct val="20000"/>
              </a:spcAft>
            </a:pPr>
            <a:r>
              <a:rPr lang="en-US" altLang="en-US" sz="2000" dirty="0" err="1"/>
              <a:t>Người</a:t>
            </a:r>
            <a:r>
              <a:rPr lang="en-US" altLang="en-US" sz="2000" dirty="0"/>
              <a:t> </a:t>
            </a:r>
            <a:r>
              <a:rPr lang="en-US" altLang="en-US" sz="2000" dirty="0" err="1"/>
              <a:t>quản</a:t>
            </a:r>
            <a:r>
              <a:rPr lang="en-US" altLang="en-US" sz="2000" dirty="0"/>
              <a:t> </a:t>
            </a:r>
            <a:r>
              <a:rPr lang="en-US" altLang="en-US" sz="2000" dirty="0" err="1"/>
              <a:t>trị</a:t>
            </a:r>
            <a:r>
              <a:rPr lang="en-US" altLang="en-US" sz="2000" dirty="0"/>
              <a:t> </a:t>
            </a:r>
            <a:r>
              <a:rPr lang="en-US" altLang="en-US" sz="2000" dirty="0" err="1"/>
              <a:t>cấu</a:t>
            </a:r>
            <a:r>
              <a:rPr lang="en-US" altLang="en-US" sz="2000" dirty="0"/>
              <a:t> </a:t>
            </a:r>
            <a:r>
              <a:rPr lang="en-US" altLang="en-US" sz="2000" dirty="0" err="1"/>
              <a:t>hình</a:t>
            </a:r>
            <a:r>
              <a:rPr lang="en-US" altLang="en-US" sz="2000" dirty="0"/>
              <a:t> </a:t>
            </a:r>
            <a:r>
              <a:rPr lang="en-US" altLang="en-US" sz="2000" dirty="0" err="1"/>
              <a:t>các</a:t>
            </a:r>
            <a:r>
              <a:rPr lang="en-US" altLang="en-US" sz="2000" dirty="0"/>
              <a:t> </a:t>
            </a:r>
            <a:r>
              <a:rPr lang="en-US" altLang="en-US" sz="2000" dirty="0" err="1"/>
              <a:t>đường</a:t>
            </a:r>
            <a:r>
              <a:rPr lang="en-US" altLang="en-US" sz="2000" dirty="0"/>
              <a:t> </a:t>
            </a:r>
            <a:r>
              <a:rPr lang="en-US" altLang="en-US" sz="2000" dirty="0" err="1"/>
              <a:t>cố</a:t>
            </a:r>
            <a:r>
              <a:rPr lang="en-US" altLang="en-US" sz="2000" dirty="0"/>
              <a:t> </a:t>
            </a:r>
            <a:r>
              <a:rPr lang="en-US" altLang="en-US" sz="2000" dirty="0" err="1"/>
              <a:t>định</a:t>
            </a:r>
            <a:r>
              <a:rPr lang="en-US" altLang="en-US" sz="2000" dirty="0"/>
              <a:t> </a:t>
            </a:r>
            <a:r>
              <a:rPr lang="en-US" altLang="en-US" sz="2000" dirty="0" err="1"/>
              <a:t>cho</a:t>
            </a:r>
            <a:r>
              <a:rPr lang="en-US" altLang="en-US" sz="2000" dirty="0"/>
              <a:t> router </a:t>
            </a:r>
            <a:r>
              <a:rPr lang="en-US" altLang="en-US" sz="2000" dirty="0" err="1"/>
              <a:t>bằng</a:t>
            </a:r>
            <a:r>
              <a:rPr lang="en-US" altLang="en-US" sz="2000" dirty="0"/>
              <a:t> </a:t>
            </a:r>
            <a:r>
              <a:rPr lang="en-US" altLang="en-US" sz="2000" dirty="0" err="1"/>
              <a:t>lệnh</a:t>
            </a:r>
            <a:r>
              <a:rPr lang="en-US" altLang="en-US" sz="2000" dirty="0"/>
              <a:t> </a:t>
            </a:r>
            <a:r>
              <a:rPr lang="en-US" altLang="en-US" sz="2000" i="1" dirty="0" err="1"/>
              <a:t>ip</a:t>
            </a:r>
            <a:r>
              <a:rPr lang="en-US" altLang="en-US" sz="2000" i="1" dirty="0"/>
              <a:t> route</a:t>
            </a:r>
            <a:r>
              <a:rPr lang="en-US" altLang="en-US" sz="2000" dirty="0"/>
              <a:t>.</a:t>
            </a:r>
          </a:p>
        </p:txBody>
      </p:sp>
      <p:sp>
        <p:nvSpPr>
          <p:cNvPr id="2" name="Slide Number Placeholder 1"/>
          <p:cNvSpPr>
            <a:spLocks noGrp="1"/>
          </p:cNvSpPr>
          <p:nvPr>
            <p:ph type="sldNum" sz="quarter" idx="12"/>
          </p:nvPr>
        </p:nvSpPr>
        <p:spPr/>
        <p:txBody>
          <a:bodyPr/>
          <a:lstStyle/>
          <a:p>
            <a:fld id="{1AD93096-5B34-4342-9326-69289CEAE4C2}" type="slidenum">
              <a:rPr lang="en-US" smtClean="0"/>
              <a:pPr/>
              <a:t>48</a:t>
            </a:fld>
            <a:endParaRPr lang="en-US" dirty="0">
              <a:solidFill>
                <a:srgbClr val="FFFFFF"/>
              </a:solidFill>
            </a:endParaRPr>
          </a:p>
        </p:txBody>
      </p:sp>
      <p:pic>
        <p:nvPicPr>
          <p:cNvPr id="3" name="Picture 2">
            <a:extLst>
              <a:ext uri="{FF2B5EF4-FFF2-40B4-BE49-F238E27FC236}">
                <a16:creationId xmlns:a16="http://schemas.microsoft.com/office/drawing/2014/main" id="{2376E31A-8977-4186-A4C1-4BF55231A20B}"/>
              </a:ext>
            </a:extLst>
          </p:cNvPr>
          <p:cNvPicPr>
            <a:picLocks noChangeAspect="1"/>
          </p:cNvPicPr>
          <p:nvPr/>
        </p:nvPicPr>
        <p:blipFill rotWithShape="1">
          <a:blip r:embed="rId3"/>
          <a:srcRect l="40000" t="20356" r="8034" b="24803"/>
          <a:stretch/>
        </p:blipFill>
        <p:spPr>
          <a:xfrm>
            <a:off x="2196119" y="3739379"/>
            <a:ext cx="4357082" cy="2585222"/>
          </a:xfrm>
          <a:prstGeom prst="rect">
            <a:avLst/>
          </a:prstGeom>
        </p:spPr>
      </p:pic>
    </p:spTree>
    <p:extLst>
      <p:ext uri="{BB962C8B-B14F-4D97-AF65-F5344CB8AC3E}">
        <p14:creationId xmlns:p14="http://schemas.microsoft.com/office/powerpoint/2010/main" val="4294302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Grp="1" noChangeArrowheads="1"/>
          </p:cNvSpPr>
          <p:nvPr>
            <p:ph type="title"/>
          </p:nvPr>
        </p:nvSpPr>
        <p:spPr/>
        <p:txBody>
          <a:bodyPr/>
          <a:lstStyle/>
          <a:p>
            <a:pPr eaLnBrk="1" hangingPunct="1"/>
            <a:r>
              <a:rPr lang="en-US" altLang="en-US" sz="4000" b="1"/>
              <a:t>Định tuyến tĩnh</a:t>
            </a:r>
            <a:br>
              <a:rPr lang="en-US" altLang="en-US" sz="4000" b="1"/>
            </a:br>
            <a:r>
              <a:rPr lang="en-US" altLang="en-US" sz="2800"/>
              <a:t>Hoạt động của định tuyến tĩnh</a:t>
            </a:r>
            <a:endParaRPr lang="en-US" altLang="en-US" sz="4000"/>
          </a:p>
        </p:txBody>
      </p:sp>
      <p:pic>
        <p:nvPicPr>
          <p:cNvPr id="187396" name="Picture 6"/>
          <p:cNvPicPr>
            <a:picLocks noChangeAspect="1" noChangeArrowheads="1"/>
          </p:cNvPicPr>
          <p:nvPr/>
        </p:nvPicPr>
        <p:blipFill>
          <a:blip r:embed="rId2">
            <a:extLst>
              <a:ext uri="{28A0092B-C50C-407E-A947-70E740481C1C}">
                <a14:useLocalDpi xmlns:a14="http://schemas.microsoft.com/office/drawing/2010/main" val="0"/>
              </a:ext>
            </a:extLst>
          </a:blip>
          <a:srcRect b="33401"/>
          <a:stretch>
            <a:fillRect/>
          </a:stretch>
        </p:blipFill>
        <p:spPr bwMode="auto">
          <a:xfrm>
            <a:off x="762000" y="1905000"/>
            <a:ext cx="7391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7" name="Picture 7"/>
          <p:cNvPicPr>
            <a:picLocks noChangeAspect="1" noChangeArrowheads="1"/>
          </p:cNvPicPr>
          <p:nvPr/>
        </p:nvPicPr>
        <p:blipFill>
          <a:blip r:embed="rId2">
            <a:extLst>
              <a:ext uri="{28A0092B-C50C-407E-A947-70E740481C1C}">
                <a14:useLocalDpi xmlns:a14="http://schemas.microsoft.com/office/drawing/2010/main" val="0"/>
              </a:ext>
            </a:extLst>
          </a:blip>
          <a:srcRect t="76346"/>
          <a:stretch>
            <a:fillRect/>
          </a:stretch>
        </p:blipFill>
        <p:spPr bwMode="auto">
          <a:xfrm>
            <a:off x="742950" y="5072063"/>
            <a:ext cx="739140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8" name="Text Box 8"/>
          <p:cNvSpPr txBox="1">
            <a:spLocks noChangeArrowheads="1"/>
          </p:cNvSpPr>
          <p:nvPr/>
        </p:nvSpPr>
        <p:spPr bwMode="auto">
          <a:xfrm>
            <a:off x="8229600" y="4572000"/>
            <a:ext cx="685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en-US"/>
              <a:t>Chỉ số tin cậy</a:t>
            </a:r>
          </a:p>
        </p:txBody>
      </p:sp>
      <p:sp>
        <p:nvSpPr>
          <p:cNvPr id="187399" name="Text Box 9"/>
          <p:cNvSpPr txBox="1">
            <a:spLocks noChangeArrowheads="1"/>
          </p:cNvSpPr>
          <p:nvPr/>
        </p:nvSpPr>
        <p:spPr bwMode="auto">
          <a:xfrm>
            <a:off x="7696200" y="44196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en-US"/>
              <a:t>0</a:t>
            </a:r>
          </a:p>
        </p:txBody>
      </p:sp>
      <p:sp>
        <p:nvSpPr>
          <p:cNvPr id="187400" name="Text Box 10"/>
          <p:cNvSpPr txBox="1">
            <a:spLocks noChangeArrowheads="1"/>
          </p:cNvSpPr>
          <p:nvPr/>
        </p:nvSpPr>
        <p:spPr bwMode="auto">
          <a:xfrm>
            <a:off x="7696200" y="54102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en-US"/>
              <a:t>1</a:t>
            </a:r>
          </a:p>
        </p:txBody>
      </p:sp>
      <p:sp>
        <p:nvSpPr>
          <p:cNvPr id="187401" name="Line 11"/>
          <p:cNvSpPr>
            <a:spLocks noChangeShapeType="1"/>
          </p:cNvSpPr>
          <p:nvPr/>
        </p:nvSpPr>
        <p:spPr bwMode="auto">
          <a:xfrm flipH="1" flipV="1">
            <a:off x="7924800" y="46482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7402" name="Line 12"/>
          <p:cNvSpPr>
            <a:spLocks noChangeShapeType="1"/>
          </p:cNvSpPr>
          <p:nvPr/>
        </p:nvSpPr>
        <p:spPr bwMode="auto">
          <a:xfrm flipH="1">
            <a:off x="7924800" y="5181600"/>
            <a:ext cx="3048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Slide Number Placeholder 1"/>
          <p:cNvSpPr>
            <a:spLocks noGrp="1"/>
          </p:cNvSpPr>
          <p:nvPr>
            <p:ph type="sldNum" sz="quarter" idx="12"/>
          </p:nvPr>
        </p:nvSpPr>
        <p:spPr/>
        <p:txBody>
          <a:bodyPr/>
          <a:lstStyle/>
          <a:p>
            <a:fld id="{1AD93096-5B34-4342-9326-69289CEAE4C2}" type="slidenum">
              <a:rPr lang="en-US" smtClean="0"/>
              <a:pPr/>
              <a:t>49</a:t>
            </a:fld>
            <a:endParaRPr lang="en-US" dirty="0">
              <a:solidFill>
                <a:srgbClr val="FFFFFF"/>
              </a:solidFill>
            </a:endParaRPr>
          </a:p>
        </p:txBody>
      </p:sp>
    </p:spTree>
    <p:extLst>
      <p:ext uri="{BB962C8B-B14F-4D97-AF65-F5344CB8AC3E}">
        <p14:creationId xmlns:p14="http://schemas.microsoft.com/office/powerpoint/2010/main" val="3065082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t>Các</a:t>
            </a:r>
            <a:r>
              <a:rPr lang="en-US" dirty="0"/>
              <a:t> </a:t>
            </a:r>
            <a:r>
              <a:rPr lang="en-US" dirty="0" err="1"/>
              <a:t>loại</a:t>
            </a:r>
            <a:r>
              <a:rPr lang="en-US" dirty="0"/>
              <a:t> </a:t>
            </a:r>
            <a:r>
              <a:rPr lang="en-US" dirty="0" err="1"/>
              <a:t>cổng</a:t>
            </a:r>
            <a:r>
              <a:rPr lang="en-US" dirty="0"/>
              <a:t> </a:t>
            </a:r>
            <a:r>
              <a:rPr lang="en-US" dirty="0" err="1"/>
              <a:t>kết</a:t>
            </a:r>
            <a:r>
              <a:rPr lang="en-US" dirty="0"/>
              <a:t> </a:t>
            </a:r>
            <a:r>
              <a:rPr lang="en-US" dirty="0" err="1"/>
              <a:t>nối</a:t>
            </a:r>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86" y="1444920"/>
            <a:ext cx="6837429" cy="4901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5</a:t>
            </a:fld>
            <a:endParaRPr lang="en-US" dirty="0">
              <a:solidFill>
                <a:srgbClr val="FFFFFF"/>
              </a:solidFill>
            </a:endParaRPr>
          </a:p>
        </p:txBody>
      </p:sp>
    </p:spTree>
    <p:extLst>
      <p:ext uri="{BB962C8B-B14F-4D97-AF65-F5344CB8AC3E}">
        <p14:creationId xmlns:p14="http://schemas.microsoft.com/office/powerpoint/2010/main" val="12553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2"/>
          <p:cNvSpPr>
            <a:spLocks noGrp="1" noChangeArrowheads="1"/>
          </p:cNvSpPr>
          <p:nvPr>
            <p:ph type="title"/>
          </p:nvPr>
        </p:nvSpPr>
        <p:spPr/>
        <p:txBody>
          <a:bodyPr>
            <a:normAutofit fontScale="90000"/>
          </a:bodyPr>
          <a:lstStyle/>
          <a:p>
            <a:pPr eaLnBrk="1" hangingPunct="1"/>
            <a:r>
              <a:rPr lang="en-US" altLang="en-US" sz="4000" b="1" dirty="0" err="1"/>
              <a:t>Định</a:t>
            </a:r>
            <a:r>
              <a:rPr lang="en-US" altLang="en-US" sz="4000" b="1" dirty="0"/>
              <a:t> </a:t>
            </a:r>
            <a:r>
              <a:rPr lang="en-US" altLang="en-US" sz="4000" b="1" dirty="0" err="1"/>
              <a:t>tuyến</a:t>
            </a:r>
            <a:r>
              <a:rPr lang="en-US" altLang="en-US" sz="4000" b="1" dirty="0"/>
              <a:t> </a:t>
            </a:r>
            <a:r>
              <a:rPr lang="en-US" altLang="en-US" sz="4000" b="1" dirty="0" err="1"/>
              <a:t>tĩnh</a:t>
            </a:r>
            <a:br>
              <a:rPr lang="en-US" altLang="en-US" sz="4000" b="1" dirty="0"/>
            </a:br>
            <a:r>
              <a:rPr lang="en-US" altLang="en-US" sz="2400" dirty="0" err="1"/>
              <a:t>Cấu</a:t>
            </a:r>
            <a:r>
              <a:rPr lang="en-US" altLang="en-US" sz="2400" dirty="0"/>
              <a:t> </a:t>
            </a:r>
            <a:r>
              <a:rPr lang="en-US" altLang="en-US" sz="2400" dirty="0" err="1"/>
              <a:t>hình</a:t>
            </a:r>
            <a:r>
              <a:rPr lang="en-US" altLang="en-US" sz="2400" dirty="0"/>
              <a:t> </a:t>
            </a:r>
            <a:r>
              <a:rPr lang="en-US" altLang="en-US" sz="2400" dirty="0" err="1"/>
              <a:t>đường</a:t>
            </a:r>
            <a:r>
              <a:rPr lang="en-US" altLang="en-US" sz="2400" dirty="0"/>
              <a:t> </a:t>
            </a:r>
            <a:r>
              <a:rPr lang="en-US" altLang="en-US" sz="2400" dirty="0" err="1"/>
              <a:t>định</a:t>
            </a:r>
            <a:r>
              <a:rPr lang="en-US" altLang="en-US" sz="2400" dirty="0"/>
              <a:t> </a:t>
            </a:r>
            <a:r>
              <a:rPr lang="en-US" altLang="en-US" sz="2400" dirty="0" err="1"/>
              <a:t>tuyến</a:t>
            </a:r>
            <a:r>
              <a:rPr lang="en-US" altLang="en-US" sz="2400" dirty="0"/>
              <a:t> </a:t>
            </a:r>
            <a:r>
              <a:rPr lang="en-US" altLang="en-US" sz="2400" dirty="0" err="1"/>
              <a:t>tĩnh</a:t>
            </a:r>
            <a:r>
              <a:rPr lang="en-US" altLang="en-US" sz="2400" dirty="0"/>
              <a:t> </a:t>
            </a:r>
            <a:r>
              <a:rPr lang="en-US" altLang="en-US" sz="2400" dirty="0" err="1"/>
              <a:t>mặc</a:t>
            </a:r>
            <a:r>
              <a:rPr lang="en-US" altLang="en-US" sz="2400" dirty="0"/>
              <a:t> </a:t>
            </a:r>
            <a:r>
              <a:rPr lang="en-US" altLang="en-US" sz="2400" dirty="0" err="1"/>
              <a:t>định</a:t>
            </a:r>
            <a:r>
              <a:rPr lang="en-US" altLang="en-US" sz="2400" dirty="0"/>
              <a:t> (Default Static Route)</a:t>
            </a:r>
            <a:endParaRPr lang="en-US" altLang="en-US" sz="3600" dirty="0"/>
          </a:p>
        </p:txBody>
      </p:sp>
      <p:sp>
        <p:nvSpPr>
          <p:cNvPr id="188422" name="Rectangle 6"/>
          <p:cNvSpPr>
            <a:spLocks noGrp="1" noChangeArrowheads="1"/>
          </p:cNvSpPr>
          <p:nvPr>
            <p:ph type="body" idx="1"/>
          </p:nvPr>
        </p:nvSpPr>
        <p:spPr>
          <a:xfrm>
            <a:off x="357981" y="1524000"/>
            <a:ext cx="8428037" cy="2133600"/>
          </a:xfrm>
          <a:noFill/>
        </p:spPr>
        <p:txBody>
          <a:bodyPr>
            <a:normAutofit/>
          </a:bodyPr>
          <a:lstStyle/>
          <a:p>
            <a:pPr>
              <a:buNone/>
            </a:pPr>
            <a:r>
              <a:rPr lang="en-US" altLang="en-US" sz="2000" dirty="0"/>
              <a:t>Default Static Route đ</a:t>
            </a:r>
            <a:r>
              <a:rPr lang="vi-VN" altLang="en-US" sz="2000" dirty="0"/>
              <a:t>ư</a:t>
            </a:r>
            <a:r>
              <a:rPr lang="en-US" altLang="en-US" sz="2000" dirty="0" err="1"/>
              <a:t>ợc</a:t>
            </a:r>
            <a:r>
              <a:rPr lang="en-US" altLang="en-US" sz="2000" dirty="0"/>
              <a:t> </a:t>
            </a:r>
            <a:r>
              <a:rPr lang="en-US" altLang="en-US" sz="2000" dirty="0" err="1"/>
              <a:t>dùng</a:t>
            </a:r>
            <a:r>
              <a:rPr lang="en-US" altLang="en-US" sz="2000" dirty="0"/>
              <a:t> </a:t>
            </a:r>
            <a:r>
              <a:rPr lang="en-US" altLang="en-US" sz="2000" dirty="0" err="1"/>
              <a:t>để</a:t>
            </a:r>
            <a:r>
              <a:rPr lang="en-US" altLang="en-US" sz="2000" dirty="0"/>
              <a:t> </a:t>
            </a:r>
            <a:r>
              <a:rPr lang="en-US" altLang="en-US" sz="2000" dirty="0" err="1"/>
              <a:t>chuyển</a:t>
            </a:r>
            <a:r>
              <a:rPr lang="en-US" altLang="en-US" sz="2000" dirty="0"/>
              <a:t> </a:t>
            </a:r>
            <a:r>
              <a:rPr lang="en-US" altLang="en-US" sz="2000" dirty="0" err="1"/>
              <a:t>tiếp</a:t>
            </a:r>
            <a:r>
              <a:rPr lang="en-US" altLang="en-US" sz="2000" dirty="0"/>
              <a:t> </a:t>
            </a:r>
            <a:r>
              <a:rPr lang="en-US" altLang="en-US" sz="2000" dirty="0" err="1"/>
              <a:t>tất</a:t>
            </a:r>
            <a:r>
              <a:rPr lang="en-US" altLang="en-US" sz="2000" dirty="0"/>
              <a:t> </a:t>
            </a:r>
            <a:r>
              <a:rPr lang="en-US" altLang="en-US" sz="2000" dirty="0" err="1"/>
              <a:t>cả</a:t>
            </a:r>
            <a:r>
              <a:rPr lang="en-US" altLang="en-US" sz="2000" dirty="0"/>
              <a:t> </a:t>
            </a:r>
            <a:r>
              <a:rPr lang="en-US" altLang="en-US" sz="2000" dirty="0" err="1"/>
              <a:t>các</a:t>
            </a:r>
            <a:r>
              <a:rPr lang="en-US" altLang="en-US" sz="2000" dirty="0"/>
              <a:t> packet </a:t>
            </a:r>
            <a:r>
              <a:rPr lang="en-US" altLang="en-US" sz="2000" dirty="0" err="1"/>
              <a:t>khi</a:t>
            </a:r>
            <a:r>
              <a:rPr lang="en-US" altLang="en-US" sz="2000" dirty="0"/>
              <a:t>:</a:t>
            </a:r>
          </a:p>
          <a:p>
            <a:pPr>
              <a:buFontTx/>
              <a:buChar char="-"/>
            </a:pPr>
            <a:r>
              <a:rPr lang="en-US" altLang="en-US" sz="2000" dirty="0" err="1"/>
              <a:t>Một</a:t>
            </a:r>
            <a:r>
              <a:rPr lang="en-US" altLang="en-US" sz="2000" dirty="0"/>
              <a:t> Router </a:t>
            </a:r>
            <a:r>
              <a:rPr lang="en-US" altLang="en-US" sz="2000" dirty="0" err="1"/>
              <a:t>kết</a:t>
            </a:r>
            <a:r>
              <a:rPr lang="en-US" altLang="en-US" sz="2000" dirty="0"/>
              <a:t> </a:t>
            </a:r>
            <a:r>
              <a:rPr lang="en-US" altLang="en-US" sz="2000" dirty="0" err="1"/>
              <a:t>nối</a:t>
            </a:r>
            <a:r>
              <a:rPr lang="en-US" altLang="en-US" sz="2000" dirty="0"/>
              <a:t> </a:t>
            </a:r>
            <a:r>
              <a:rPr lang="en-US" altLang="en-US" sz="2000" dirty="0" err="1"/>
              <a:t>với</a:t>
            </a:r>
            <a:r>
              <a:rPr lang="en-US" altLang="en-US" sz="2000" dirty="0"/>
              <a:t> Router </a:t>
            </a:r>
            <a:r>
              <a:rPr lang="en-US" altLang="en-US" sz="2000" dirty="0" err="1"/>
              <a:t>biên</a:t>
            </a:r>
            <a:r>
              <a:rPr lang="en-US" altLang="en-US" sz="2000" dirty="0"/>
              <a:t> (Edge Router) </a:t>
            </a:r>
            <a:r>
              <a:rPr lang="en-US" altLang="en-US" sz="2000" dirty="0" err="1"/>
              <a:t>của</a:t>
            </a:r>
            <a:r>
              <a:rPr lang="en-US" altLang="en-US" sz="2000" dirty="0"/>
              <a:t> ISP</a:t>
            </a:r>
          </a:p>
          <a:p>
            <a:pPr>
              <a:buFontTx/>
              <a:buChar char="-"/>
            </a:pPr>
            <a:r>
              <a:rPr lang="en-US" altLang="en-US" sz="2000" dirty="0" err="1"/>
              <a:t>Khi</a:t>
            </a:r>
            <a:r>
              <a:rPr lang="en-US" altLang="en-US" sz="2000" dirty="0"/>
              <a:t> </a:t>
            </a:r>
            <a:r>
              <a:rPr lang="en-US" altLang="en-US" sz="2000" dirty="0" err="1"/>
              <a:t>một</a:t>
            </a:r>
            <a:r>
              <a:rPr lang="en-US" altLang="en-US" sz="2000" dirty="0"/>
              <a:t> Router </a:t>
            </a:r>
            <a:r>
              <a:rPr lang="en-US" altLang="en-US" sz="2000" dirty="0" err="1"/>
              <a:t>chỉ</a:t>
            </a:r>
            <a:r>
              <a:rPr lang="en-US" altLang="en-US" sz="2000" dirty="0"/>
              <a:t> </a:t>
            </a:r>
            <a:r>
              <a:rPr lang="en-US" altLang="en-US" sz="2000" dirty="0" err="1"/>
              <a:t>kết</a:t>
            </a:r>
            <a:r>
              <a:rPr lang="en-US" altLang="en-US" sz="2000" dirty="0"/>
              <a:t> </a:t>
            </a:r>
            <a:r>
              <a:rPr lang="en-US" altLang="en-US" sz="2000" dirty="0" err="1"/>
              <a:t>nối</a:t>
            </a:r>
            <a:r>
              <a:rPr lang="en-US" altLang="en-US" sz="2000" dirty="0"/>
              <a:t> </a:t>
            </a:r>
            <a:r>
              <a:rPr lang="en-US" altLang="en-US" sz="2000" dirty="0" err="1"/>
              <a:t>với</a:t>
            </a:r>
            <a:r>
              <a:rPr lang="en-US" altLang="en-US" sz="2000" dirty="0"/>
              <a:t> 1 Router </a:t>
            </a:r>
            <a:r>
              <a:rPr lang="en-US" altLang="en-US" sz="2000" dirty="0" err="1"/>
              <a:t>khác</a:t>
            </a:r>
            <a:r>
              <a:rPr lang="en-US" altLang="en-US" sz="2000" dirty="0"/>
              <a:t> (Stub Router)</a:t>
            </a:r>
          </a:p>
          <a:p>
            <a:pPr>
              <a:buFontTx/>
              <a:buChar char="-"/>
            </a:pPr>
            <a:r>
              <a:rPr lang="en-US" altLang="en-US" sz="2000" b="1" dirty="0" err="1"/>
              <a:t>Câu</a:t>
            </a:r>
            <a:r>
              <a:rPr lang="en-US" altLang="en-US" sz="2000" b="1" dirty="0"/>
              <a:t> </a:t>
            </a:r>
            <a:r>
              <a:rPr lang="en-US" altLang="en-US" sz="2000" b="1" dirty="0" err="1"/>
              <a:t>lệnh</a:t>
            </a:r>
            <a:r>
              <a:rPr lang="en-US" altLang="en-US" sz="2000" b="1" dirty="0"/>
              <a:t>: Router(config)#</a:t>
            </a:r>
            <a:r>
              <a:rPr lang="en-US" altLang="en-US" sz="2000" b="1" dirty="0" err="1"/>
              <a:t>ip</a:t>
            </a:r>
            <a:r>
              <a:rPr lang="en-US" altLang="en-US" sz="2000" b="1" dirty="0"/>
              <a:t> route 0.0.0.0 0.0.0.0 [exit-interface | </a:t>
            </a:r>
            <a:r>
              <a:rPr lang="en-US" altLang="en-US" sz="2000" b="1" dirty="0" err="1"/>
              <a:t>ip</a:t>
            </a:r>
            <a:r>
              <a:rPr lang="en-US" altLang="en-US" sz="2000" b="1" dirty="0"/>
              <a:t>-address ]</a:t>
            </a:r>
            <a:br>
              <a:rPr lang="en-US" altLang="en-US" sz="2000" dirty="0"/>
            </a:br>
            <a:endParaRPr lang="en-US" altLang="en-US" sz="2000" b="1" dirty="0"/>
          </a:p>
        </p:txBody>
      </p:sp>
      <p:sp>
        <p:nvSpPr>
          <p:cNvPr id="2" name="Slide Number Placeholder 1"/>
          <p:cNvSpPr>
            <a:spLocks noGrp="1"/>
          </p:cNvSpPr>
          <p:nvPr>
            <p:ph type="sldNum" sz="quarter" idx="12"/>
          </p:nvPr>
        </p:nvSpPr>
        <p:spPr/>
        <p:txBody>
          <a:bodyPr/>
          <a:lstStyle/>
          <a:p>
            <a:fld id="{1AD93096-5B34-4342-9326-69289CEAE4C2}" type="slidenum">
              <a:rPr lang="en-US" smtClean="0"/>
              <a:pPr/>
              <a:t>50</a:t>
            </a:fld>
            <a:endParaRPr lang="en-US" dirty="0">
              <a:solidFill>
                <a:srgbClr val="FFFFFF"/>
              </a:solidFill>
            </a:endParaRPr>
          </a:p>
        </p:txBody>
      </p:sp>
      <p:pic>
        <p:nvPicPr>
          <p:cNvPr id="7" name="Picture 6">
            <a:extLst>
              <a:ext uri="{FF2B5EF4-FFF2-40B4-BE49-F238E27FC236}">
                <a16:creationId xmlns:a16="http://schemas.microsoft.com/office/drawing/2014/main" id="{ECE2B75A-3AC2-426E-BB78-1C390A0C78C5}"/>
              </a:ext>
            </a:extLst>
          </p:cNvPr>
          <p:cNvPicPr>
            <a:picLocks noChangeAspect="1"/>
          </p:cNvPicPr>
          <p:nvPr/>
        </p:nvPicPr>
        <p:blipFill rotWithShape="1">
          <a:blip r:embed="rId2"/>
          <a:srcRect l="40000" t="20356" r="8034" b="24803"/>
          <a:stretch/>
        </p:blipFill>
        <p:spPr>
          <a:xfrm>
            <a:off x="2133600" y="3213595"/>
            <a:ext cx="5105400" cy="3029227"/>
          </a:xfrm>
          <a:prstGeom prst="rect">
            <a:avLst/>
          </a:prstGeom>
        </p:spPr>
      </p:pic>
    </p:spTree>
    <p:extLst>
      <p:ext uri="{BB962C8B-B14F-4D97-AF65-F5344CB8AC3E}">
        <p14:creationId xmlns:p14="http://schemas.microsoft.com/office/powerpoint/2010/main" val="14011522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a:xfrm>
            <a:off x="1150938" y="214313"/>
            <a:ext cx="7793037" cy="1157287"/>
          </a:xfrm>
        </p:spPr>
        <p:txBody>
          <a:bodyPr/>
          <a:lstStyle/>
          <a:p>
            <a:pPr eaLnBrk="1" hangingPunct="1"/>
            <a:r>
              <a:rPr lang="en-US" altLang="en-US" sz="4000" b="1"/>
              <a:t>Định tuyến tĩnh</a:t>
            </a:r>
            <a:br>
              <a:rPr lang="en-US" altLang="en-US" sz="3600"/>
            </a:br>
            <a:r>
              <a:rPr lang="en-US" altLang="en-US" sz="2400"/>
              <a:t>Kiểm tra cấu hình đường cố định với lệnh </a:t>
            </a:r>
            <a:r>
              <a:rPr lang="en-US" altLang="en-US" sz="2400" i="1"/>
              <a:t>show ip route</a:t>
            </a:r>
            <a:endParaRPr lang="en-US" altLang="en-US" sz="3600" i="1"/>
          </a:p>
        </p:txBody>
      </p:sp>
      <p:pic>
        <p:nvPicPr>
          <p:cNvPr id="1894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8613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51</a:t>
            </a:fld>
            <a:endParaRPr lang="en-US" dirty="0">
              <a:solidFill>
                <a:srgbClr val="FFFFFF"/>
              </a:solidFill>
            </a:endParaRPr>
          </a:p>
        </p:txBody>
      </p:sp>
    </p:spTree>
    <p:extLst>
      <p:ext uri="{BB962C8B-B14F-4D97-AF65-F5344CB8AC3E}">
        <p14:creationId xmlns:p14="http://schemas.microsoft.com/office/powerpoint/2010/main" val="689948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a:xfrm>
            <a:off x="1150938" y="214313"/>
            <a:ext cx="7793037" cy="1157287"/>
          </a:xfrm>
        </p:spPr>
        <p:txBody>
          <a:bodyPr/>
          <a:lstStyle/>
          <a:p>
            <a:pPr eaLnBrk="1" hangingPunct="1"/>
            <a:r>
              <a:rPr lang="en-US" altLang="en-US" sz="4000" b="1"/>
              <a:t>Định tuyến tĩnh</a:t>
            </a:r>
            <a:br>
              <a:rPr lang="en-US" altLang="en-US" sz="4000" b="1"/>
            </a:br>
            <a:r>
              <a:rPr lang="en-US" altLang="en-US" sz="2800"/>
              <a:t>Xử lý sự cố với lệnh </a:t>
            </a:r>
            <a:r>
              <a:rPr lang="en-US" altLang="en-US" sz="2800" i="1"/>
              <a:t>ping</a:t>
            </a:r>
            <a:r>
              <a:rPr lang="en-US" altLang="en-US" sz="2800"/>
              <a:t> và </a:t>
            </a:r>
            <a:r>
              <a:rPr lang="en-US" altLang="en-US" sz="2800" i="1"/>
              <a:t>traceroute</a:t>
            </a:r>
            <a:endParaRPr lang="en-US" altLang="en-US" sz="4000" i="1"/>
          </a:p>
        </p:txBody>
      </p:sp>
      <p:pic>
        <p:nvPicPr>
          <p:cNvPr id="190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78613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52</a:t>
            </a:fld>
            <a:endParaRPr lang="en-US" dirty="0">
              <a:solidFill>
                <a:srgbClr val="FFFFFF"/>
              </a:solidFill>
            </a:endParaRPr>
          </a:p>
        </p:txBody>
      </p:sp>
    </p:spTree>
    <p:extLst>
      <p:ext uri="{BB962C8B-B14F-4D97-AF65-F5344CB8AC3E}">
        <p14:creationId xmlns:p14="http://schemas.microsoft.com/office/powerpoint/2010/main" val="2740660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Grp="1" noChangeArrowheads="1"/>
          </p:cNvSpPr>
          <p:nvPr>
            <p:ph type="title"/>
          </p:nvPr>
        </p:nvSpPr>
        <p:spPr>
          <a:xfrm>
            <a:off x="1150938" y="214313"/>
            <a:ext cx="7793037" cy="1157287"/>
          </a:xfrm>
        </p:spPr>
        <p:txBody>
          <a:bodyPr/>
          <a:lstStyle/>
          <a:p>
            <a:pPr eaLnBrk="1" hangingPunct="1"/>
            <a:r>
              <a:rPr lang="en-US" altLang="en-US" sz="4000" b="1"/>
              <a:t>Định tuyến tĩnh</a:t>
            </a:r>
            <a:br>
              <a:rPr lang="en-US" altLang="en-US" sz="4000"/>
            </a:br>
            <a:r>
              <a:rPr lang="en-US" altLang="en-US" sz="2800"/>
              <a:t>Xử lý sự cố với lệnh </a:t>
            </a:r>
            <a:r>
              <a:rPr lang="en-US" altLang="en-US" sz="2800" i="1"/>
              <a:t>ping</a:t>
            </a:r>
            <a:r>
              <a:rPr lang="en-US" altLang="en-US" sz="2800"/>
              <a:t> và </a:t>
            </a:r>
            <a:r>
              <a:rPr lang="en-US" altLang="en-US" sz="2800" i="1"/>
              <a:t>traceroute</a:t>
            </a:r>
            <a:endParaRPr lang="en-US" altLang="en-US" sz="4000" i="1"/>
          </a:p>
        </p:txBody>
      </p:sp>
      <p:sp>
        <p:nvSpPr>
          <p:cNvPr id="191492" name="Rectangle 4"/>
          <p:cNvSpPr>
            <a:spLocks noGrp="1" noChangeArrowheads="1"/>
          </p:cNvSpPr>
          <p:nvPr>
            <p:ph type="body" idx="1"/>
          </p:nvPr>
        </p:nvSpPr>
        <p:spPr>
          <a:xfrm>
            <a:off x="838200" y="1524000"/>
            <a:ext cx="7391400" cy="4306887"/>
          </a:xfrm>
          <a:noFill/>
        </p:spPr>
        <p:txBody>
          <a:bodyPr>
            <a:normAutofit lnSpcReduction="10000"/>
          </a:bodyPr>
          <a:lstStyle/>
          <a:p>
            <a:pPr algn="just" eaLnBrk="1" hangingPunct="1">
              <a:lnSpc>
                <a:spcPct val="110000"/>
              </a:lnSpc>
            </a:pPr>
            <a:r>
              <a:rPr lang="en-US" altLang="en-US" sz="2800"/>
              <a:t>Ping và Traceroute được sử dụng để kiểm tra kết nối.</a:t>
            </a:r>
          </a:p>
          <a:p>
            <a:pPr algn="just" eaLnBrk="1" hangingPunct="1">
              <a:lnSpc>
                <a:spcPct val="110000"/>
              </a:lnSpc>
            </a:pPr>
            <a:r>
              <a:rPr lang="en-US" altLang="en-US" sz="2800"/>
              <a:t>Nhưng trước khi sử dụng lệnh ping và traceroute, nên kiểm tra trạng thái của kết nối có đang “up” hay “down” bằng lệnh:</a:t>
            </a:r>
          </a:p>
          <a:p>
            <a:pPr lvl="1" algn="just" eaLnBrk="1" hangingPunct="1">
              <a:lnSpc>
                <a:spcPct val="110000"/>
              </a:lnSpc>
            </a:pPr>
            <a:r>
              <a:rPr lang="en-US" altLang="en-US"/>
              <a:t>show interface</a:t>
            </a:r>
          </a:p>
          <a:p>
            <a:pPr lvl="1" algn="just" eaLnBrk="1" hangingPunct="1">
              <a:lnSpc>
                <a:spcPct val="110000"/>
              </a:lnSpc>
            </a:pPr>
            <a:r>
              <a:rPr lang="en-US" altLang="en-US"/>
              <a:t>show interface s0</a:t>
            </a:r>
          </a:p>
          <a:p>
            <a:pPr lvl="1" algn="just" eaLnBrk="1" hangingPunct="1">
              <a:lnSpc>
                <a:spcPct val="110000"/>
              </a:lnSpc>
            </a:pPr>
            <a:r>
              <a:rPr lang="en-US" altLang="en-US"/>
              <a:t>show ip interface brief</a:t>
            </a:r>
          </a:p>
        </p:txBody>
      </p:sp>
      <p:sp>
        <p:nvSpPr>
          <p:cNvPr id="2" name="Slide Number Placeholder 1"/>
          <p:cNvSpPr>
            <a:spLocks noGrp="1"/>
          </p:cNvSpPr>
          <p:nvPr>
            <p:ph type="sldNum" sz="quarter" idx="12"/>
          </p:nvPr>
        </p:nvSpPr>
        <p:spPr/>
        <p:txBody>
          <a:bodyPr/>
          <a:lstStyle/>
          <a:p>
            <a:fld id="{1AD93096-5B34-4342-9326-69289CEAE4C2}" type="slidenum">
              <a:rPr lang="en-US" smtClean="0"/>
              <a:pPr/>
              <a:t>53</a:t>
            </a:fld>
            <a:endParaRPr lang="en-US" dirty="0">
              <a:solidFill>
                <a:srgbClr val="FFFFFF"/>
              </a:solidFill>
            </a:endParaRPr>
          </a:p>
        </p:txBody>
      </p:sp>
    </p:spTree>
    <p:extLst>
      <p:ext uri="{BB962C8B-B14F-4D97-AF65-F5344CB8AC3E}">
        <p14:creationId xmlns:p14="http://schemas.microsoft.com/office/powerpoint/2010/main" val="546525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routing</a:t>
            </a:r>
          </a:p>
        </p:txBody>
      </p:sp>
      <p:sp>
        <p:nvSpPr>
          <p:cNvPr id="3" name="Content Placeholder 2"/>
          <p:cNvSpPr>
            <a:spLocks noGrp="1"/>
          </p:cNvSpPr>
          <p:nvPr>
            <p:ph idx="1"/>
          </p:nvPr>
        </p:nvSpPr>
        <p:spPr/>
        <p:txBody>
          <a:bodyPr>
            <a:normAutofit fontScale="85000" lnSpcReduction="20000"/>
          </a:bodyPr>
          <a:lstStyle/>
          <a:p>
            <a:pPr>
              <a:buFont typeface="Arial" panose="020B0604020202020204" pitchFamily="34" charset="0"/>
              <a:buChar char="•"/>
            </a:pPr>
            <a:r>
              <a:rPr lang="en-US" dirty="0" err="1"/>
              <a:t>Sử</a:t>
            </a:r>
            <a:r>
              <a:rPr lang="en-US" dirty="0"/>
              <a:t> </a:t>
            </a:r>
            <a:r>
              <a:rPr lang="en-US" dirty="0" err="1"/>
              <a:t>dụng</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định</a:t>
            </a:r>
            <a:r>
              <a:rPr lang="en-US" dirty="0"/>
              <a:t> </a:t>
            </a:r>
            <a:r>
              <a:rPr lang="en-US" dirty="0" err="1"/>
              <a:t>tuyến</a:t>
            </a:r>
            <a:r>
              <a:rPr lang="en-US" dirty="0"/>
              <a:t> </a:t>
            </a:r>
            <a:r>
              <a:rPr lang="en-US" dirty="0" err="1"/>
              <a:t>để</a:t>
            </a:r>
            <a:r>
              <a:rPr lang="en-US" dirty="0"/>
              <a:t> </a:t>
            </a:r>
            <a:r>
              <a:rPr lang="en-US" dirty="0" err="1"/>
              <a:t>trao</a:t>
            </a:r>
            <a:r>
              <a:rPr lang="en-US" dirty="0"/>
              <a:t> </a:t>
            </a:r>
            <a:r>
              <a:rPr lang="en-US" dirty="0" err="1"/>
              <a:t>đổi</a:t>
            </a:r>
            <a:r>
              <a:rPr lang="en-US" dirty="0"/>
              <a:t> </a:t>
            </a:r>
            <a:r>
              <a:rPr lang="en-US" dirty="0" err="1"/>
              <a:t>thông</a:t>
            </a:r>
            <a:r>
              <a:rPr lang="en-US" dirty="0"/>
              <a:t> tin </a:t>
            </a:r>
            <a:r>
              <a:rPr lang="en-US" dirty="0" err="1"/>
              <a:t>định</a:t>
            </a:r>
            <a:r>
              <a:rPr lang="en-US" dirty="0"/>
              <a:t> </a:t>
            </a:r>
            <a:r>
              <a:rPr lang="en-US" dirty="0" err="1"/>
              <a:t>tuyến</a:t>
            </a:r>
            <a:r>
              <a:rPr lang="en-US" dirty="0"/>
              <a:t> </a:t>
            </a:r>
            <a:r>
              <a:rPr lang="en-US" dirty="0" err="1"/>
              <a:t>giữa</a:t>
            </a:r>
            <a:r>
              <a:rPr lang="en-US" dirty="0"/>
              <a:t> </a:t>
            </a:r>
            <a:r>
              <a:rPr lang="en-US" dirty="0" err="1"/>
              <a:t>các</a:t>
            </a:r>
            <a:r>
              <a:rPr lang="en-US" dirty="0"/>
              <a:t> router</a:t>
            </a:r>
          </a:p>
          <a:p>
            <a:pPr marL="0" indent="0">
              <a:buFont typeface="+mj-lt"/>
              <a:buNone/>
            </a:pPr>
            <a:r>
              <a:rPr lang="en-US" dirty="0" err="1"/>
              <a:t>Mục</a:t>
            </a:r>
            <a:r>
              <a:rPr lang="en-US" dirty="0"/>
              <a:t> </a:t>
            </a:r>
            <a:r>
              <a:rPr lang="en-US" dirty="0" err="1"/>
              <a:t>đích</a:t>
            </a:r>
            <a:r>
              <a:rPr lang="en-US" dirty="0"/>
              <a:t>: </a:t>
            </a:r>
          </a:p>
          <a:p>
            <a:pPr marL="457200" indent="-457200">
              <a:buFont typeface="+mj-lt"/>
              <a:buAutoNum type="arabicPeriod"/>
            </a:pPr>
            <a:r>
              <a:rPr lang="en-US" dirty="0" err="1"/>
              <a:t>Phát</a:t>
            </a:r>
            <a:r>
              <a:rPr lang="en-US" dirty="0"/>
              <a:t> </a:t>
            </a:r>
            <a:r>
              <a:rPr lang="en-US" dirty="0" err="1"/>
              <a:t>hiện</a:t>
            </a:r>
            <a:r>
              <a:rPr lang="en-US" dirty="0"/>
              <a:t> </a:t>
            </a:r>
            <a:r>
              <a:rPr lang="en-US" dirty="0" err="1"/>
              <a:t>và</a:t>
            </a:r>
            <a:r>
              <a:rPr lang="en-US" dirty="0"/>
              <a:t> </a:t>
            </a:r>
            <a:r>
              <a:rPr lang="en-US" dirty="0" err="1"/>
              <a:t>liên</a:t>
            </a:r>
            <a:r>
              <a:rPr lang="en-US" dirty="0"/>
              <a:t> </a:t>
            </a:r>
            <a:r>
              <a:rPr lang="en-US" dirty="0" err="1"/>
              <a:t>hệ</a:t>
            </a:r>
            <a:r>
              <a:rPr lang="en-US" dirty="0"/>
              <a:t> </a:t>
            </a:r>
            <a:r>
              <a:rPr lang="en-US" dirty="0" err="1"/>
              <a:t>với</a:t>
            </a:r>
            <a:r>
              <a:rPr lang="en-US" dirty="0"/>
              <a:t> </a:t>
            </a:r>
            <a:r>
              <a:rPr lang="en-US" dirty="0" err="1"/>
              <a:t>các</a:t>
            </a:r>
            <a:r>
              <a:rPr lang="en-US" dirty="0"/>
              <a:t> </a:t>
            </a:r>
            <a:r>
              <a:rPr lang="en-US" dirty="0" err="1"/>
              <a:t>mạng</a:t>
            </a:r>
            <a:r>
              <a:rPr lang="en-US" dirty="0"/>
              <a:t> </a:t>
            </a:r>
            <a:r>
              <a:rPr lang="en-US" dirty="0" err="1"/>
              <a:t>không</a:t>
            </a:r>
            <a:r>
              <a:rPr lang="en-US" dirty="0"/>
              <a:t> </a:t>
            </a:r>
            <a:r>
              <a:rPr lang="en-US" dirty="0" err="1"/>
              <a:t>kết</a:t>
            </a:r>
            <a:r>
              <a:rPr lang="en-US" dirty="0"/>
              <a:t> </a:t>
            </a:r>
            <a:r>
              <a:rPr lang="en-US" dirty="0" err="1"/>
              <a:t>nối</a:t>
            </a:r>
            <a:r>
              <a:rPr lang="en-US" dirty="0"/>
              <a:t> </a:t>
            </a:r>
            <a:r>
              <a:rPr lang="en-US" dirty="0" err="1"/>
              <a:t>trực</a:t>
            </a:r>
            <a:r>
              <a:rPr lang="en-US" dirty="0"/>
              <a:t> </a:t>
            </a:r>
            <a:r>
              <a:rPr lang="en-US" dirty="0" err="1"/>
              <a:t>tiếp</a:t>
            </a:r>
            <a:endParaRPr lang="en-US" dirty="0"/>
          </a:p>
          <a:p>
            <a:pPr marL="457200" indent="-457200">
              <a:buFont typeface="+mj-lt"/>
              <a:buAutoNum type="arabicPeriod"/>
            </a:pPr>
            <a:r>
              <a:rPr lang="en-US" dirty="0" err="1"/>
              <a:t>Duy</a:t>
            </a:r>
            <a:r>
              <a:rPr lang="en-US" dirty="0"/>
              <a:t> </a:t>
            </a:r>
            <a:r>
              <a:rPr lang="en-US" dirty="0" err="1"/>
              <a:t>trì</a:t>
            </a:r>
            <a:r>
              <a:rPr lang="en-US" dirty="0"/>
              <a:t> </a:t>
            </a:r>
            <a:r>
              <a:rPr lang="en-US" dirty="0" err="1"/>
              <a:t>cập</a:t>
            </a:r>
            <a:r>
              <a:rPr lang="en-US" dirty="0"/>
              <a:t> </a:t>
            </a:r>
            <a:r>
              <a:rPr lang="en-US" dirty="0" err="1"/>
              <a:t>nhật</a:t>
            </a:r>
            <a:r>
              <a:rPr lang="en-US" dirty="0"/>
              <a:t> </a:t>
            </a:r>
            <a:r>
              <a:rPr lang="en-US" dirty="0" err="1"/>
              <a:t>thông</a:t>
            </a:r>
            <a:r>
              <a:rPr lang="en-US" dirty="0"/>
              <a:t> tin </a:t>
            </a:r>
            <a:r>
              <a:rPr lang="en-US" dirty="0" err="1"/>
              <a:t>định</a:t>
            </a:r>
            <a:r>
              <a:rPr lang="en-US" dirty="0"/>
              <a:t> </a:t>
            </a:r>
            <a:r>
              <a:rPr lang="en-US" dirty="0" err="1"/>
              <a:t>tuyến</a:t>
            </a:r>
            <a:endParaRPr lang="en-US" dirty="0"/>
          </a:p>
          <a:p>
            <a:pPr marL="457200" indent="-457200">
              <a:buFont typeface="+mj-lt"/>
              <a:buAutoNum type="arabicPeriod"/>
            </a:pPr>
            <a:r>
              <a:rPr lang="en-CA" dirty="0" err="1"/>
              <a:t>Xác</a:t>
            </a:r>
            <a:r>
              <a:rPr lang="en-CA" dirty="0"/>
              <a:t> </a:t>
            </a:r>
            <a:r>
              <a:rPr lang="en-CA" dirty="0" err="1"/>
              <a:t>định</a:t>
            </a:r>
            <a:r>
              <a:rPr lang="en-CA" dirty="0"/>
              <a:t> đ</a:t>
            </a:r>
            <a:r>
              <a:rPr lang="vi-VN" dirty="0"/>
              <a:t>ư</a:t>
            </a:r>
            <a:r>
              <a:rPr lang="en-US" dirty="0" err="1"/>
              <a:t>ợc</a:t>
            </a:r>
            <a:r>
              <a:rPr lang="en-US" dirty="0"/>
              <a:t> đ</a:t>
            </a:r>
            <a:r>
              <a:rPr lang="vi-VN" dirty="0"/>
              <a:t>ư</a:t>
            </a:r>
            <a:r>
              <a:rPr lang="en-US" dirty="0" err="1"/>
              <a:t>ờng</a:t>
            </a:r>
            <a:r>
              <a:rPr lang="en-US" dirty="0"/>
              <a:t> </a:t>
            </a:r>
            <a:r>
              <a:rPr lang="en-US" dirty="0" err="1"/>
              <a:t>đi</a:t>
            </a:r>
            <a:r>
              <a:rPr lang="en-US" dirty="0"/>
              <a:t> </a:t>
            </a:r>
            <a:r>
              <a:rPr lang="en-US" dirty="0" err="1"/>
              <a:t>tốt</a:t>
            </a:r>
            <a:r>
              <a:rPr lang="en-US" dirty="0"/>
              <a:t> </a:t>
            </a:r>
            <a:r>
              <a:rPr lang="en-US" dirty="0" err="1"/>
              <a:t>nhất</a:t>
            </a:r>
            <a:r>
              <a:rPr lang="en-US" dirty="0"/>
              <a:t> </a:t>
            </a:r>
            <a:r>
              <a:rPr lang="en-US" dirty="0" err="1"/>
              <a:t>đến</a:t>
            </a:r>
            <a:r>
              <a:rPr lang="en-US" dirty="0"/>
              <a:t> </a:t>
            </a:r>
            <a:r>
              <a:rPr lang="en-US" dirty="0" err="1"/>
              <a:t>mạng</a:t>
            </a:r>
            <a:r>
              <a:rPr lang="en-US" dirty="0"/>
              <a:t> </a:t>
            </a:r>
            <a:r>
              <a:rPr lang="en-US" dirty="0" err="1"/>
              <a:t>đích</a:t>
            </a:r>
            <a:r>
              <a:rPr lang="en-CA" dirty="0"/>
              <a:t>.  </a:t>
            </a:r>
            <a:endParaRPr lang="en-US" dirty="0"/>
          </a:p>
          <a:p>
            <a:pPr marL="457200" indent="-457200">
              <a:buFont typeface="+mj-lt"/>
              <a:buAutoNum type="arabicPeriod"/>
            </a:pPr>
            <a:r>
              <a:rPr lang="en-US" dirty="0" err="1"/>
              <a:t>Có</a:t>
            </a:r>
            <a:r>
              <a:rPr lang="en-US" dirty="0"/>
              <a:t> </a:t>
            </a:r>
            <a:r>
              <a:rPr lang="en-US" dirty="0" err="1"/>
              <a:t>khả</a:t>
            </a:r>
            <a:r>
              <a:rPr lang="en-US" dirty="0"/>
              <a:t> </a:t>
            </a:r>
            <a:r>
              <a:rPr lang="en-US" dirty="0" err="1"/>
              <a:t>năng</a:t>
            </a:r>
            <a:r>
              <a:rPr lang="en-US" dirty="0"/>
              <a:t> </a:t>
            </a:r>
            <a:r>
              <a:rPr lang="en-US" dirty="0" err="1"/>
              <a:t>tìm</a:t>
            </a:r>
            <a:r>
              <a:rPr lang="en-US" dirty="0"/>
              <a:t> đ</a:t>
            </a:r>
            <a:r>
              <a:rPr lang="vi-VN" dirty="0"/>
              <a:t>ư</a:t>
            </a:r>
            <a:r>
              <a:rPr lang="en-US" dirty="0" err="1"/>
              <a:t>ợc</a:t>
            </a:r>
            <a:r>
              <a:rPr lang="en-US" dirty="0"/>
              <a:t> đ</a:t>
            </a:r>
            <a:r>
              <a:rPr lang="vi-VN" dirty="0"/>
              <a:t>ư</a:t>
            </a:r>
            <a:r>
              <a:rPr lang="en-US" dirty="0" err="1"/>
              <a:t>ờng</a:t>
            </a:r>
            <a:r>
              <a:rPr lang="en-US" dirty="0"/>
              <a:t> </a:t>
            </a:r>
            <a:r>
              <a:rPr lang="en-US" dirty="0" err="1"/>
              <a:t>đi</a:t>
            </a:r>
            <a:r>
              <a:rPr lang="en-US" dirty="0"/>
              <a:t> </a:t>
            </a:r>
            <a:r>
              <a:rPr lang="en-US" dirty="0" err="1"/>
              <a:t>mới</a:t>
            </a:r>
            <a:r>
              <a:rPr lang="en-US" dirty="0"/>
              <a:t> </a:t>
            </a:r>
            <a:r>
              <a:rPr lang="en-US" dirty="0" err="1"/>
              <a:t>khi</a:t>
            </a:r>
            <a:r>
              <a:rPr lang="en-US" dirty="0"/>
              <a:t> đ</a:t>
            </a:r>
            <a:r>
              <a:rPr lang="vi-VN" dirty="0"/>
              <a:t>ư</a:t>
            </a:r>
            <a:r>
              <a:rPr lang="en-US" dirty="0" err="1"/>
              <a:t>ờng</a:t>
            </a:r>
            <a:r>
              <a:rPr lang="en-US" dirty="0"/>
              <a:t> </a:t>
            </a:r>
            <a:r>
              <a:rPr lang="en-US" dirty="0" err="1"/>
              <a:t>hiện</a:t>
            </a:r>
            <a:r>
              <a:rPr lang="en-US" dirty="0"/>
              <a:t> </a:t>
            </a:r>
            <a:r>
              <a:rPr lang="en-US" dirty="0" err="1"/>
              <a:t>tại</a:t>
            </a:r>
            <a:r>
              <a:rPr lang="en-US" dirty="0"/>
              <a:t> </a:t>
            </a:r>
            <a:r>
              <a:rPr lang="en-US" dirty="0" err="1"/>
              <a:t>thay</a:t>
            </a:r>
            <a:r>
              <a:rPr lang="en-US" dirty="0"/>
              <a:t> </a:t>
            </a:r>
            <a:r>
              <a:rPr lang="en-US" dirty="0" err="1"/>
              <a:t>đổi</a:t>
            </a:r>
            <a:r>
              <a:rPr lang="en-US" dirty="0"/>
              <a:t>.</a:t>
            </a:r>
          </a:p>
          <a:p>
            <a:pPr>
              <a:buFont typeface="Arial" panose="020B0604020202020204" pitchFamily="34" charset="0"/>
              <a:buChar char="•"/>
            </a:pPr>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54</a:t>
            </a:fld>
            <a:endParaRPr lang="en-US" dirty="0">
              <a:solidFill>
                <a:srgbClr val="FFFFFF"/>
              </a:solidFill>
            </a:endParaRPr>
          </a:p>
        </p:txBody>
      </p:sp>
    </p:spTree>
    <p:extLst>
      <p:ext uri="{BB962C8B-B14F-4D97-AF65-F5344CB8AC3E}">
        <p14:creationId xmlns:p14="http://schemas.microsoft.com/office/powerpoint/2010/main" val="4085861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Hoạt</a:t>
            </a:r>
            <a:r>
              <a:rPr lang="en-US" dirty="0"/>
              <a:t> </a:t>
            </a:r>
            <a:r>
              <a:rPr lang="en-US" dirty="0" err="1"/>
              <a:t>động</a:t>
            </a:r>
            <a:r>
              <a:rPr lang="en-US" dirty="0"/>
              <a:t> </a:t>
            </a:r>
            <a:r>
              <a:rPr lang="en-US" dirty="0" err="1"/>
              <a:t>của</a:t>
            </a:r>
            <a:r>
              <a:rPr lang="en-US" dirty="0"/>
              <a:t> Dynamic Routing</a:t>
            </a:r>
          </a:p>
        </p:txBody>
      </p:sp>
      <p:sp>
        <p:nvSpPr>
          <p:cNvPr id="3" name="Content Placeholder 2"/>
          <p:cNvSpPr>
            <a:spLocks noGrp="1"/>
          </p:cNvSpPr>
          <p:nvPr>
            <p:ph idx="1"/>
          </p:nvPr>
        </p:nvSpPr>
        <p:spPr/>
        <p:txBody>
          <a:bodyPr>
            <a:normAutofit fontScale="85000" lnSpcReduction="20000"/>
          </a:bodyPr>
          <a:lstStyle/>
          <a:p>
            <a:pPr marL="457200" indent="-457200">
              <a:buFont typeface="+mj-lt"/>
              <a:buAutoNum type="arabicPeriod"/>
            </a:pPr>
            <a:r>
              <a:rPr lang="en-CA" dirty="0"/>
              <a:t>Router </a:t>
            </a:r>
            <a:r>
              <a:rPr lang="en-CA" dirty="0" err="1"/>
              <a:t>gửi</a:t>
            </a:r>
            <a:r>
              <a:rPr lang="en-CA" dirty="0"/>
              <a:t> </a:t>
            </a:r>
            <a:r>
              <a:rPr lang="en-CA" dirty="0" err="1"/>
              <a:t>và</a:t>
            </a:r>
            <a:r>
              <a:rPr lang="en-CA" dirty="0"/>
              <a:t> </a:t>
            </a:r>
            <a:r>
              <a:rPr lang="en-CA" dirty="0" err="1"/>
              <a:t>nhận</a:t>
            </a:r>
            <a:r>
              <a:rPr lang="en-CA" dirty="0"/>
              <a:t> </a:t>
            </a:r>
            <a:r>
              <a:rPr lang="en-CA" dirty="0" err="1"/>
              <a:t>các</a:t>
            </a:r>
            <a:r>
              <a:rPr lang="en-CA" dirty="0"/>
              <a:t> </a:t>
            </a:r>
            <a:r>
              <a:rPr lang="en-CA" dirty="0" err="1"/>
              <a:t>thông</a:t>
            </a:r>
            <a:r>
              <a:rPr lang="en-CA" dirty="0"/>
              <a:t> tin </a:t>
            </a:r>
            <a:r>
              <a:rPr lang="en-CA" dirty="0" err="1"/>
              <a:t>định</a:t>
            </a:r>
            <a:r>
              <a:rPr lang="en-CA" dirty="0"/>
              <a:t> </a:t>
            </a:r>
            <a:r>
              <a:rPr lang="en-CA" dirty="0" err="1"/>
              <a:t>tuyến</a:t>
            </a:r>
            <a:r>
              <a:rPr lang="en-CA" dirty="0"/>
              <a:t> qua </a:t>
            </a:r>
            <a:r>
              <a:rPr lang="en-CA" dirty="0" err="1"/>
              <a:t>các</a:t>
            </a:r>
            <a:r>
              <a:rPr lang="en-CA" dirty="0"/>
              <a:t> interface. </a:t>
            </a:r>
            <a:endParaRPr lang="en-US" dirty="0"/>
          </a:p>
          <a:p>
            <a:pPr marL="457200" indent="-457200">
              <a:buFont typeface="+mj-lt"/>
              <a:buAutoNum type="arabicPeriod"/>
            </a:pPr>
            <a:r>
              <a:rPr lang="en-CA" dirty="0"/>
              <a:t>Router chia </a:t>
            </a:r>
            <a:r>
              <a:rPr lang="en-CA" dirty="0" err="1"/>
              <a:t>sẻ</a:t>
            </a:r>
            <a:r>
              <a:rPr lang="en-CA" dirty="0"/>
              <a:t> </a:t>
            </a:r>
            <a:r>
              <a:rPr lang="en-CA" dirty="0" err="1"/>
              <a:t>thông</a:t>
            </a:r>
            <a:r>
              <a:rPr lang="en-CA" dirty="0"/>
              <a:t> tin </a:t>
            </a:r>
            <a:r>
              <a:rPr lang="en-CA" dirty="0" err="1"/>
              <a:t>định</a:t>
            </a:r>
            <a:r>
              <a:rPr lang="en-CA" dirty="0"/>
              <a:t> </a:t>
            </a:r>
            <a:r>
              <a:rPr lang="en-CA" dirty="0" err="1"/>
              <a:t>tuyến</a:t>
            </a:r>
            <a:r>
              <a:rPr lang="en-CA" dirty="0"/>
              <a:t> </a:t>
            </a:r>
            <a:r>
              <a:rPr lang="en-CA" dirty="0" err="1"/>
              <a:t>với</a:t>
            </a:r>
            <a:r>
              <a:rPr lang="en-CA" dirty="0"/>
              <a:t> </a:t>
            </a:r>
            <a:r>
              <a:rPr lang="en-CA" dirty="0" err="1"/>
              <a:t>các</a:t>
            </a:r>
            <a:r>
              <a:rPr lang="en-CA" dirty="0"/>
              <a:t> router </a:t>
            </a:r>
            <a:r>
              <a:rPr lang="en-CA" dirty="0" err="1"/>
              <a:t>khác</a:t>
            </a:r>
            <a:r>
              <a:rPr lang="en-CA" dirty="0"/>
              <a:t> </a:t>
            </a:r>
            <a:r>
              <a:rPr lang="en-CA" dirty="0" err="1"/>
              <a:t>khi</a:t>
            </a:r>
            <a:r>
              <a:rPr lang="en-CA" dirty="0"/>
              <a:t> </a:t>
            </a:r>
            <a:r>
              <a:rPr lang="en-CA" dirty="0" err="1"/>
              <a:t>các</a:t>
            </a:r>
            <a:r>
              <a:rPr lang="en-CA" dirty="0"/>
              <a:t> router </a:t>
            </a:r>
            <a:r>
              <a:rPr lang="en-CA" dirty="0" err="1"/>
              <a:t>này</a:t>
            </a:r>
            <a:r>
              <a:rPr lang="en-CA" dirty="0"/>
              <a:t> </a:t>
            </a:r>
            <a:r>
              <a:rPr lang="en-CA" dirty="0" err="1"/>
              <a:t>sử</a:t>
            </a:r>
            <a:r>
              <a:rPr lang="en-CA" dirty="0"/>
              <a:t> </a:t>
            </a:r>
            <a:r>
              <a:rPr lang="en-CA" dirty="0" err="1"/>
              <a:t>dụng</a:t>
            </a:r>
            <a:r>
              <a:rPr lang="en-CA" dirty="0"/>
              <a:t> </a:t>
            </a:r>
            <a:r>
              <a:rPr lang="en-CA" dirty="0" err="1"/>
              <a:t>chung</a:t>
            </a:r>
            <a:r>
              <a:rPr lang="en-CA" dirty="0"/>
              <a:t> </a:t>
            </a:r>
            <a:r>
              <a:rPr lang="en-CA" dirty="0" err="1"/>
              <a:t>giao</a:t>
            </a:r>
            <a:r>
              <a:rPr lang="en-CA" dirty="0"/>
              <a:t> </a:t>
            </a:r>
            <a:r>
              <a:rPr lang="en-CA" dirty="0" err="1"/>
              <a:t>thức</a:t>
            </a:r>
            <a:r>
              <a:rPr lang="en-CA" dirty="0"/>
              <a:t> </a:t>
            </a:r>
            <a:r>
              <a:rPr lang="en-CA" dirty="0" err="1"/>
              <a:t>định</a:t>
            </a:r>
            <a:r>
              <a:rPr lang="en-CA" dirty="0"/>
              <a:t> </a:t>
            </a:r>
            <a:r>
              <a:rPr lang="en-CA" dirty="0" err="1"/>
              <a:t>tuyến</a:t>
            </a:r>
            <a:r>
              <a:rPr lang="en-CA" dirty="0"/>
              <a:t>. </a:t>
            </a:r>
            <a:endParaRPr lang="en-US" dirty="0"/>
          </a:p>
          <a:p>
            <a:pPr marL="457200" indent="-457200">
              <a:buFont typeface="+mj-lt"/>
              <a:buAutoNum type="arabicPeriod"/>
            </a:pPr>
            <a:r>
              <a:rPr lang="en-CA" dirty="0"/>
              <a:t>Router </a:t>
            </a:r>
            <a:r>
              <a:rPr lang="en-CA" dirty="0" err="1"/>
              <a:t>trao</a:t>
            </a:r>
            <a:r>
              <a:rPr lang="en-CA" dirty="0"/>
              <a:t> </a:t>
            </a:r>
            <a:r>
              <a:rPr lang="en-CA" dirty="0" err="1"/>
              <a:t>đổi</a:t>
            </a:r>
            <a:r>
              <a:rPr lang="en-CA" dirty="0"/>
              <a:t> </a:t>
            </a:r>
            <a:r>
              <a:rPr lang="en-CA" dirty="0" err="1"/>
              <a:t>các</a:t>
            </a:r>
            <a:r>
              <a:rPr lang="en-CA" dirty="0"/>
              <a:t> </a:t>
            </a:r>
            <a:r>
              <a:rPr lang="en-CA" dirty="0" err="1"/>
              <a:t>thông</a:t>
            </a:r>
            <a:r>
              <a:rPr lang="en-CA" dirty="0"/>
              <a:t> tin </a:t>
            </a:r>
            <a:r>
              <a:rPr lang="en-CA" dirty="0" err="1"/>
              <a:t>định</a:t>
            </a:r>
            <a:r>
              <a:rPr lang="en-CA" dirty="0"/>
              <a:t> </a:t>
            </a:r>
            <a:r>
              <a:rPr lang="en-CA" dirty="0" err="1"/>
              <a:t>tuyến</a:t>
            </a:r>
            <a:r>
              <a:rPr lang="en-CA" dirty="0"/>
              <a:t> </a:t>
            </a:r>
            <a:r>
              <a:rPr lang="en-CA" dirty="0" err="1"/>
              <a:t>để</a:t>
            </a:r>
            <a:r>
              <a:rPr lang="en-CA" dirty="0"/>
              <a:t> </a:t>
            </a:r>
            <a:r>
              <a:rPr lang="en-CA" dirty="0" err="1"/>
              <a:t>học</a:t>
            </a:r>
            <a:r>
              <a:rPr lang="en-CA" dirty="0"/>
              <a:t> </a:t>
            </a:r>
            <a:r>
              <a:rPr lang="en-CA" dirty="0" err="1"/>
              <a:t>đường</a:t>
            </a:r>
            <a:r>
              <a:rPr lang="en-CA" dirty="0"/>
              <a:t> </a:t>
            </a:r>
            <a:r>
              <a:rPr lang="en-CA" dirty="0" err="1"/>
              <a:t>đi</a:t>
            </a:r>
            <a:r>
              <a:rPr lang="en-CA" dirty="0"/>
              <a:t> </a:t>
            </a:r>
            <a:r>
              <a:rPr lang="en-CA" dirty="0" err="1"/>
              <a:t>đến</a:t>
            </a:r>
            <a:r>
              <a:rPr lang="en-CA" dirty="0"/>
              <a:t> </a:t>
            </a:r>
            <a:r>
              <a:rPr lang="en-CA" dirty="0" err="1"/>
              <a:t>một</a:t>
            </a:r>
            <a:r>
              <a:rPr lang="en-CA" dirty="0"/>
              <a:t> </a:t>
            </a:r>
            <a:r>
              <a:rPr lang="en-CA" dirty="0" err="1"/>
              <a:t>mạng</a:t>
            </a:r>
            <a:r>
              <a:rPr lang="en-CA" dirty="0"/>
              <a:t> </a:t>
            </a:r>
            <a:r>
              <a:rPr lang="en-CA" dirty="0" err="1"/>
              <a:t>xác</a:t>
            </a:r>
            <a:r>
              <a:rPr lang="en-CA" dirty="0"/>
              <a:t> </a:t>
            </a:r>
            <a:r>
              <a:rPr lang="en-CA" dirty="0" err="1"/>
              <a:t>định</a:t>
            </a:r>
            <a:r>
              <a:rPr lang="en-CA" dirty="0"/>
              <a:t>.  </a:t>
            </a:r>
            <a:endParaRPr lang="en-US" dirty="0"/>
          </a:p>
          <a:p>
            <a:pPr marL="457200" indent="-457200">
              <a:buFont typeface="+mj-lt"/>
              <a:buAutoNum type="arabicPeriod"/>
            </a:pPr>
            <a:r>
              <a:rPr lang="en-CA" dirty="0" err="1"/>
              <a:t>Khi</a:t>
            </a:r>
            <a:r>
              <a:rPr lang="en-CA" dirty="0"/>
              <a:t> </a:t>
            </a:r>
            <a:r>
              <a:rPr lang="en-CA" dirty="0" err="1"/>
              <a:t>một</a:t>
            </a:r>
            <a:r>
              <a:rPr lang="en-CA" dirty="0"/>
              <a:t> router </a:t>
            </a:r>
            <a:r>
              <a:rPr lang="en-CA" dirty="0" err="1"/>
              <a:t>phát</a:t>
            </a:r>
            <a:r>
              <a:rPr lang="en-CA" dirty="0"/>
              <a:t> </a:t>
            </a:r>
            <a:r>
              <a:rPr lang="en-CA" dirty="0" err="1"/>
              <a:t>hiện</a:t>
            </a:r>
            <a:r>
              <a:rPr lang="en-CA" dirty="0"/>
              <a:t> </a:t>
            </a:r>
            <a:r>
              <a:rPr lang="en-CA" dirty="0" err="1"/>
              <a:t>có</a:t>
            </a:r>
            <a:r>
              <a:rPr lang="en-CA" dirty="0"/>
              <a:t> </a:t>
            </a:r>
            <a:r>
              <a:rPr lang="en-CA" dirty="0" err="1"/>
              <a:t>một</a:t>
            </a:r>
            <a:r>
              <a:rPr lang="en-CA" dirty="0"/>
              <a:t> </a:t>
            </a:r>
            <a:r>
              <a:rPr lang="en-CA" dirty="0" err="1"/>
              <a:t>sự</a:t>
            </a:r>
            <a:r>
              <a:rPr lang="en-CA" dirty="0"/>
              <a:t> </a:t>
            </a:r>
            <a:r>
              <a:rPr lang="en-CA" dirty="0" err="1"/>
              <a:t>thay</a:t>
            </a:r>
            <a:r>
              <a:rPr lang="en-CA" dirty="0"/>
              <a:t> </a:t>
            </a:r>
            <a:r>
              <a:rPr lang="en-CA" dirty="0" err="1"/>
              <a:t>đổi</a:t>
            </a:r>
            <a:r>
              <a:rPr lang="en-CA" dirty="0"/>
              <a:t> </a:t>
            </a:r>
            <a:r>
              <a:rPr lang="en-CA" dirty="0" err="1"/>
              <a:t>đường</a:t>
            </a:r>
            <a:r>
              <a:rPr lang="en-CA" dirty="0"/>
              <a:t> </a:t>
            </a:r>
            <a:r>
              <a:rPr lang="en-CA" dirty="0" err="1"/>
              <a:t>đi</a:t>
            </a:r>
            <a:r>
              <a:rPr lang="en-CA" dirty="0"/>
              <a:t> </a:t>
            </a:r>
            <a:r>
              <a:rPr lang="en-CA" dirty="0" err="1"/>
              <a:t>trong</a:t>
            </a:r>
            <a:r>
              <a:rPr lang="en-CA" dirty="0"/>
              <a:t> </a:t>
            </a:r>
            <a:r>
              <a:rPr lang="en-CA" dirty="0" err="1"/>
              <a:t>mạng</a:t>
            </a:r>
            <a:r>
              <a:rPr lang="en-CA" dirty="0"/>
              <a:t>, </a:t>
            </a:r>
            <a:r>
              <a:rPr lang="en-CA" dirty="0" err="1"/>
              <a:t>giao</a:t>
            </a:r>
            <a:r>
              <a:rPr lang="en-CA" dirty="0"/>
              <a:t> </a:t>
            </a:r>
            <a:r>
              <a:rPr lang="en-CA" dirty="0" err="1"/>
              <a:t>thức</a:t>
            </a:r>
            <a:r>
              <a:rPr lang="en-CA" dirty="0"/>
              <a:t> </a:t>
            </a:r>
            <a:r>
              <a:rPr lang="en-CA" dirty="0" err="1"/>
              <a:t>định</a:t>
            </a:r>
            <a:r>
              <a:rPr lang="en-CA" dirty="0"/>
              <a:t> </a:t>
            </a:r>
            <a:r>
              <a:rPr lang="en-CA" dirty="0" err="1"/>
              <a:t>tuyến</a:t>
            </a:r>
            <a:r>
              <a:rPr lang="en-CA" dirty="0"/>
              <a:t> </a:t>
            </a:r>
            <a:r>
              <a:rPr lang="en-CA" dirty="0" err="1"/>
              <a:t>sẽ</a:t>
            </a:r>
            <a:r>
              <a:rPr lang="en-CA" dirty="0"/>
              <a:t> </a:t>
            </a:r>
            <a:r>
              <a:rPr lang="en-CA" dirty="0" err="1"/>
              <a:t>thông</a:t>
            </a:r>
            <a:r>
              <a:rPr lang="en-CA" dirty="0"/>
              <a:t> </a:t>
            </a:r>
            <a:r>
              <a:rPr lang="en-CA" dirty="0" err="1"/>
              <a:t>báo</a:t>
            </a:r>
            <a:r>
              <a:rPr lang="en-CA" dirty="0"/>
              <a:t> </a:t>
            </a:r>
            <a:r>
              <a:rPr lang="en-CA" dirty="0" err="1"/>
              <a:t>sự</a:t>
            </a:r>
            <a:r>
              <a:rPr lang="en-CA" dirty="0"/>
              <a:t> </a:t>
            </a:r>
            <a:r>
              <a:rPr lang="en-CA" dirty="0" err="1"/>
              <a:t>thay</a:t>
            </a:r>
            <a:r>
              <a:rPr lang="en-CA" dirty="0"/>
              <a:t> </a:t>
            </a:r>
            <a:r>
              <a:rPr lang="en-CA" dirty="0" err="1"/>
              <a:t>đổi</a:t>
            </a:r>
            <a:r>
              <a:rPr lang="en-CA" dirty="0"/>
              <a:t> </a:t>
            </a:r>
            <a:r>
              <a:rPr lang="en-CA" dirty="0" err="1"/>
              <a:t>này</a:t>
            </a:r>
            <a:r>
              <a:rPr lang="en-CA" dirty="0"/>
              <a:t> </a:t>
            </a:r>
            <a:r>
              <a:rPr lang="en-CA" dirty="0" err="1"/>
              <a:t>đến</a:t>
            </a:r>
            <a:r>
              <a:rPr lang="en-CA" dirty="0"/>
              <a:t> </a:t>
            </a:r>
            <a:r>
              <a:rPr lang="en-CA" dirty="0" err="1"/>
              <a:t>các</a:t>
            </a:r>
            <a:r>
              <a:rPr lang="en-CA" dirty="0"/>
              <a:t> router </a:t>
            </a:r>
            <a:r>
              <a:rPr lang="en-CA" dirty="0" err="1"/>
              <a:t>khác</a:t>
            </a:r>
            <a:r>
              <a:rPr lang="en-CA" dirty="0"/>
              <a:t>. </a:t>
            </a:r>
            <a:endParaRPr lang="en-US" dirty="0"/>
          </a:p>
          <a:p>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55</a:t>
            </a:fld>
            <a:endParaRPr lang="en-US" dirty="0">
              <a:solidFill>
                <a:srgbClr val="FFFFFF"/>
              </a:solidFill>
            </a:endParaRPr>
          </a:p>
        </p:txBody>
      </p:sp>
    </p:spTree>
    <p:extLst>
      <p:ext uri="{BB962C8B-B14F-4D97-AF65-F5344CB8AC3E}">
        <p14:creationId xmlns:p14="http://schemas.microsoft.com/office/powerpoint/2010/main" val="190509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Các</a:t>
            </a:r>
            <a:r>
              <a:rPr lang="en-US" dirty="0"/>
              <a:t> </a:t>
            </a:r>
            <a:r>
              <a:rPr lang="en-US" dirty="0" err="1"/>
              <a:t>loại</a:t>
            </a:r>
            <a:r>
              <a:rPr lang="en-US" dirty="0"/>
              <a:t> </a:t>
            </a:r>
            <a:r>
              <a:rPr lang="en-US" dirty="0" err="1"/>
              <a:t>giao</a:t>
            </a:r>
            <a:r>
              <a:rPr lang="en-US" dirty="0"/>
              <a:t> </a:t>
            </a:r>
            <a:r>
              <a:rPr lang="en-US" dirty="0" err="1"/>
              <a:t>thức</a:t>
            </a:r>
            <a:r>
              <a:rPr lang="en-US" dirty="0"/>
              <a:t> Dynamic Routing</a:t>
            </a:r>
          </a:p>
        </p:txBody>
      </p:sp>
      <p:pic>
        <p:nvPicPr>
          <p:cNvPr id="4" name="Content Placeholder 3">
            <a:extLst>
              <a:ext uri="{FF2B5EF4-FFF2-40B4-BE49-F238E27FC236}">
                <a16:creationId xmlns:a16="http://schemas.microsoft.com/office/drawing/2014/main" id="{D174289A-8E63-4B7F-845D-86785F114F3F}"/>
              </a:ext>
            </a:extLst>
          </p:cNvPr>
          <p:cNvPicPr>
            <a:picLocks noGrp="1" noChangeAspect="1"/>
          </p:cNvPicPr>
          <p:nvPr>
            <p:ph idx="1"/>
          </p:nvPr>
        </p:nvPicPr>
        <p:blipFill rotWithShape="1">
          <a:blip r:embed="rId3"/>
          <a:srcRect l="40615" t="10455" r="8880" b="54057"/>
          <a:stretch/>
        </p:blipFill>
        <p:spPr>
          <a:xfrm>
            <a:off x="1143000" y="1600199"/>
            <a:ext cx="7452359" cy="3657601"/>
          </a:xfrm>
          <a:prstGeom prst="rect">
            <a:avLst/>
          </a:prstGeom>
        </p:spPr>
      </p:pic>
      <p:sp>
        <p:nvSpPr>
          <p:cNvPr id="5" name="Slide Number Placeholder 4"/>
          <p:cNvSpPr>
            <a:spLocks noGrp="1"/>
          </p:cNvSpPr>
          <p:nvPr>
            <p:ph type="sldNum" sz="quarter" idx="12"/>
          </p:nvPr>
        </p:nvSpPr>
        <p:spPr/>
        <p:txBody>
          <a:bodyPr/>
          <a:lstStyle/>
          <a:p>
            <a:fld id="{1AD93096-5B34-4342-9326-69289CEAE4C2}" type="slidenum">
              <a:rPr lang="en-US" smtClean="0"/>
              <a:pPr/>
              <a:t>56</a:t>
            </a:fld>
            <a:endParaRPr lang="en-US" dirty="0">
              <a:solidFill>
                <a:srgbClr val="FFFFFF"/>
              </a:solidFill>
            </a:endParaRPr>
          </a:p>
        </p:txBody>
      </p:sp>
    </p:spTree>
    <p:extLst>
      <p:ext uri="{BB962C8B-B14F-4D97-AF65-F5344CB8AC3E}">
        <p14:creationId xmlns:p14="http://schemas.microsoft.com/office/powerpoint/2010/main" val="4171074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Distance Vector Routing Protocols</a:t>
            </a:r>
          </a:p>
        </p:txBody>
      </p:sp>
      <p:sp>
        <p:nvSpPr>
          <p:cNvPr id="5" name="Slide Number Placeholder 4"/>
          <p:cNvSpPr>
            <a:spLocks noGrp="1"/>
          </p:cNvSpPr>
          <p:nvPr>
            <p:ph type="sldNum" sz="quarter" idx="12"/>
          </p:nvPr>
        </p:nvSpPr>
        <p:spPr/>
        <p:txBody>
          <a:bodyPr/>
          <a:lstStyle/>
          <a:p>
            <a:fld id="{1AD93096-5B34-4342-9326-69289CEAE4C2}" type="slidenum">
              <a:rPr lang="en-US" smtClean="0"/>
              <a:pPr/>
              <a:t>57</a:t>
            </a:fld>
            <a:endParaRPr lang="en-US" dirty="0">
              <a:solidFill>
                <a:srgbClr val="FFFFFF"/>
              </a:solidFill>
            </a:endParaRPr>
          </a:p>
        </p:txBody>
      </p:sp>
      <p:sp>
        <p:nvSpPr>
          <p:cNvPr id="6" name="Content Placeholder 5">
            <a:extLst>
              <a:ext uri="{FF2B5EF4-FFF2-40B4-BE49-F238E27FC236}">
                <a16:creationId xmlns:a16="http://schemas.microsoft.com/office/drawing/2014/main" id="{B66654CF-929D-4824-BBCB-3EF42A35E63F}"/>
              </a:ext>
            </a:extLst>
          </p:cNvPr>
          <p:cNvSpPr>
            <a:spLocks noGrp="1"/>
          </p:cNvSpPr>
          <p:nvPr>
            <p:ph idx="1"/>
          </p:nvPr>
        </p:nvSpPr>
        <p:spPr/>
        <p:txBody>
          <a:bodyPr/>
          <a:lstStyle/>
          <a:p>
            <a:r>
              <a:rPr lang="en-US" dirty="0"/>
              <a:t>- Router </a:t>
            </a:r>
            <a:r>
              <a:rPr lang="en-US" dirty="0" err="1"/>
              <a:t>quảng</a:t>
            </a:r>
            <a:r>
              <a:rPr lang="en-US" dirty="0"/>
              <a:t> </a:t>
            </a:r>
            <a:r>
              <a:rPr lang="en-US" dirty="0" err="1"/>
              <a:t>bá</a:t>
            </a:r>
            <a:r>
              <a:rPr lang="en-US" dirty="0"/>
              <a:t> Distance (metric) </a:t>
            </a:r>
            <a:r>
              <a:rPr lang="en-US" dirty="0" err="1"/>
              <a:t>và</a:t>
            </a:r>
            <a:r>
              <a:rPr lang="en-US" dirty="0"/>
              <a:t> Director (next-hop </a:t>
            </a:r>
            <a:r>
              <a:rPr lang="en-US" dirty="0" err="1"/>
              <a:t>họăc</a:t>
            </a:r>
            <a:r>
              <a:rPr lang="en-US" dirty="0"/>
              <a:t> exit-interface)</a:t>
            </a:r>
          </a:p>
          <a:p>
            <a:r>
              <a:rPr lang="en-US" dirty="0"/>
              <a:t>- </a:t>
            </a:r>
            <a:r>
              <a:rPr lang="en-US" dirty="0" err="1"/>
              <a:t>Sử</a:t>
            </a:r>
            <a:r>
              <a:rPr lang="en-US" dirty="0"/>
              <a:t> </a:t>
            </a:r>
            <a:r>
              <a:rPr lang="en-US" dirty="0" err="1"/>
              <a:t>dụng</a:t>
            </a:r>
            <a:r>
              <a:rPr lang="en-US" dirty="0"/>
              <a:t> </a:t>
            </a:r>
            <a:r>
              <a:rPr lang="en-US" dirty="0" err="1"/>
              <a:t>thuật</a:t>
            </a:r>
            <a:r>
              <a:rPr lang="en-US" dirty="0"/>
              <a:t> </a:t>
            </a:r>
            <a:r>
              <a:rPr lang="en-US" dirty="0" err="1"/>
              <a:t>toán</a:t>
            </a:r>
            <a:r>
              <a:rPr lang="en-US" dirty="0"/>
              <a:t>  Bellman–Ford </a:t>
            </a:r>
            <a:r>
              <a:rPr lang="en-US" dirty="0" err="1"/>
              <a:t>để</a:t>
            </a:r>
            <a:r>
              <a:rPr lang="en-US" dirty="0"/>
              <a:t> </a:t>
            </a:r>
            <a:r>
              <a:rPr lang="en-US" dirty="0" err="1"/>
              <a:t>tính</a:t>
            </a:r>
            <a:r>
              <a:rPr lang="en-US" dirty="0"/>
              <a:t> đ</a:t>
            </a:r>
            <a:r>
              <a:rPr lang="vi-VN" dirty="0"/>
              <a:t>ư</a:t>
            </a:r>
            <a:r>
              <a:rPr lang="en-US" dirty="0" err="1"/>
              <a:t>ờng</a:t>
            </a:r>
            <a:r>
              <a:rPr lang="en-US" dirty="0"/>
              <a:t> </a:t>
            </a:r>
            <a:r>
              <a:rPr lang="en-US" dirty="0" err="1"/>
              <a:t>đi</a:t>
            </a:r>
            <a:r>
              <a:rPr lang="en-US" dirty="0"/>
              <a:t> </a:t>
            </a:r>
            <a:r>
              <a:rPr lang="en-US" dirty="0" err="1"/>
              <a:t>tốt</a:t>
            </a:r>
            <a:r>
              <a:rPr lang="en-US" dirty="0"/>
              <a:t> </a:t>
            </a:r>
            <a:r>
              <a:rPr lang="en-US" dirty="0" err="1"/>
              <a:t>nhất</a:t>
            </a:r>
            <a:endParaRPr lang="en-US" dirty="0"/>
          </a:p>
        </p:txBody>
      </p:sp>
    </p:spTree>
    <p:extLst>
      <p:ext uri="{BB962C8B-B14F-4D97-AF65-F5344CB8AC3E}">
        <p14:creationId xmlns:p14="http://schemas.microsoft.com/office/powerpoint/2010/main" val="2859330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Distance Vector Routing Protocols</a:t>
            </a:r>
          </a:p>
        </p:txBody>
      </p:sp>
      <p:sp>
        <p:nvSpPr>
          <p:cNvPr id="5" name="Slide Number Placeholder 4"/>
          <p:cNvSpPr>
            <a:spLocks noGrp="1"/>
          </p:cNvSpPr>
          <p:nvPr>
            <p:ph type="sldNum" sz="quarter" idx="12"/>
          </p:nvPr>
        </p:nvSpPr>
        <p:spPr/>
        <p:txBody>
          <a:bodyPr/>
          <a:lstStyle/>
          <a:p>
            <a:fld id="{1AD93096-5B34-4342-9326-69289CEAE4C2}" type="slidenum">
              <a:rPr lang="en-US" smtClean="0"/>
              <a:pPr/>
              <a:t>58</a:t>
            </a:fld>
            <a:endParaRPr lang="en-US" dirty="0">
              <a:solidFill>
                <a:srgbClr val="FFFFFF"/>
              </a:solidFill>
            </a:endParaRPr>
          </a:p>
        </p:txBody>
      </p:sp>
      <p:sp>
        <p:nvSpPr>
          <p:cNvPr id="6" name="Content Placeholder 5">
            <a:extLst>
              <a:ext uri="{FF2B5EF4-FFF2-40B4-BE49-F238E27FC236}">
                <a16:creationId xmlns:a16="http://schemas.microsoft.com/office/drawing/2014/main" id="{B66654CF-929D-4824-BBCB-3EF42A35E63F}"/>
              </a:ext>
            </a:extLst>
          </p:cNvPr>
          <p:cNvSpPr>
            <a:spLocks noGrp="1"/>
          </p:cNvSpPr>
          <p:nvPr>
            <p:ph idx="1"/>
          </p:nvPr>
        </p:nvSpPr>
        <p:spPr/>
        <p:txBody>
          <a:bodyPr>
            <a:normAutofit fontScale="85000" lnSpcReduction="20000"/>
          </a:bodyPr>
          <a:lstStyle/>
          <a:p>
            <a:r>
              <a:rPr lang="en-US" u="sng" dirty="0"/>
              <a:t>Initial Exchange: </a:t>
            </a:r>
          </a:p>
          <a:p>
            <a:r>
              <a:rPr lang="en-US" dirty="0"/>
              <a:t>- </a:t>
            </a:r>
            <a:r>
              <a:rPr lang="en-US" dirty="0" err="1"/>
              <a:t>Gửi</a:t>
            </a:r>
            <a:r>
              <a:rPr lang="en-US" dirty="0"/>
              <a:t> </a:t>
            </a:r>
            <a:r>
              <a:rPr lang="en-US" dirty="0" err="1"/>
              <a:t>các</a:t>
            </a:r>
            <a:r>
              <a:rPr lang="en-US" dirty="0"/>
              <a:t> </a:t>
            </a:r>
            <a:r>
              <a:rPr lang="en-US" dirty="0" err="1"/>
              <a:t>thông</a:t>
            </a:r>
            <a:r>
              <a:rPr lang="en-US" dirty="0"/>
              <a:t> tin </a:t>
            </a:r>
            <a:r>
              <a:rPr lang="en-US" dirty="0" err="1"/>
              <a:t>về</a:t>
            </a:r>
            <a:r>
              <a:rPr lang="en-US" dirty="0"/>
              <a:t> </a:t>
            </a:r>
            <a:r>
              <a:rPr lang="en-US" dirty="0" err="1"/>
              <a:t>mạng</a:t>
            </a:r>
            <a:r>
              <a:rPr lang="en-US" dirty="0"/>
              <a:t> </a:t>
            </a:r>
            <a:r>
              <a:rPr lang="en-US" dirty="0" err="1"/>
              <a:t>kết</a:t>
            </a:r>
            <a:r>
              <a:rPr lang="en-US" dirty="0"/>
              <a:t> </a:t>
            </a:r>
            <a:r>
              <a:rPr lang="en-US" dirty="0" err="1"/>
              <a:t>nối</a:t>
            </a:r>
            <a:r>
              <a:rPr lang="en-US" dirty="0"/>
              <a:t> </a:t>
            </a:r>
            <a:r>
              <a:rPr lang="en-US" dirty="0" err="1"/>
              <a:t>trực</a:t>
            </a:r>
            <a:r>
              <a:rPr lang="en-US" dirty="0"/>
              <a:t> </a:t>
            </a:r>
            <a:r>
              <a:rPr lang="en-US" dirty="0" err="1"/>
              <a:t>tiếp</a:t>
            </a:r>
            <a:r>
              <a:rPr lang="en-US" dirty="0"/>
              <a:t> (connected networks)</a:t>
            </a:r>
          </a:p>
          <a:p>
            <a:r>
              <a:rPr lang="en-US" dirty="0"/>
              <a:t>- </a:t>
            </a:r>
            <a:r>
              <a:rPr lang="en-US" dirty="0" err="1"/>
              <a:t>Nhận</a:t>
            </a:r>
            <a:r>
              <a:rPr lang="en-US" dirty="0"/>
              <a:t> </a:t>
            </a:r>
            <a:r>
              <a:rPr lang="en-US" dirty="0" err="1"/>
              <a:t>các</a:t>
            </a:r>
            <a:r>
              <a:rPr lang="en-US" dirty="0"/>
              <a:t> </a:t>
            </a:r>
            <a:r>
              <a:rPr lang="en-US" dirty="0" err="1"/>
              <a:t>thông</a:t>
            </a:r>
            <a:r>
              <a:rPr lang="en-US" dirty="0"/>
              <a:t> tin </a:t>
            </a:r>
            <a:r>
              <a:rPr lang="en-US" dirty="0" err="1"/>
              <a:t>từ</a:t>
            </a:r>
            <a:r>
              <a:rPr lang="en-US" dirty="0"/>
              <a:t> </a:t>
            </a:r>
            <a:r>
              <a:rPr lang="en-US" dirty="0" err="1"/>
              <a:t>các</a:t>
            </a:r>
            <a:r>
              <a:rPr lang="en-US" dirty="0"/>
              <a:t> neighbor</a:t>
            </a:r>
          </a:p>
          <a:p>
            <a:r>
              <a:rPr lang="en-US" u="sng" dirty="0"/>
              <a:t>Next Update:</a:t>
            </a:r>
          </a:p>
          <a:p>
            <a:r>
              <a:rPr lang="en-US" dirty="0"/>
              <a:t>- </a:t>
            </a:r>
            <a:r>
              <a:rPr lang="en-US" dirty="0" err="1"/>
              <a:t>gửi</a:t>
            </a:r>
            <a:r>
              <a:rPr lang="en-US" dirty="0"/>
              <a:t> </a:t>
            </a:r>
            <a:r>
              <a:rPr lang="en-US" dirty="0" err="1"/>
              <a:t>các</a:t>
            </a:r>
            <a:r>
              <a:rPr lang="en-US" dirty="0"/>
              <a:t> </a:t>
            </a:r>
            <a:r>
              <a:rPr lang="en-US" dirty="0" err="1"/>
              <a:t>thông</a:t>
            </a:r>
            <a:r>
              <a:rPr lang="en-US" dirty="0"/>
              <a:t> tin </a:t>
            </a:r>
            <a:r>
              <a:rPr lang="en-US" dirty="0" err="1"/>
              <a:t>về</a:t>
            </a:r>
            <a:r>
              <a:rPr lang="en-US" dirty="0"/>
              <a:t> </a:t>
            </a:r>
            <a:r>
              <a:rPr lang="en-US" dirty="0" err="1"/>
              <a:t>mạng</a:t>
            </a:r>
            <a:r>
              <a:rPr lang="en-US" dirty="0"/>
              <a:t> </a:t>
            </a:r>
            <a:r>
              <a:rPr lang="en-US" dirty="0" err="1"/>
              <a:t>và</a:t>
            </a:r>
            <a:r>
              <a:rPr lang="en-US" dirty="0"/>
              <a:t> metric </a:t>
            </a:r>
            <a:r>
              <a:rPr lang="en-US" dirty="0" err="1"/>
              <a:t>hiện</a:t>
            </a:r>
            <a:r>
              <a:rPr lang="en-US" dirty="0"/>
              <a:t> </a:t>
            </a:r>
            <a:r>
              <a:rPr lang="en-US" dirty="0" err="1"/>
              <a:t>tại</a:t>
            </a:r>
            <a:endParaRPr lang="en-US" dirty="0"/>
          </a:p>
          <a:p>
            <a:r>
              <a:rPr lang="en-US" dirty="0"/>
              <a:t>- </a:t>
            </a:r>
            <a:r>
              <a:rPr lang="en-US" dirty="0" err="1"/>
              <a:t>Nhận</a:t>
            </a:r>
            <a:r>
              <a:rPr lang="en-US" dirty="0"/>
              <a:t> </a:t>
            </a:r>
            <a:r>
              <a:rPr lang="en-US" dirty="0" err="1"/>
              <a:t>các</a:t>
            </a:r>
            <a:r>
              <a:rPr lang="en-US" dirty="0"/>
              <a:t> </a:t>
            </a:r>
            <a:r>
              <a:rPr lang="en-US" dirty="0" err="1"/>
              <a:t>thông</a:t>
            </a:r>
            <a:r>
              <a:rPr lang="en-US" dirty="0"/>
              <a:t> tin </a:t>
            </a:r>
            <a:r>
              <a:rPr lang="en-US" dirty="0" err="1"/>
              <a:t>cập</a:t>
            </a:r>
            <a:r>
              <a:rPr lang="en-US" dirty="0"/>
              <a:t> </a:t>
            </a:r>
            <a:r>
              <a:rPr lang="en-US" dirty="0" err="1"/>
              <a:t>nhật</a:t>
            </a:r>
            <a:r>
              <a:rPr lang="en-US" dirty="0"/>
              <a:t> </a:t>
            </a:r>
            <a:r>
              <a:rPr lang="en-US" dirty="0" err="1"/>
              <a:t>từ</a:t>
            </a:r>
            <a:r>
              <a:rPr lang="en-US" dirty="0"/>
              <a:t> Neighbor</a:t>
            </a:r>
          </a:p>
          <a:p>
            <a:r>
              <a:rPr lang="en-US" u="sng" dirty="0"/>
              <a:t>Convergence: </a:t>
            </a:r>
            <a:r>
              <a:rPr lang="en-US" dirty="0" err="1"/>
              <a:t>tất</a:t>
            </a:r>
            <a:r>
              <a:rPr lang="en-US" dirty="0"/>
              <a:t> </a:t>
            </a:r>
            <a:r>
              <a:rPr lang="en-US" dirty="0" err="1"/>
              <a:t>cả</a:t>
            </a:r>
            <a:r>
              <a:rPr lang="en-US" dirty="0"/>
              <a:t> </a:t>
            </a:r>
            <a:r>
              <a:rPr lang="en-US" dirty="0" err="1"/>
              <a:t>các</a:t>
            </a:r>
            <a:r>
              <a:rPr lang="en-US" dirty="0"/>
              <a:t> Router </a:t>
            </a:r>
            <a:r>
              <a:rPr lang="en-US" dirty="0" err="1"/>
              <a:t>đều</a:t>
            </a:r>
            <a:r>
              <a:rPr lang="en-US" dirty="0"/>
              <a:t> </a:t>
            </a:r>
            <a:r>
              <a:rPr lang="en-US" dirty="0" err="1"/>
              <a:t>biết</a:t>
            </a:r>
            <a:r>
              <a:rPr lang="en-US" dirty="0"/>
              <a:t> đ</a:t>
            </a:r>
            <a:r>
              <a:rPr lang="vi-VN" dirty="0"/>
              <a:t>ư</a:t>
            </a:r>
            <a:r>
              <a:rPr lang="en-US" dirty="0" err="1"/>
              <a:t>ợc</a:t>
            </a:r>
            <a:r>
              <a:rPr lang="en-US" dirty="0"/>
              <a:t> đ</a:t>
            </a:r>
            <a:r>
              <a:rPr lang="vi-VN" dirty="0"/>
              <a:t>ư</a:t>
            </a:r>
            <a:r>
              <a:rPr lang="en-US" dirty="0" err="1"/>
              <a:t>ờng</a:t>
            </a:r>
            <a:r>
              <a:rPr lang="en-US" dirty="0"/>
              <a:t> </a:t>
            </a:r>
            <a:r>
              <a:rPr lang="en-US" dirty="0" err="1"/>
              <a:t>đi</a:t>
            </a:r>
            <a:r>
              <a:rPr lang="en-US" dirty="0"/>
              <a:t> </a:t>
            </a:r>
            <a:r>
              <a:rPr lang="en-US" dirty="0" err="1"/>
              <a:t>trong</a:t>
            </a:r>
            <a:r>
              <a:rPr lang="en-US" dirty="0"/>
              <a:t> </a:t>
            </a:r>
            <a:r>
              <a:rPr lang="en-US" dirty="0" err="1"/>
              <a:t>mạng</a:t>
            </a:r>
            <a:r>
              <a:rPr lang="en-US" dirty="0"/>
              <a:t>.</a:t>
            </a:r>
          </a:p>
        </p:txBody>
      </p:sp>
    </p:spTree>
    <p:extLst>
      <p:ext uri="{BB962C8B-B14F-4D97-AF65-F5344CB8AC3E}">
        <p14:creationId xmlns:p14="http://schemas.microsoft.com/office/powerpoint/2010/main" val="3409393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2"/>
          <p:cNvSpPr>
            <a:spLocks noGrp="1" noChangeArrowheads="1"/>
          </p:cNvSpPr>
          <p:nvPr>
            <p:ph type="title"/>
          </p:nvPr>
        </p:nvSpPr>
        <p:spPr/>
        <p:txBody>
          <a:bodyPr>
            <a:normAutofit fontScale="90000"/>
          </a:bodyPr>
          <a:lstStyle/>
          <a:p>
            <a:pPr eaLnBrk="1" hangingPunct="1"/>
            <a:r>
              <a:rPr lang="en-US" altLang="en-US" dirty="0"/>
              <a:t>RIP (Routing Information Protocol)</a:t>
            </a:r>
          </a:p>
        </p:txBody>
      </p:sp>
      <p:sp>
        <p:nvSpPr>
          <p:cNvPr id="202756" name="Rectangle 3"/>
          <p:cNvSpPr>
            <a:spLocks noGrp="1" noChangeArrowheads="1"/>
          </p:cNvSpPr>
          <p:nvPr>
            <p:ph type="body" idx="1"/>
          </p:nvPr>
        </p:nvSpPr>
        <p:spPr>
          <a:xfrm>
            <a:off x="818478" y="1524000"/>
            <a:ext cx="7548282" cy="4419600"/>
          </a:xfrm>
        </p:spPr>
        <p:txBody>
          <a:bodyPr>
            <a:noAutofit/>
          </a:bodyPr>
          <a:lstStyle/>
          <a:p>
            <a:pPr algn="just" eaLnBrk="1" hangingPunct="1">
              <a:lnSpc>
                <a:spcPct val="80000"/>
              </a:lnSpc>
              <a:spcAft>
                <a:spcPct val="20000"/>
              </a:spcAft>
            </a:pPr>
            <a:r>
              <a:rPr lang="en-US" altLang="en-US" sz="2800" dirty="0" err="1"/>
              <a:t>Được</a:t>
            </a:r>
            <a:r>
              <a:rPr lang="en-US" altLang="en-US" sz="2800" dirty="0"/>
              <a:t> </a:t>
            </a:r>
            <a:r>
              <a:rPr lang="en-US" altLang="en-US" sz="2800" dirty="0" err="1"/>
              <a:t>mô</a:t>
            </a:r>
            <a:r>
              <a:rPr lang="en-US" altLang="en-US" sz="2800" dirty="0"/>
              <a:t> </a:t>
            </a:r>
            <a:r>
              <a:rPr lang="en-US" altLang="en-US" sz="2800" dirty="0" err="1"/>
              <a:t>tả</a:t>
            </a:r>
            <a:r>
              <a:rPr lang="en-US" altLang="en-US" sz="2800" dirty="0"/>
              <a:t> </a:t>
            </a:r>
            <a:r>
              <a:rPr lang="en-US" altLang="en-US" sz="2800" dirty="0" err="1"/>
              <a:t>trong</a:t>
            </a:r>
            <a:r>
              <a:rPr lang="en-US" altLang="en-US" sz="2800" dirty="0"/>
              <a:t> RFC 1058 </a:t>
            </a:r>
            <a:r>
              <a:rPr lang="en-US" altLang="en-US" sz="2800" dirty="0" err="1"/>
              <a:t>và</a:t>
            </a:r>
            <a:r>
              <a:rPr lang="en-US" altLang="en-US" sz="2800" dirty="0"/>
              <a:t> </a:t>
            </a:r>
            <a:r>
              <a:rPr lang="en-US" altLang="en-US" sz="2800" dirty="0" err="1"/>
              <a:t>Tiêu</a:t>
            </a:r>
            <a:r>
              <a:rPr lang="en-US" altLang="en-US" sz="2800" dirty="0"/>
              <a:t> </a:t>
            </a:r>
            <a:r>
              <a:rPr lang="en-US" altLang="en-US" sz="2800" dirty="0" err="1"/>
              <a:t>chuẩn</a:t>
            </a:r>
            <a:r>
              <a:rPr lang="en-US" altLang="en-US" sz="2800" dirty="0"/>
              <a:t> Internet STD 56.</a:t>
            </a:r>
          </a:p>
          <a:p>
            <a:pPr algn="just" eaLnBrk="1" hangingPunct="1">
              <a:lnSpc>
                <a:spcPct val="80000"/>
              </a:lnSpc>
              <a:spcAft>
                <a:spcPct val="20000"/>
              </a:spcAft>
            </a:pPr>
            <a:r>
              <a:rPr lang="en-US" altLang="en-US" sz="2800" dirty="0" err="1"/>
              <a:t>Có</a:t>
            </a:r>
            <a:r>
              <a:rPr lang="en-US" altLang="en-US" sz="2800" dirty="0"/>
              <a:t> 2 </a:t>
            </a:r>
            <a:r>
              <a:rPr lang="en-US" altLang="en-US" sz="2800" dirty="0" err="1"/>
              <a:t>phiên</a:t>
            </a:r>
            <a:r>
              <a:rPr lang="en-US" altLang="en-US" sz="2800" dirty="0"/>
              <a:t> </a:t>
            </a:r>
            <a:r>
              <a:rPr lang="en-US" altLang="en-US" sz="2800" dirty="0" err="1"/>
              <a:t>bản</a:t>
            </a:r>
            <a:r>
              <a:rPr lang="en-US" altLang="en-US" sz="2800" dirty="0"/>
              <a:t> </a:t>
            </a:r>
            <a:r>
              <a:rPr lang="en-US" altLang="en-US" sz="2800" dirty="0" err="1"/>
              <a:t>là</a:t>
            </a:r>
            <a:r>
              <a:rPr lang="en-US" altLang="en-US" sz="2800" dirty="0"/>
              <a:t> RIPv1 </a:t>
            </a:r>
            <a:r>
              <a:rPr lang="en-US" altLang="en-US" sz="2800" dirty="0" err="1"/>
              <a:t>và</a:t>
            </a:r>
            <a:r>
              <a:rPr lang="en-US" altLang="en-US" sz="2800" dirty="0"/>
              <a:t> RIPv2.</a:t>
            </a:r>
          </a:p>
          <a:p>
            <a:pPr algn="just" eaLnBrk="1" hangingPunct="1">
              <a:lnSpc>
                <a:spcPct val="80000"/>
              </a:lnSpc>
              <a:spcAft>
                <a:spcPct val="20000"/>
              </a:spcAft>
            </a:pPr>
            <a:r>
              <a:rPr lang="en-US" altLang="en-US" sz="2800" dirty="0"/>
              <a:t>RIPv2 </a:t>
            </a:r>
            <a:r>
              <a:rPr lang="en-US" altLang="en-US" sz="2800" dirty="0" err="1"/>
              <a:t>có</a:t>
            </a:r>
            <a:r>
              <a:rPr lang="en-US" altLang="en-US" sz="2800" dirty="0"/>
              <a:t> </a:t>
            </a:r>
            <a:r>
              <a:rPr lang="en-US" altLang="en-US" sz="2800" dirty="0" err="1"/>
              <a:t>cơ</a:t>
            </a:r>
            <a:r>
              <a:rPr lang="en-US" altLang="en-US" sz="2800" dirty="0"/>
              <a:t> </a:t>
            </a:r>
            <a:r>
              <a:rPr lang="en-US" altLang="en-US" sz="2800" dirty="0" err="1"/>
              <a:t>chế</a:t>
            </a:r>
            <a:r>
              <a:rPr lang="en-US" altLang="en-US" sz="2800" dirty="0"/>
              <a:t> </a:t>
            </a:r>
            <a:r>
              <a:rPr lang="en-US" altLang="en-US" sz="2800" dirty="0" err="1"/>
              <a:t>xác</a:t>
            </a:r>
            <a:r>
              <a:rPr lang="en-US" altLang="en-US" sz="2800" dirty="0"/>
              <a:t> minh </a:t>
            </a:r>
            <a:r>
              <a:rPr lang="en-US" altLang="en-US" sz="2800" dirty="0" err="1"/>
              <a:t>giữa</a:t>
            </a:r>
            <a:r>
              <a:rPr lang="en-US" altLang="en-US" sz="2800" dirty="0"/>
              <a:t> </a:t>
            </a:r>
            <a:r>
              <a:rPr lang="en-US" altLang="en-US" sz="2800" dirty="0" err="1"/>
              <a:t>các</a:t>
            </a:r>
            <a:r>
              <a:rPr lang="en-US" altLang="en-US" sz="2800" dirty="0"/>
              <a:t> router </a:t>
            </a:r>
            <a:r>
              <a:rPr lang="en-US" altLang="en-US" sz="2800" dirty="0" err="1"/>
              <a:t>khi</a:t>
            </a:r>
            <a:r>
              <a:rPr lang="en-US" altLang="en-US" sz="2800" dirty="0"/>
              <a:t> </a:t>
            </a:r>
            <a:r>
              <a:rPr lang="en-US" altLang="en-US" sz="2800" dirty="0" err="1"/>
              <a:t>cập</a:t>
            </a:r>
            <a:r>
              <a:rPr lang="en-US" altLang="en-US" sz="2800" dirty="0"/>
              <a:t> </a:t>
            </a:r>
            <a:r>
              <a:rPr lang="en-US" altLang="en-US" sz="2800" dirty="0" err="1"/>
              <a:t>nhật</a:t>
            </a:r>
            <a:r>
              <a:rPr lang="en-US" altLang="en-US" sz="2800" dirty="0"/>
              <a:t> </a:t>
            </a:r>
            <a:r>
              <a:rPr lang="en-US" altLang="en-US" sz="2800" dirty="0" err="1"/>
              <a:t>để</a:t>
            </a:r>
            <a:r>
              <a:rPr lang="en-US" altLang="en-US" sz="2800" dirty="0"/>
              <a:t> </a:t>
            </a:r>
            <a:r>
              <a:rPr lang="en-US" altLang="en-US" sz="2800" dirty="0" err="1"/>
              <a:t>bảo</a:t>
            </a:r>
            <a:r>
              <a:rPr lang="en-US" altLang="en-US" sz="2800" dirty="0"/>
              <a:t> </a:t>
            </a:r>
            <a:r>
              <a:rPr lang="en-US" altLang="en-US" sz="2800" dirty="0" err="1"/>
              <a:t>mật</a:t>
            </a:r>
            <a:r>
              <a:rPr lang="en-US" altLang="en-US" sz="2800" dirty="0"/>
              <a:t> </a:t>
            </a:r>
            <a:r>
              <a:rPr lang="en-US" altLang="en-US" sz="2800" dirty="0" err="1"/>
              <a:t>cho</a:t>
            </a:r>
            <a:r>
              <a:rPr lang="en-US" altLang="en-US" sz="2800" dirty="0"/>
              <a:t> </a:t>
            </a:r>
            <a:r>
              <a:rPr lang="en-US" altLang="en-US" sz="2800" dirty="0" err="1"/>
              <a:t>bảng</a:t>
            </a:r>
            <a:r>
              <a:rPr lang="en-US" altLang="en-US" sz="2800" dirty="0"/>
              <a:t> </a:t>
            </a:r>
            <a:r>
              <a:rPr lang="en-US" altLang="en-US" sz="2800" dirty="0" err="1"/>
              <a:t>định</a:t>
            </a:r>
            <a:r>
              <a:rPr lang="en-US" altLang="en-US" sz="2800" dirty="0"/>
              <a:t> </a:t>
            </a:r>
            <a:r>
              <a:rPr lang="en-US" altLang="en-US" sz="2800" dirty="0" err="1"/>
              <a:t>tuyến</a:t>
            </a:r>
            <a:r>
              <a:rPr lang="en-US" altLang="en-US" sz="2800" dirty="0"/>
              <a:t> </a:t>
            </a:r>
            <a:r>
              <a:rPr lang="en-US" altLang="en-US" sz="2800" dirty="0" err="1"/>
              <a:t>và</a:t>
            </a:r>
            <a:r>
              <a:rPr lang="en-US" altLang="en-US" sz="2800" dirty="0"/>
              <a:t> </a:t>
            </a:r>
            <a:r>
              <a:rPr lang="en-US" altLang="en-US" sz="2800" dirty="0" err="1"/>
              <a:t>có</a:t>
            </a:r>
            <a:r>
              <a:rPr lang="en-US" altLang="en-US" sz="2800" dirty="0"/>
              <a:t> </a:t>
            </a:r>
            <a:r>
              <a:rPr lang="en-US" altLang="en-US" sz="2800" dirty="0" err="1"/>
              <a:t>hỗ</a:t>
            </a:r>
            <a:r>
              <a:rPr lang="en-US" altLang="en-US" sz="2800" dirty="0"/>
              <a:t> </a:t>
            </a:r>
            <a:r>
              <a:rPr lang="en-US" altLang="en-US" sz="2800" dirty="0" err="1"/>
              <a:t>trợ</a:t>
            </a:r>
            <a:r>
              <a:rPr lang="en-US" altLang="en-US" sz="2800" dirty="0"/>
              <a:t> </a:t>
            </a:r>
            <a:r>
              <a:rPr lang="en-US" altLang="en-US" sz="2800" dirty="0" err="1"/>
              <a:t>thêm</a:t>
            </a:r>
            <a:r>
              <a:rPr lang="en-US" altLang="en-US" sz="2800" dirty="0"/>
              <a:t> VLSM (Variable Length Subnet Masking).</a:t>
            </a:r>
          </a:p>
          <a:p>
            <a:pPr algn="just" eaLnBrk="1" hangingPunct="1">
              <a:lnSpc>
                <a:spcPct val="80000"/>
              </a:lnSpc>
              <a:spcAft>
                <a:spcPct val="20000"/>
              </a:spcAft>
            </a:pPr>
            <a:r>
              <a:rPr lang="en-US" altLang="en-US" sz="2800" dirty="0" err="1"/>
              <a:t>Thông</a:t>
            </a:r>
            <a:r>
              <a:rPr lang="en-US" altLang="en-US" sz="2800" dirty="0"/>
              <a:t> </a:t>
            </a:r>
            <a:r>
              <a:rPr lang="en-US" altLang="en-US" sz="2800" dirty="0" err="1"/>
              <a:t>số</a:t>
            </a:r>
            <a:r>
              <a:rPr lang="en-US" altLang="en-US" sz="2800" dirty="0"/>
              <a:t> </a:t>
            </a:r>
            <a:r>
              <a:rPr lang="en-US" altLang="en-US" sz="2800" dirty="0" err="1"/>
              <a:t>định</a:t>
            </a:r>
            <a:r>
              <a:rPr lang="en-US" altLang="en-US" sz="2800" dirty="0"/>
              <a:t> </a:t>
            </a:r>
            <a:r>
              <a:rPr lang="en-US" altLang="en-US" sz="2800" dirty="0" err="1"/>
              <a:t>tuyến</a:t>
            </a:r>
            <a:r>
              <a:rPr lang="en-US" altLang="en-US" sz="2800" dirty="0"/>
              <a:t> </a:t>
            </a:r>
            <a:r>
              <a:rPr lang="en-US" altLang="en-US" sz="2800" dirty="0" err="1"/>
              <a:t>là</a:t>
            </a:r>
            <a:r>
              <a:rPr lang="en-US" altLang="en-US" sz="2800" dirty="0"/>
              <a:t> </a:t>
            </a:r>
            <a:r>
              <a:rPr lang="en-US" altLang="en-US" sz="2800" dirty="0" err="1"/>
              <a:t>số</a:t>
            </a:r>
            <a:r>
              <a:rPr lang="en-US" altLang="en-US" sz="2800" dirty="0"/>
              <a:t> </a:t>
            </a:r>
            <a:r>
              <a:rPr lang="en-US" altLang="en-US" sz="2800" dirty="0" err="1"/>
              <a:t>lượng</a:t>
            </a:r>
            <a:r>
              <a:rPr lang="en-US" altLang="en-US" sz="2800" dirty="0"/>
              <a:t> hop. </a:t>
            </a:r>
            <a:r>
              <a:rPr lang="en-US" altLang="en-US" sz="2800" dirty="0" err="1"/>
              <a:t>Số</a:t>
            </a:r>
            <a:r>
              <a:rPr lang="en-US" altLang="en-US" sz="2800" dirty="0"/>
              <a:t> </a:t>
            </a:r>
            <a:r>
              <a:rPr lang="en-US" altLang="en-US" sz="2800" dirty="0" err="1"/>
              <a:t>lượng</a:t>
            </a:r>
            <a:r>
              <a:rPr lang="en-US" altLang="en-US" sz="2800" dirty="0"/>
              <a:t> hop </a:t>
            </a:r>
            <a:r>
              <a:rPr lang="en-US" altLang="en-US" sz="2800" dirty="0" err="1"/>
              <a:t>tối</a:t>
            </a:r>
            <a:r>
              <a:rPr lang="en-US" altLang="en-US" sz="2800" dirty="0"/>
              <a:t> </a:t>
            </a:r>
            <a:r>
              <a:rPr lang="en-US" altLang="en-US" sz="2800" dirty="0" err="1"/>
              <a:t>đa</a:t>
            </a:r>
            <a:r>
              <a:rPr lang="en-US" altLang="en-US" sz="2800" dirty="0"/>
              <a:t> </a:t>
            </a:r>
            <a:r>
              <a:rPr lang="en-US" altLang="en-US" sz="2800" dirty="0" err="1"/>
              <a:t>cho</a:t>
            </a:r>
            <a:r>
              <a:rPr lang="en-US" altLang="en-US" sz="2800" dirty="0"/>
              <a:t> </a:t>
            </a:r>
            <a:r>
              <a:rPr lang="en-US" altLang="en-US" sz="2800" dirty="0" err="1"/>
              <a:t>mỗi</a:t>
            </a:r>
            <a:r>
              <a:rPr lang="en-US" altLang="en-US" sz="2800" dirty="0"/>
              <a:t> </a:t>
            </a:r>
            <a:r>
              <a:rPr lang="en-US" altLang="en-US" sz="2800" dirty="0" err="1"/>
              <a:t>đường</a:t>
            </a:r>
            <a:r>
              <a:rPr lang="en-US" altLang="en-US" sz="2800" dirty="0"/>
              <a:t> </a:t>
            </a:r>
            <a:r>
              <a:rPr lang="en-US" altLang="en-US" sz="2800" dirty="0" err="1"/>
              <a:t>là</a:t>
            </a:r>
            <a:r>
              <a:rPr lang="en-US" altLang="en-US" sz="2800" dirty="0"/>
              <a:t> 15. Chu </a:t>
            </a:r>
            <a:r>
              <a:rPr lang="en-US" altLang="en-US" sz="2800" dirty="0" err="1"/>
              <a:t>kỳ</a:t>
            </a:r>
            <a:r>
              <a:rPr lang="en-US" altLang="en-US" sz="2800" dirty="0"/>
              <a:t> </a:t>
            </a:r>
            <a:r>
              <a:rPr lang="en-US" altLang="en-US" sz="2800" dirty="0" err="1"/>
              <a:t>cập</a:t>
            </a:r>
            <a:r>
              <a:rPr lang="en-US" altLang="en-US" sz="2800" dirty="0"/>
              <a:t> </a:t>
            </a:r>
            <a:r>
              <a:rPr lang="en-US" altLang="en-US" sz="2800" dirty="0" err="1"/>
              <a:t>nhật</a:t>
            </a:r>
            <a:r>
              <a:rPr lang="en-US" altLang="en-US" sz="2800" dirty="0"/>
              <a:t> </a:t>
            </a:r>
            <a:r>
              <a:rPr lang="en-US" altLang="en-US" sz="2800" dirty="0" err="1"/>
              <a:t>mặc</a:t>
            </a:r>
            <a:r>
              <a:rPr lang="en-US" altLang="en-US" sz="2800" dirty="0"/>
              <a:t> </a:t>
            </a:r>
            <a:r>
              <a:rPr lang="en-US" altLang="en-US" sz="2800" dirty="0" err="1"/>
              <a:t>định</a:t>
            </a:r>
            <a:r>
              <a:rPr lang="en-US" altLang="en-US" sz="2800" dirty="0"/>
              <a:t> </a:t>
            </a:r>
            <a:r>
              <a:rPr lang="en-US" altLang="en-US" sz="2800" dirty="0" err="1"/>
              <a:t>là</a:t>
            </a:r>
            <a:r>
              <a:rPr lang="en-US" altLang="en-US" sz="2800" dirty="0"/>
              <a:t> 30 </a:t>
            </a:r>
            <a:r>
              <a:rPr lang="en-US" altLang="en-US" sz="2800" dirty="0" err="1"/>
              <a:t>giây</a:t>
            </a:r>
            <a:r>
              <a:rPr lang="en-US" altLang="en-US" sz="2800" dirty="0"/>
              <a:t>.</a:t>
            </a:r>
          </a:p>
          <a:p>
            <a:pPr algn="just" eaLnBrk="1" hangingPunct="1">
              <a:lnSpc>
                <a:spcPct val="80000"/>
              </a:lnSpc>
              <a:spcAft>
                <a:spcPct val="20000"/>
              </a:spcAft>
            </a:pPr>
            <a:r>
              <a:rPr lang="en-US" altLang="en-US" sz="2800" dirty="0" err="1"/>
              <a:t>Có</a:t>
            </a:r>
            <a:r>
              <a:rPr lang="en-US" altLang="en-US" sz="2800" dirty="0"/>
              <a:t> split horizon </a:t>
            </a:r>
            <a:r>
              <a:rPr lang="en-US" altLang="en-US" sz="2800" dirty="0" err="1"/>
              <a:t>và</a:t>
            </a:r>
            <a:r>
              <a:rPr lang="en-US" altLang="en-US" sz="2800" dirty="0"/>
              <a:t> </a:t>
            </a:r>
            <a:r>
              <a:rPr lang="en-US" altLang="en-US" sz="2800" dirty="0" err="1"/>
              <a:t>thời</a:t>
            </a:r>
            <a:r>
              <a:rPr lang="en-US" altLang="en-US" sz="2800" dirty="0"/>
              <a:t> </a:t>
            </a:r>
            <a:r>
              <a:rPr lang="en-US" altLang="en-US" sz="2800" dirty="0" err="1"/>
              <a:t>gian</a:t>
            </a:r>
            <a:r>
              <a:rPr lang="en-US" altLang="en-US" sz="2800" dirty="0"/>
              <a:t> </a:t>
            </a:r>
            <a:r>
              <a:rPr lang="en-US" altLang="en-US" sz="2800" dirty="0" err="1"/>
              <a:t>holddown</a:t>
            </a:r>
            <a:r>
              <a:rPr lang="en-US" altLang="en-US" sz="2800" dirty="0"/>
              <a:t> </a:t>
            </a:r>
            <a:r>
              <a:rPr lang="en-US" altLang="en-US" sz="2800" dirty="0" err="1"/>
              <a:t>để</a:t>
            </a:r>
            <a:r>
              <a:rPr lang="en-US" altLang="en-US" sz="2800" dirty="0"/>
              <a:t> </a:t>
            </a:r>
            <a:r>
              <a:rPr lang="en-US" altLang="en-US" sz="2800" dirty="0" err="1"/>
              <a:t>tránh</a:t>
            </a:r>
            <a:r>
              <a:rPr lang="en-US" altLang="en-US" sz="2800" dirty="0"/>
              <a:t> </a:t>
            </a:r>
            <a:r>
              <a:rPr lang="en-US" altLang="en-US" sz="2800" dirty="0" err="1"/>
              <a:t>cập</a:t>
            </a:r>
            <a:r>
              <a:rPr lang="en-US" altLang="en-US" sz="2800" dirty="0"/>
              <a:t> </a:t>
            </a:r>
            <a:r>
              <a:rPr lang="en-US" altLang="en-US" sz="2800" dirty="0" err="1"/>
              <a:t>nhật</a:t>
            </a:r>
            <a:r>
              <a:rPr lang="en-US" altLang="en-US" sz="2800" dirty="0"/>
              <a:t> </a:t>
            </a:r>
            <a:r>
              <a:rPr lang="en-US" altLang="en-US" sz="2800" dirty="0" err="1"/>
              <a:t>thông</a:t>
            </a:r>
            <a:r>
              <a:rPr lang="en-US" altLang="en-US" sz="2800" dirty="0"/>
              <a:t> tin </a:t>
            </a:r>
            <a:r>
              <a:rPr lang="en-US" altLang="en-US" sz="2800" dirty="0" err="1"/>
              <a:t>định</a:t>
            </a:r>
            <a:r>
              <a:rPr lang="en-US" altLang="en-US" sz="2800" dirty="0"/>
              <a:t> </a:t>
            </a:r>
            <a:r>
              <a:rPr lang="en-US" altLang="en-US" sz="2800" dirty="0" err="1"/>
              <a:t>tuyến</a:t>
            </a:r>
            <a:r>
              <a:rPr lang="en-US" altLang="en-US" sz="2800" dirty="0"/>
              <a:t> </a:t>
            </a:r>
            <a:r>
              <a:rPr lang="en-US" altLang="en-US" sz="2800" dirty="0" err="1"/>
              <a:t>không</a:t>
            </a:r>
            <a:r>
              <a:rPr lang="en-US" altLang="en-US" sz="2800" dirty="0"/>
              <a:t> </a:t>
            </a:r>
            <a:r>
              <a:rPr lang="en-US" altLang="en-US" sz="2800" dirty="0" err="1"/>
              <a:t>chính</a:t>
            </a:r>
            <a:r>
              <a:rPr lang="en-US" altLang="en-US" sz="2800" dirty="0"/>
              <a:t> </a:t>
            </a:r>
            <a:r>
              <a:rPr lang="en-US" altLang="en-US" sz="2800" dirty="0" err="1"/>
              <a:t>xác</a:t>
            </a:r>
            <a:r>
              <a:rPr lang="en-US" altLang="en-US" sz="2800" dirty="0"/>
              <a:t>.</a:t>
            </a:r>
          </a:p>
        </p:txBody>
      </p:sp>
      <p:sp>
        <p:nvSpPr>
          <p:cNvPr id="2" name="Slide Number Placeholder 1"/>
          <p:cNvSpPr>
            <a:spLocks noGrp="1"/>
          </p:cNvSpPr>
          <p:nvPr>
            <p:ph type="sldNum" sz="quarter" idx="12"/>
          </p:nvPr>
        </p:nvSpPr>
        <p:spPr/>
        <p:txBody>
          <a:bodyPr/>
          <a:lstStyle/>
          <a:p>
            <a:fld id="{1AD93096-5B34-4342-9326-69289CEAE4C2}" type="slidenum">
              <a:rPr lang="en-US" smtClean="0"/>
              <a:pPr/>
              <a:t>59</a:t>
            </a:fld>
            <a:endParaRPr lang="en-US" dirty="0">
              <a:solidFill>
                <a:srgbClr val="FFFFFF"/>
              </a:solidFill>
            </a:endParaRPr>
          </a:p>
        </p:txBody>
      </p:sp>
    </p:spTree>
    <p:extLst>
      <p:ext uri="{BB962C8B-B14F-4D97-AF65-F5344CB8AC3E}">
        <p14:creationId xmlns:p14="http://schemas.microsoft.com/office/powerpoint/2010/main" val="13474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a:t>Copper Media – </a:t>
            </a:r>
            <a:r>
              <a:rPr lang="en-US" dirty="0" err="1"/>
              <a:t>Cáp</a:t>
            </a:r>
            <a:r>
              <a:rPr lang="en-US" dirty="0"/>
              <a:t> </a:t>
            </a:r>
            <a:r>
              <a:rPr lang="en-US" dirty="0" err="1"/>
              <a:t>đồng</a:t>
            </a: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69" y="1299922"/>
            <a:ext cx="6215063" cy="5017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6</a:t>
            </a:fld>
            <a:endParaRPr lang="en-US" dirty="0">
              <a:solidFill>
                <a:srgbClr val="FFFFFF"/>
              </a:solidFill>
            </a:endParaRPr>
          </a:p>
        </p:txBody>
      </p:sp>
    </p:spTree>
    <p:extLst>
      <p:ext uri="{BB962C8B-B14F-4D97-AF65-F5344CB8AC3E}">
        <p14:creationId xmlns:p14="http://schemas.microsoft.com/office/powerpoint/2010/main" val="336403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a:bodyPr>
          <a:lstStyle/>
          <a:p>
            <a:pPr>
              <a:defRPr/>
            </a:pPr>
            <a:r>
              <a:rPr lang="en-US" dirty="0" err="1"/>
              <a:t>Hoạt</a:t>
            </a:r>
            <a:r>
              <a:rPr lang="en-US" dirty="0"/>
              <a:t> </a:t>
            </a:r>
            <a:r>
              <a:rPr lang="en-US" dirty="0" err="1"/>
              <a:t>động</a:t>
            </a:r>
            <a:r>
              <a:rPr lang="en-US" dirty="0"/>
              <a:t> </a:t>
            </a:r>
            <a:r>
              <a:rPr lang="en-US" dirty="0" err="1"/>
              <a:t>của</a:t>
            </a:r>
            <a:r>
              <a:rPr lang="en-US" dirty="0"/>
              <a:t> RIPv2- 1</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4000"/>
            <a:ext cx="7315200" cy="4247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60</a:t>
            </a:fld>
            <a:endParaRPr lang="en-US" dirty="0">
              <a:solidFill>
                <a:srgbClr val="FFFFFF"/>
              </a:solidFill>
            </a:endParaRPr>
          </a:p>
        </p:txBody>
      </p:sp>
    </p:spTree>
    <p:extLst>
      <p:ext uri="{BB962C8B-B14F-4D97-AF65-F5344CB8AC3E}">
        <p14:creationId xmlns:p14="http://schemas.microsoft.com/office/powerpoint/2010/main" val="651475379"/>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lstStyle/>
          <a:p>
            <a:pPr>
              <a:defRPr/>
            </a:pPr>
            <a:r>
              <a:rPr lang="en-US" sz="4400" dirty="0" err="1"/>
              <a:t>Hoạt</a:t>
            </a:r>
            <a:r>
              <a:rPr lang="en-US" sz="4400" dirty="0"/>
              <a:t> </a:t>
            </a:r>
            <a:r>
              <a:rPr lang="en-US" sz="4400" dirty="0" err="1"/>
              <a:t>động</a:t>
            </a:r>
            <a:r>
              <a:rPr lang="en-US" sz="4400" dirty="0"/>
              <a:t> </a:t>
            </a:r>
            <a:r>
              <a:rPr lang="en-US" sz="4400" dirty="0" err="1"/>
              <a:t>của</a:t>
            </a:r>
            <a:r>
              <a:rPr lang="en-US" sz="4400" dirty="0"/>
              <a:t> RIPv2 </a:t>
            </a:r>
            <a:r>
              <a:rPr lang="en-US" sz="4300" dirty="0">
                <a:solidFill>
                  <a:srgbClr val="000000">
                    <a:lumMod val="75000"/>
                    <a:lumOff val="25000"/>
                  </a:srgbClr>
                </a:solidFill>
              </a:rPr>
              <a:t>- 2</a:t>
            </a:r>
            <a:endParaRPr lang="en-US" sz="2800" dirty="0">
              <a:solidFill>
                <a:schemeClr val="accent5">
                  <a:lumMod val="75000"/>
                </a:schemeClr>
              </a:solidFill>
              <a:cs typeface="Arial" pitchFamily="34" charset="0"/>
            </a:endParaRPr>
          </a:p>
        </p:txBody>
      </p:sp>
      <p:sp>
        <p:nvSpPr>
          <p:cNvPr id="3" name="Rectangle 2"/>
          <p:cNvSpPr/>
          <p:nvPr/>
        </p:nvSpPr>
        <p:spPr>
          <a:xfrm>
            <a:off x="5878286" y="1351515"/>
            <a:ext cx="3098800" cy="400110"/>
          </a:xfrm>
          <a:prstGeom prst="rect">
            <a:avLst/>
          </a:prstGeom>
        </p:spPr>
        <p:txBody>
          <a:bodyPr wrap="square">
            <a:spAutoFit/>
          </a:bodyPr>
          <a:lstStyle/>
          <a:p>
            <a:pPr algn="l"/>
            <a:r>
              <a:rPr lang="en-CA" sz="2000" dirty="0"/>
              <a:t> </a:t>
            </a:r>
            <a:endParaRPr lang="en-US" sz="20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51570"/>
            <a:ext cx="6934200" cy="4769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61</a:t>
            </a:fld>
            <a:endParaRPr lang="en-US" dirty="0">
              <a:solidFill>
                <a:srgbClr val="FFFFFF"/>
              </a:solidFill>
            </a:endParaRPr>
          </a:p>
        </p:txBody>
      </p:sp>
    </p:spTree>
    <p:extLst>
      <p:ext uri="{BB962C8B-B14F-4D97-AF65-F5344CB8AC3E}">
        <p14:creationId xmlns:p14="http://schemas.microsoft.com/office/powerpoint/2010/main" val="3503022143"/>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63663"/>
            <a:ext cx="7006772" cy="481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39725" y="492125"/>
            <a:ext cx="8456613" cy="871538"/>
          </a:xfrm>
        </p:spPr>
        <p:txBody>
          <a:bodyPr/>
          <a:lstStyle/>
          <a:p>
            <a:pPr>
              <a:defRPr/>
            </a:pPr>
            <a:r>
              <a:rPr lang="en-US" dirty="0" err="1">
                <a:solidFill>
                  <a:srgbClr val="000000">
                    <a:lumMod val="75000"/>
                    <a:lumOff val="25000"/>
                  </a:srgbClr>
                </a:solidFill>
              </a:rPr>
              <a:t>Hoạt</a:t>
            </a:r>
            <a:r>
              <a:rPr lang="en-US" dirty="0">
                <a:solidFill>
                  <a:srgbClr val="000000">
                    <a:lumMod val="75000"/>
                    <a:lumOff val="25000"/>
                  </a:srgbClr>
                </a:solidFill>
              </a:rPr>
              <a:t> </a:t>
            </a:r>
            <a:r>
              <a:rPr lang="en-US" dirty="0" err="1">
                <a:solidFill>
                  <a:srgbClr val="000000">
                    <a:lumMod val="75000"/>
                    <a:lumOff val="25000"/>
                  </a:srgbClr>
                </a:solidFill>
              </a:rPr>
              <a:t>động</a:t>
            </a:r>
            <a:r>
              <a:rPr lang="en-US" dirty="0">
                <a:solidFill>
                  <a:srgbClr val="000000">
                    <a:lumMod val="75000"/>
                    <a:lumOff val="25000"/>
                  </a:srgbClr>
                </a:solidFill>
              </a:rPr>
              <a:t> </a:t>
            </a:r>
            <a:r>
              <a:rPr lang="en-US" dirty="0" err="1">
                <a:solidFill>
                  <a:srgbClr val="000000">
                    <a:lumMod val="75000"/>
                    <a:lumOff val="25000"/>
                  </a:srgbClr>
                </a:solidFill>
              </a:rPr>
              <a:t>của</a:t>
            </a:r>
            <a:r>
              <a:rPr lang="en-US" dirty="0">
                <a:solidFill>
                  <a:srgbClr val="000000">
                    <a:lumMod val="75000"/>
                    <a:lumOff val="25000"/>
                  </a:srgbClr>
                </a:solidFill>
              </a:rPr>
              <a:t> RIPv2 - 3</a:t>
            </a:r>
            <a:endParaRPr lang="en-US" sz="2800" dirty="0">
              <a:solidFill>
                <a:schemeClr val="accent5">
                  <a:lumMod val="75000"/>
                </a:schemeClr>
              </a:solidFill>
              <a:cs typeface="Arial" pitchFamily="34" charset="0"/>
            </a:endParaRPr>
          </a:p>
        </p:txBody>
      </p:sp>
      <p:sp>
        <p:nvSpPr>
          <p:cNvPr id="2" name="Slide Number Placeholder 1"/>
          <p:cNvSpPr>
            <a:spLocks noGrp="1"/>
          </p:cNvSpPr>
          <p:nvPr>
            <p:ph type="sldNum" sz="quarter" idx="12"/>
          </p:nvPr>
        </p:nvSpPr>
        <p:spPr/>
        <p:txBody>
          <a:bodyPr/>
          <a:lstStyle/>
          <a:p>
            <a:fld id="{1AD93096-5B34-4342-9326-69289CEAE4C2}" type="slidenum">
              <a:rPr lang="en-US" smtClean="0"/>
              <a:pPr/>
              <a:t>62</a:t>
            </a:fld>
            <a:endParaRPr lang="en-US" dirty="0">
              <a:solidFill>
                <a:srgbClr val="FFFFFF"/>
              </a:solidFill>
            </a:endParaRPr>
          </a:p>
        </p:txBody>
      </p:sp>
    </p:spTree>
    <p:extLst>
      <p:ext uri="{BB962C8B-B14F-4D97-AF65-F5344CB8AC3E}">
        <p14:creationId xmlns:p14="http://schemas.microsoft.com/office/powerpoint/2010/main" val="2144114049"/>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8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73802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p:txBody>
          <a:bodyPr/>
          <a:lstStyle/>
          <a:p>
            <a:pPr>
              <a:defRPr/>
            </a:pPr>
            <a:r>
              <a:rPr lang="en-US" dirty="0" err="1">
                <a:solidFill>
                  <a:srgbClr val="000000">
                    <a:lumMod val="75000"/>
                    <a:lumOff val="25000"/>
                  </a:srgbClr>
                </a:solidFill>
              </a:rPr>
              <a:t>Cấu</a:t>
            </a:r>
            <a:r>
              <a:rPr lang="en-US" dirty="0">
                <a:solidFill>
                  <a:srgbClr val="000000">
                    <a:lumMod val="75000"/>
                    <a:lumOff val="25000"/>
                  </a:srgbClr>
                </a:solidFill>
              </a:rPr>
              <a:t> </a:t>
            </a:r>
            <a:r>
              <a:rPr lang="en-US" dirty="0" err="1">
                <a:solidFill>
                  <a:srgbClr val="000000">
                    <a:lumMod val="75000"/>
                    <a:lumOff val="25000"/>
                  </a:srgbClr>
                </a:solidFill>
              </a:rPr>
              <a:t>hình</a:t>
            </a:r>
            <a:r>
              <a:rPr lang="en-US" dirty="0">
                <a:solidFill>
                  <a:srgbClr val="000000">
                    <a:lumMod val="75000"/>
                    <a:lumOff val="25000"/>
                  </a:srgbClr>
                </a:solidFill>
              </a:rPr>
              <a:t> RIP</a:t>
            </a:r>
            <a:endParaRPr lang="en-US" sz="2800" dirty="0">
              <a:solidFill>
                <a:schemeClr val="accent5">
                  <a:lumMod val="75000"/>
                </a:schemeClr>
              </a:solidFill>
              <a:cs typeface="Arial" pitchFamily="34" charset="0"/>
            </a:endParaRPr>
          </a:p>
        </p:txBody>
      </p:sp>
      <p:sp>
        <p:nvSpPr>
          <p:cNvPr id="2" name="Slide Number Placeholder 1"/>
          <p:cNvSpPr>
            <a:spLocks noGrp="1"/>
          </p:cNvSpPr>
          <p:nvPr>
            <p:ph type="sldNum" sz="quarter" idx="12"/>
          </p:nvPr>
        </p:nvSpPr>
        <p:spPr/>
        <p:txBody>
          <a:bodyPr/>
          <a:lstStyle/>
          <a:p>
            <a:fld id="{1AD93096-5B34-4342-9326-69289CEAE4C2}" type="slidenum">
              <a:rPr lang="en-US" smtClean="0"/>
              <a:pPr/>
              <a:t>63</a:t>
            </a:fld>
            <a:endParaRPr lang="en-US" dirty="0">
              <a:solidFill>
                <a:srgbClr val="FFFFFF"/>
              </a:solidFill>
            </a:endParaRPr>
          </a:p>
        </p:txBody>
      </p:sp>
    </p:spTree>
    <p:extLst>
      <p:ext uri="{BB962C8B-B14F-4D97-AF65-F5344CB8AC3E}">
        <p14:creationId xmlns:p14="http://schemas.microsoft.com/office/powerpoint/2010/main" val="3720978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2"/>
          <p:cNvSpPr>
            <a:spLocks noGrp="1" noChangeArrowheads="1"/>
          </p:cNvSpPr>
          <p:nvPr>
            <p:ph type="title"/>
          </p:nvPr>
        </p:nvSpPr>
        <p:spPr>
          <a:xfrm>
            <a:off x="822960" y="286605"/>
            <a:ext cx="7543800" cy="475395"/>
          </a:xfrm>
        </p:spPr>
        <p:txBody>
          <a:bodyPr>
            <a:normAutofit fontScale="90000"/>
          </a:bodyPr>
          <a:lstStyle/>
          <a:p>
            <a:pPr eaLnBrk="1" hangingPunct="1"/>
            <a:r>
              <a:rPr lang="en-US" altLang="en-US" dirty="0" err="1">
                <a:solidFill>
                  <a:srgbClr val="000000">
                    <a:lumMod val="75000"/>
                    <a:lumOff val="25000"/>
                  </a:srgbClr>
                </a:solidFill>
              </a:rPr>
              <a:t>Một</a:t>
            </a:r>
            <a:r>
              <a:rPr lang="en-US" altLang="en-US" dirty="0">
                <a:solidFill>
                  <a:srgbClr val="000000">
                    <a:lumMod val="75000"/>
                    <a:lumOff val="25000"/>
                  </a:srgbClr>
                </a:solidFill>
              </a:rPr>
              <a:t> </a:t>
            </a:r>
            <a:r>
              <a:rPr lang="en-US" altLang="en-US" dirty="0" err="1">
                <a:solidFill>
                  <a:srgbClr val="000000">
                    <a:lumMod val="75000"/>
                    <a:lumOff val="25000"/>
                  </a:srgbClr>
                </a:solidFill>
              </a:rPr>
              <a:t>số</a:t>
            </a:r>
            <a:r>
              <a:rPr lang="en-US" altLang="en-US" dirty="0">
                <a:solidFill>
                  <a:srgbClr val="000000">
                    <a:lumMod val="75000"/>
                    <a:lumOff val="25000"/>
                  </a:srgbClr>
                </a:solidFill>
              </a:rPr>
              <a:t> </a:t>
            </a:r>
            <a:r>
              <a:rPr lang="en-US" altLang="en-US" dirty="0" err="1">
                <a:solidFill>
                  <a:srgbClr val="000000">
                    <a:lumMod val="75000"/>
                    <a:lumOff val="25000"/>
                  </a:srgbClr>
                </a:solidFill>
              </a:rPr>
              <a:t>tham</a:t>
            </a:r>
            <a:r>
              <a:rPr lang="en-US" altLang="en-US" dirty="0">
                <a:solidFill>
                  <a:srgbClr val="000000">
                    <a:lumMod val="75000"/>
                    <a:lumOff val="25000"/>
                  </a:srgbClr>
                </a:solidFill>
              </a:rPr>
              <a:t> </a:t>
            </a:r>
            <a:r>
              <a:rPr lang="en-US" altLang="en-US" dirty="0" err="1">
                <a:solidFill>
                  <a:srgbClr val="000000">
                    <a:lumMod val="75000"/>
                    <a:lumOff val="25000"/>
                  </a:srgbClr>
                </a:solidFill>
              </a:rPr>
              <a:t>số</a:t>
            </a:r>
            <a:r>
              <a:rPr lang="en-US" altLang="en-US" dirty="0">
                <a:solidFill>
                  <a:srgbClr val="000000">
                    <a:lumMod val="75000"/>
                    <a:lumOff val="25000"/>
                  </a:srgbClr>
                </a:solidFill>
              </a:rPr>
              <a:t> </a:t>
            </a:r>
            <a:r>
              <a:rPr lang="en-US" altLang="en-US" dirty="0" err="1">
                <a:solidFill>
                  <a:srgbClr val="000000">
                    <a:lumMod val="75000"/>
                    <a:lumOff val="25000"/>
                  </a:srgbClr>
                </a:solidFill>
              </a:rPr>
              <a:t>của</a:t>
            </a:r>
            <a:r>
              <a:rPr lang="en-US" altLang="en-US" dirty="0">
                <a:solidFill>
                  <a:srgbClr val="000000">
                    <a:lumMod val="75000"/>
                    <a:lumOff val="25000"/>
                  </a:srgbClr>
                </a:solidFill>
              </a:rPr>
              <a:t> RIP</a:t>
            </a:r>
          </a:p>
        </p:txBody>
      </p:sp>
      <p:sp>
        <p:nvSpPr>
          <p:cNvPr id="205828" name="Rectangle 3"/>
          <p:cNvSpPr>
            <a:spLocks noGrp="1" noChangeArrowheads="1"/>
          </p:cNvSpPr>
          <p:nvPr>
            <p:ph type="body" idx="1"/>
          </p:nvPr>
        </p:nvSpPr>
        <p:spPr>
          <a:xfrm>
            <a:off x="381000" y="1355725"/>
            <a:ext cx="8610600" cy="5104060"/>
          </a:xfrm>
        </p:spPr>
        <p:txBody>
          <a:bodyPr>
            <a:noAutofit/>
          </a:bodyPr>
          <a:lstStyle/>
          <a:p>
            <a:pPr algn="just">
              <a:spcAft>
                <a:spcPct val="20000"/>
              </a:spcAft>
            </a:pPr>
            <a:r>
              <a:rPr lang="en-US" altLang="en-US" sz="2600" b="1" dirty="0"/>
              <a:t>Periodic updates: </a:t>
            </a:r>
            <a:r>
              <a:rPr lang="en-US" altLang="en-US" sz="2600" dirty="0"/>
              <a:t>chu </a:t>
            </a:r>
            <a:r>
              <a:rPr lang="en-US" altLang="en-US" sz="2600" dirty="0" err="1"/>
              <a:t>kỳ</a:t>
            </a:r>
            <a:r>
              <a:rPr lang="en-US" altLang="en-US" sz="2600" dirty="0"/>
              <a:t> </a:t>
            </a:r>
            <a:r>
              <a:rPr lang="en-US" altLang="en-US" sz="2600" dirty="0" err="1"/>
              <a:t>gửi</a:t>
            </a:r>
            <a:r>
              <a:rPr lang="en-US" altLang="en-US" sz="2600" dirty="0"/>
              <a:t> </a:t>
            </a:r>
            <a:r>
              <a:rPr lang="en-US" altLang="en-US" sz="2600" dirty="0" err="1"/>
              <a:t>cập</a:t>
            </a:r>
            <a:r>
              <a:rPr lang="en-US" altLang="en-US" sz="2600" dirty="0"/>
              <a:t> </a:t>
            </a:r>
            <a:r>
              <a:rPr lang="en-US" altLang="en-US" sz="2600" dirty="0" err="1"/>
              <a:t>nhật</a:t>
            </a:r>
            <a:r>
              <a:rPr lang="en-US" altLang="en-US" sz="2600" dirty="0"/>
              <a:t>, </a:t>
            </a:r>
            <a:r>
              <a:rPr lang="en-US" altLang="en-US" sz="2600" dirty="0" err="1"/>
              <a:t>mặc</a:t>
            </a:r>
            <a:r>
              <a:rPr lang="en-US" altLang="en-US" sz="2600" dirty="0"/>
              <a:t> </a:t>
            </a:r>
            <a:r>
              <a:rPr lang="en-US" altLang="en-US" sz="2600" dirty="0" err="1"/>
              <a:t>định</a:t>
            </a:r>
            <a:r>
              <a:rPr lang="en-US" altLang="en-US" sz="2600" dirty="0"/>
              <a:t> 30s</a:t>
            </a:r>
          </a:p>
          <a:p>
            <a:pPr algn="just">
              <a:spcAft>
                <a:spcPct val="20000"/>
              </a:spcAft>
            </a:pPr>
            <a:r>
              <a:rPr lang="en-US" altLang="en-US" sz="2600" b="1" dirty="0"/>
              <a:t>Invalid Timer: </a:t>
            </a:r>
            <a:r>
              <a:rPr lang="en-US" altLang="en-US" sz="2600" dirty="0" err="1"/>
              <a:t>Nếu</a:t>
            </a:r>
            <a:r>
              <a:rPr lang="en-US" altLang="en-US" sz="2600" dirty="0"/>
              <a:t> </a:t>
            </a:r>
            <a:r>
              <a:rPr lang="en-US" altLang="en-US" sz="2600" dirty="0" err="1"/>
              <a:t>một</a:t>
            </a:r>
            <a:r>
              <a:rPr lang="en-US" altLang="en-US" sz="2600" dirty="0"/>
              <a:t> route </a:t>
            </a:r>
            <a:r>
              <a:rPr lang="en-US" altLang="en-US" sz="2600" dirty="0" err="1"/>
              <a:t>không</a:t>
            </a:r>
            <a:r>
              <a:rPr lang="en-US" altLang="en-US" sz="2600" dirty="0"/>
              <a:t> </a:t>
            </a:r>
            <a:r>
              <a:rPr lang="en-US" altLang="en-US" sz="2600" dirty="0" err="1"/>
              <a:t>nhận</a:t>
            </a:r>
            <a:r>
              <a:rPr lang="en-US" altLang="en-US" sz="2600" dirty="0"/>
              <a:t> đ</a:t>
            </a:r>
            <a:r>
              <a:rPr lang="vi-VN" altLang="en-US" sz="2600" dirty="0"/>
              <a:t>ư</a:t>
            </a:r>
            <a:r>
              <a:rPr lang="en-US" altLang="en-US" sz="2600" dirty="0" err="1"/>
              <a:t>ợc</a:t>
            </a:r>
            <a:r>
              <a:rPr lang="en-US" altLang="en-US" sz="2600" dirty="0"/>
              <a:t> </a:t>
            </a:r>
            <a:r>
              <a:rPr lang="en-US" altLang="en-US" sz="2600" dirty="0" err="1"/>
              <a:t>thông</a:t>
            </a:r>
            <a:r>
              <a:rPr lang="en-US" altLang="en-US" sz="2600" dirty="0"/>
              <a:t> tin update </a:t>
            </a:r>
            <a:r>
              <a:rPr lang="en-US" altLang="en-US" sz="2600" dirty="0" err="1"/>
              <a:t>trong</a:t>
            </a:r>
            <a:r>
              <a:rPr lang="en-US" altLang="en-US" sz="2600" dirty="0"/>
              <a:t> 180s (</a:t>
            </a:r>
            <a:r>
              <a:rPr lang="en-US" altLang="en-US" sz="2600" dirty="0" err="1"/>
              <a:t>defeault</a:t>
            </a:r>
            <a:r>
              <a:rPr lang="en-US" altLang="en-US" sz="2600" dirty="0"/>
              <a:t>), route </a:t>
            </a:r>
            <a:r>
              <a:rPr lang="en-US" altLang="en-US" sz="2600" dirty="0" err="1"/>
              <a:t>đó</a:t>
            </a:r>
            <a:r>
              <a:rPr lang="en-US" altLang="en-US" sz="2600" dirty="0"/>
              <a:t> đ</a:t>
            </a:r>
            <a:r>
              <a:rPr lang="vi-VN" altLang="en-US" sz="2600" dirty="0"/>
              <a:t>ư</a:t>
            </a:r>
            <a:r>
              <a:rPr lang="en-US" altLang="en-US" sz="2600" dirty="0" err="1"/>
              <a:t>ợc</a:t>
            </a:r>
            <a:r>
              <a:rPr lang="en-US" altLang="en-US" sz="2600" dirty="0"/>
              <a:t> </a:t>
            </a:r>
            <a:r>
              <a:rPr lang="en-US" altLang="en-US" sz="2600" dirty="0" err="1"/>
              <a:t>đánh</a:t>
            </a:r>
            <a:r>
              <a:rPr lang="en-US" altLang="en-US" sz="2600" dirty="0"/>
              <a:t> </a:t>
            </a:r>
            <a:r>
              <a:rPr lang="en-US" altLang="en-US" sz="2600" dirty="0" err="1"/>
              <a:t>dấu</a:t>
            </a:r>
            <a:r>
              <a:rPr lang="en-US" altLang="en-US" sz="2600" dirty="0"/>
              <a:t> </a:t>
            </a:r>
            <a:r>
              <a:rPr lang="en-US" altLang="en-US" sz="2600" dirty="0" err="1"/>
              <a:t>là</a:t>
            </a:r>
            <a:r>
              <a:rPr lang="en-US" altLang="en-US" sz="2600" dirty="0"/>
              <a:t> invalid </a:t>
            </a:r>
            <a:r>
              <a:rPr lang="en-US" altLang="en-US" sz="2600" dirty="0" err="1"/>
              <a:t>và</a:t>
            </a:r>
            <a:r>
              <a:rPr lang="en-US" altLang="en-US" sz="2600" dirty="0"/>
              <a:t> </a:t>
            </a:r>
            <a:r>
              <a:rPr lang="en-US" altLang="en-US" sz="2600" dirty="0" err="1"/>
              <a:t>gắn</a:t>
            </a:r>
            <a:r>
              <a:rPr lang="en-US" altLang="en-US" sz="2600" dirty="0"/>
              <a:t> metric </a:t>
            </a:r>
            <a:r>
              <a:rPr lang="en-US" altLang="en-US" sz="2600" dirty="0" err="1"/>
              <a:t>cho</a:t>
            </a:r>
            <a:r>
              <a:rPr lang="en-US" altLang="en-US" sz="2600" dirty="0"/>
              <a:t> route </a:t>
            </a:r>
            <a:r>
              <a:rPr lang="en-US" altLang="en-US" sz="2600" dirty="0" err="1"/>
              <a:t>đó</a:t>
            </a:r>
            <a:r>
              <a:rPr lang="en-US" altLang="en-US" sz="2600" dirty="0"/>
              <a:t> </a:t>
            </a:r>
            <a:r>
              <a:rPr lang="en-US" altLang="en-US" sz="2600" dirty="0" err="1"/>
              <a:t>bằng</a:t>
            </a:r>
            <a:r>
              <a:rPr lang="en-US" altLang="en-US" sz="2600" dirty="0"/>
              <a:t> 16.</a:t>
            </a:r>
          </a:p>
          <a:p>
            <a:pPr algn="just">
              <a:spcAft>
                <a:spcPct val="20000"/>
              </a:spcAft>
            </a:pPr>
            <a:r>
              <a:rPr lang="en-US" altLang="en-US" sz="2600" b="1" dirty="0"/>
              <a:t>Flush Timer: </a:t>
            </a:r>
            <a:r>
              <a:rPr lang="en-US" altLang="en-US" sz="2600" dirty="0" err="1"/>
              <a:t>thiết</a:t>
            </a:r>
            <a:r>
              <a:rPr lang="en-US" altLang="en-US" sz="2600" dirty="0"/>
              <a:t> </a:t>
            </a:r>
            <a:r>
              <a:rPr lang="en-US" altLang="en-US" sz="2600" dirty="0" err="1"/>
              <a:t>lập</a:t>
            </a:r>
            <a:r>
              <a:rPr lang="en-US" altLang="en-US" sz="2600" dirty="0"/>
              <a:t> </a:t>
            </a:r>
            <a:r>
              <a:rPr lang="en-US" altLang="en-US" sz="2600" dirty="0" err="1"/>
              <a:t>mặc</a:t>
            </a:r>
            <a:r>
              <a:rPr lang="en-US" altLang="en-US" sz="2600" dirty="0"/>
              <a:t> </a:t>
            </a:r>
            <a:r>
              <a:rPr lang="en-US" altLang="en-US" sz="2600" dirty="0" err="1"/>
              <a:t>định</a:t>
            </a:r>
            <a:r>
              <a:rPr lang="en-US" altLang="en-US" sz="2600" dirty="0"/>
              <a:t> </a:t>
            </a:r>
            <a:r>
              <a:rPr lang="en-US" altLang="en-US" sz="2600" dirty="0" err="1"/>
              <a:t>là</a:t>
            </a:r>
            <a:r>
              <a:rPr lang="en-US" altLang="en-US" sz="2600" dirty="0"/>
              <a:t> 240s, </a:t>
            </a:r>
            <a:r>
              <a:rPr lang="en-US" altLang="en-US" sz="2600" dirty="0" err="1"/>
              <a:t>nghĩa</a:t>
            </a:r>
            <a:r>
              <a:rPr lang="en-US" altLang="en-US" sz="2600" dirty="0"/>
              <a:t> </a:t>
            </a:r>
            <a:r>
              <a:rPr lang="en-US" altLang="en-US" sz="2600" dirty="0" err="1"/>
              <a:t>là</a:t>
            </a:r>
            <a:r>
              <a:rPr lang="en-US" altLang="en-US" sz="2600" dirty="0"/>
              <a:t> h</a:t>
            </a:r>
            <a:r>
              <a:rPr lang="vi-VN" altLang="en-US" sz="2600" dirty="0"/>
              <a:t>ơ</a:t>
            </a:r>
            <a:r>
              <a:rPr lang="en-US" altLang="en-US" sz="2600" dirty="0"/>
              <a:t>n 60s so </a:t>
            </a:r>
            <a:r>
              <a:rPr lang="en-US" altLang="en-US" sz="2600" dirty="0" err="1"/>
              <a:t>với</a:t>
            </a:r>
            <a:r>
              <a:rPr lang="en-US" altLang="en-US" sz="2600" dirty="0"/>
              <a:t> Invalid timer. Sau </a:t>
            </a:r>
            <a:r>
              <a:rPr lang="en-US" altLang="en-US" sz="2600" dirty="0" err="1"/>
              <a:t>khi</a:t>
            </a:r>
            <a:r>
              <a:rPr lang="en-US" altLang="en-US" sz="2600" dirty="0"/>
              <a:t> Flush timer </a:t>
            </a:r>
            <a:r>
              <a:rPr lang="en-US" altLang="en-US" sz="2600" dirty="0" err="1"/>
              <a:t>hết</a:t>
            </a:r>
            <a:r>
              <a:rPr lang="en-US" altLang="en-US" sz="2600" dirty="0"/>
              <a:t> </a:t>
            </a:r>
            <a:r>
              <a:rPr lang="en-US" altLang="en-US" sz="2600" dirty="0" err="1"/>
              <a:t>hạn</a:t>
            </a:r>
            <a:r>
              <a:rPr lang="en-US" altLang="en-US" sz="2600" dirty="0"/>
              <a:t>, </a:t>
            </a:r>
            <a:r>
              <a:rPr lang="en-US" altLang="en-US" sz="2600" dirty="0" err="1"/>
              <a:t>thông</a:t>
            </a:r>
            <a:r>
              <a:rPr lang="en-US" altLang="en-US" sz="2600" dirty="0"/>
              <a:t> tin </a:t>
            </a:r>
            <a:r>
              <a:rPr lang="en-US" altLang="en-US" sz="2600" dirty="0" err="1"/>
              <a:t>về</a:t>
            </a:r>
            <a:r>
              <a:rPr lang="en-US" altLang="en-US" sz="2600" dirty="0"/>
              <a:t> route </a:t>
            </a:r>
            <a:r>
              <a:rPr lang="en-US" altLang="en-US" sz="2600" dirty="0" err="1"/>
              <a:t>đó</a:t>
            </a:r>
            <a:r>
              <a:rPr lang="en-US" altLang="en-US" sz="2600" dirty="0"/>
              <a:t> </a:t>
            </a:r>
            <a:r>
              <a:rPr lang="en-US" altLang="en-US" sz="2600" dirty="0" err="1"/>
              <a:t>sẽ</a:t>
            </a:r>
            <a:r>
              <a:rPr lang="en-US" altLang="en-US" sz="2600" dirty="0"/>
              <a:t> đ</a:t>
            </a:r>
            <a:r>
              <a:rPr lang="vi-VN" altLang="en-US" sz="2600" dirty="0"/>
              <a:t>ư</a:t>
            </a:r>
            <a:r>
              <a:rPr lang="en-US" altLang="en-US" sz="2600" dirty="0" err="1"/>
              <a:t>ợc</a:t>
            </a:r>
            <a:r>
              <a:rPr lang="en-US" altLang="en-US" sz="2600" dirty="0"/>
              <a:t> </a:t>
            </a:r>
            <a:r>
              <a:rPr lang="en-US" altLang="en-US" sz="2600" dirty="0" err="1"/>
              <a:t>xóa</a:t>
            </a:r>
            <a:r>
              <a:rPr lang="en-US" altLang="en-US" sz="2600" dirty="0"/>
              <a:t> </a:t>
            </a:r>
            <a:r>
              <a:rPr lang="en-US" altLang="en-US" sz="2600" dirty="0" err="1"/>
              <a:t>khỏi</a:t>
            </a:r>
            <a:r>
              <a:rPr lang="en-US" altLang="en-US" sz="2600" dirty="0"/>
              <a:t> </a:t>
            </a:r>
            <a:r>
              <a:rPr lang="en-US" altLang="en-US" sz="2600" dirty="0" err="1"/>
              <a:t>Bảng</a:t>
            </a:r>
            <a:r>
              <a:rPr lang="en-US" altLang="en-US" sz="2600" dirty="0"/>
              <a:t> </a:t>
            </a:r>
            <a:r>
              <a:rPr lang="en-US" altLang="en-US" sz="2600" dirty="0" err="1"/>
              <a:t>định</a:t>
            </a:r>
            <a:r>
              <a:rPr lang="en-US" altLang="en-US" sz="2600" dirty="0"/>
              <a:t> </a:t>
            </a:r>
            <a:r>
              <a:rPr lang="en-US" altLang="en-US" sz="2600" dirty="0" err="1"/>
              <a:t>tuyến</a:t>
            </a:r>
            <a:r>
              <a:rPr lang="en-US" altLang="en-US" sz="2600" dirty="0"/>
              <a:t> (Routing table).</a:t>
            </a:r>
          </a:p>
          <a:p>
            <a:pPr algn="just">
              <a:spcAft>
                <a:spcPct val="20000"/>
              </a:spcAft>
            </a:pPr>
            <a:r>
              <a:rPr lang="en-US" altLang="en-US" sz="2600" b="1" dirty="0" err="1"/>
              <a:t>Holddown</a:t>
            </a:r>
            <a:r>
              <a:rPr lang="en-US" altLang="en-US" sz="2600" b="1" dirty="0"/>
              <a:t> Timer. </a:t>
            </a:r>
            <a:r>
              <a:rPr lang="en-US" altLang="en-US" sz="2600" dirty="0" err="1"/>
              <a:t>thiết</a:t>
            </a:r>
            <a:r>
              <a:rPr lang="en-US" altLang="en-US" sz="2600" dirty="0"/>
              <a:t> </a:t>
            </a:r>
            <a:r>
              <a:rPr lang="en-US" altLang="en-US" sz="2600" dirty="0" err="1"/>
              <a:t>lập</a:t>
            </a:r>
            <a:r>
              <a:rPr lang="en-US" altLang="en-US" sz="2600" dirty="0"/>
              <a:t> </a:t>
            </a:r>
            <a:r>
              <a:rPr lang="en-US" altLang="en-US" sz="2600" dirty="0" err="1"/>
              <a:t>mặc</a:t>
            </a:r>
            <a:r>
              <a:rPr lang="en-US" altLang="en-US" sz="2600" dirty="0"/>
              <a:t> </a:t>
            </a:r>
            <a:r>
              <a:rPr lang="en-US" altLang="en-US" sz="2600" dirty="0" err="1"/>
              <a:t>định</a:t>
            </a:r>
            <a:r>
              <a:rPr lang="en-US" altLang="en-US" sz="2600" dirty="0"/>
              <a:t> </a:t>
            </a:r>
            <a:r>
              <a:rPr lang="en-US" altLang="en-US" sz="2600" dirty="0" err="1"/>
              <a:t>là</a:t>
            </a:r>
            <a:r>
              <a:rPr lang="en-US" altLang="en-US" sz="2600" dirty="0"/>
              <a:t> 180s, </a:t>
            </a:r>
            <a:r>
              <a:rPr lang="en-US" altLang="en-US" sz="2600" dirty="0" err="1"/>
              <a:t>Khoảng</a:t>
            </a:r>
            <a:r>
              <a:rPr lang="en-US" altLang="en-US" sz="2600" dirty="0"/>
              <a:t> </a:t>
            </a:r>
            <a:r>
              <a:rPr lang="en-US" altLang="en-US" sz="2600" dirty="0" err="1"/>
              <a:t>thời</a:t>
            </a:r>
            <a:r>
              <a:rPr lang="en-US" altLang="en-US" sz="2600" dirty="0"/>
              <a:t> </a:t>
            </a:r>
            <a:r>
              <a:rPr lang="en-US" altLang="en-US" sz="2600" dirty="0" err="1"/>
              <a:t>gian</a:t>
            </a:r>
            <a:r>
              <a:rPr lang="en-US" altLang="en-US" sz="2600" dirty="0"/>
              <a:t> đ</a:t>
            </a:r>
            <a:r>
              <a:rPr lang="vi-VN" altLang="en-US" sz="2600" dirty="0"/>
              <a:t>ư</a:t>
            </a:r>
            <a:r>
              <a:rPr lang="en-US" altLang="en-US" sz="2600" dirty="0" err="1"/>
              <a:t>ợc</a:t>
            </a:r>
            <a:r>
              <a:rPr lang="en-US" altLang="en-US" sz="2600" dirty="0"/>
              <a:t> </a:t>
            </a:r>
            <a:r>
              <a:rPr lang="en-US" altLang="en-US" sz="2600" dirty="0" err="1"/>
              <a:t>thiết</a:t>
            </a:r>
            <a:r>
              <a:rPr lang="en-US" altLang="en-US" sz="2600" dirty="0"/>
              <a:t> </a:t>
            </a:r>
            <a:r>
              <a:rPr lang="en-US" altLang="en-US" sz="2600" dirty="0" err="1"/>
              <a:t>lập</a:t>
            </a:r>
            <a:r>
              <a:rPr lang="en-US" altLang="en-US" sz="2600" dirty="0"/>
              <a:t> </a:t>
            </a:r>
            <a:r>
              <a:rPr lang="en-US" altLang="en-US" sz="2600" dirty="0" err="1"/>
              <a:t>để</a:t>
            </a:r>
            <a:r>
              <a:rPr lang="en-US" altLang="en-US" sz="2600" dirty="0"/>
              <a:t> </a:t>
            </a:r>
            <a:r>
              <a:rPr lang="en-US" altLang="en-US" sz="2600" dirty="0" err="1"/>
              <a:t>ngăn</a:t>
            </a:r>
            <a:r>
              <a:rPr lang="en-US" altLang="en-US" sz="2600" dirty="0"/>
              <a:t> </a:t>
            </a:r>
            <a:r>
              <a:rPr lang="en-US" altLang="en-US" sz="2600" dirty="0" err="1"/>
              <a:t>chặn</a:t>
            </a:r>
            <a:r>
              <a:rPr lang="en-US" altLang="en-US" sz="2600" dirty="0"/>
              <a:t> loop </a:t>
            </a:r>
            <a:r>
              <a:rPr lang="en-US" altLang="en-US" sz="2600" dirty="0" err="1"/>
              <a:t>trong</a:t>
            </a:r>
            <a:r>
              <a:rPr lang="en-US" altLang="en-US" sz="2600" dirty="0"/>
              <a:t> </a:t>
            </a:r>
            <a:r>
              <a:rPr lang="en-US" altLang="en-US" sz="2600" dirty="0" err="1"/>
              <a:t>quá</a:t>
            </a:r>
            <a:r>
              <a:rPr lang="en-US" altLang="en-US" sz="2600" dirty="0"/>
              <a:t> </a:t>
            </a:r>
            <a:r>
              <a:rPr lang="en-US" altLang="en-US" sz="2600" dirty="0" err="1"/>
              <a:t>trình</a:t>
            </a:r>
            <a:r>
              <a:rPr lang="en-US" altLang="en-US" sz="2600" dirty="0"/>
              <a:t> </a:t>
            </a:r>
            <a:r>
              <a:rPr lang="en-US" altLang="en-US" sz="2600" dirty="0" err="1"/>
              <a:t>cập</a:t>
            </a:r>
            <a:r>
              <a:rPr lang="en-US" altLang="en-US" sz="2600" dirty="0"/>
              <a:t> </a:t>
            </a:r>
            <a:r>
              <a:rPr lang="en-US" altLang="en-US" sz="2600" dirty="0" err="1"/>
              <a:t>nhật</a:t>
            </a:r>
            <a:r>
              <a:rPr lang="en-US" altLang="en-US" sz="2600" dirty="0"/>
              <a:t> </a:t>
            </a:r>
            <a:r>
              <a:rPr lang="en-US" altLang="en-US" sz="2600" dirty="0" err="1"/>
              <a:t>mà</a:t>
            </a:r>
            <a:r>
              <a:rPr lang="en-US" altLang="en-US" sz="2600" dirty="0"/>
              <a:t> </a:t>
            </a:r>
            <a:r>
              <a:rPr lang="en-US" altLang="en-US" sz="2600" dirty="0" err="1"/>
              <a:t>mạng</a:t>
            </a:r>
            <a:r>
              <a:rPr lang="en-US" altLang="en-US" sz="2600" dirty="0"/>
              <a:t> </a:t>
            </a:r>
            <a:r>
              <a:rPr lang="en-US" altLang="en-US" sz="2600" dirty="0" err="1"/>
              <a:t>ch</a:t>
            </a:r>
            <a:r>
              <a:rPr lang="vi-VN" altLang="en-US" sz="2600" dirty="0"/>
              <a:t>ư</a:t>
            </a:r>
            <a:r>
              <a:rPr lang="en-US" altLang="en-US" sz="2600" dirty="0"/>
              <a:t>a </a:t>
            </a:r>
            <a:r>
              <a:rPr lang="en-US" altLang="en-US" sz="2600" dirty="0" err="1"/>
              <a:t>hội</a:t>
            </a:r>
            <a:r>
              <a:rPr lang="en-US" altLang="en-US" sz="2600" dirty="0"/>
              <a:t> </a:t>
            </a:r>
            <a:r>
              <a:rPr lang="en-US" altLang="en-US" sz="2600" dirty="0" err="1"/>
              <a:t>tụ</a:t>
            </a:r>
            <a:r>
              <a:rPr lang="en-US" altLang="en-US" sz="2600" dirty="0"/>
              <a:t>. </a:t>
            </a:r>
            <a:r>
              <a:rPr lang="en-US" altLang="en-US" sz="2600" dirty="0" err="1"/>
              <a:t>Trong</a:t>
            </a:r>
            <a:r>
              <a:rPr lang="en-US" altLang="en-US" sz="2600" dirty="0"/>
              <a:t> </a:t>
            </a:r>
            <a:r>
              <a:rPr lang="en-US" altLang="en-US" sz="2600" dirty="0" err="1"/>
              <a:t>Holddown</a:t>
            </a:r>
            <a:r>
              <a:rPr lang="en-US" altLang="en-US" sz="2600" dirty="0"/>
              <a:t> Timer, Route </a:t>
            </a:r>
            <a:r>
              <a:rPr lang="en-US" altLang="en-US" sz="2600" dirty="0" err="1"/>
              <a:t>sẽ</a:t>
            </a:r>
            <a:r>
              <a:rPr lang="en-US" altLang="en-US" sz="2600" dirty="0"/>
              <a:t> đ</a:t>
            </a:r>
            <a:r>
              <a:rPr lang="vi-VN" altLang="en-US" sz="2600" dirty="0"/>
              <a:t>ư</a:t>
            </a:r>
            <a:r>
              <a:rPr lang="en-US" altLang="en-US" sz="2600" dirty="0" err="1"/>
              <a:t>ợc</a:t>
            </a:r>
            <a:r>
              <a:rPr lang="en-US" altLang="en-US" sz="2600" dirty="0"/>
              <a:t> </a:t>
            </a:r>
            <a:r>
              <a:rPr lang="en-US" altLang="en-US" sz="2600" dirty="0" err="1"/>
              <a:t>đánh</a:t>
            </a:r>
            <a:r>
              <a:rPr lang="en-US" altLang="en-US" sz="2600" dirty="0"/>
              <a:t> </a:t>
            </a:r>
            <a:r>
              <a:rPr lang="en-US" altLang="en-US" sz="2600" dirty="0" err="1"/>
              <a:t>dấu</a:t>
            </a:r>
            <a:r>
              <a:rPr lang="en-US" altLang="en-US" sz="2600" dirty="0"/>
              <a:t> </a:t>
            </a:r>
            <a:r>
              <a:rPr lang="en-US" altLang="en-US" sz="2600" dirty="0" err="1"/>
              <a:t>trạng</a:t>
            </a:r>
            <a:r>
              <a:rPr lang="en-US" altLang="en-US" sz="2600" dirty="0"/>
              <a:t> </a:t>
            </a:r>
            <a:r>
              <a:rPr lang="en-US" altLang="en-US" sz="2600" dirty="0" err="1"/>
              <a:t>thái</a:t>
            </a:r>
            <a:r>
              <a:rPr lang="en-US" altLang="en-US" sz="2600" dirty="0"/>
              <a:t> </a:t>
            </a:r>
            <a:r>
              <a:rPr lang="en-US" altLang="en-US" sz="2600" dirty="0" err="1"/>
              <a:t>là</a:t>
            </a:r>
            <a:r>
              <a:rPr lang="en-US" altLang="en-US" sz="2600" dirty="0"/>
              <a:t> “Unreachable”</a:t>
            </a:r>
          </a:p>
        </p:txBody>
      </p:sp>
      <p:sp>
        <p:nvSpPr>
          <p:cNvPr id="2" name="Slide Number Placeholder 1"/>
          <p:cNvSpPr>
            <a:spLocks noGrp="1"/>
          </p:cNvSpPr>
          <p:nvPr>
            <p:ph type="sldNum" sz="quarter" idx="12"/>
          </p:nvPr>
        </p:nvSpPr>
        <p:spPr/>
        <p:txBody>
          <a:bodyPr/>
          <a:lstStyle/>
          <a:p>
            <a:fld id="{1AD93096-5B34-4342-9326-69289CEAE4C2}" type="slidenum">
              <a:rPr lang="en-US" smtClean="0"/>
              <a:pPr/>
              <a:t>64</a:t>
            </a:fld>
            <a:endParaRPr lang="en-US" dirty="0">
              <a:solidFill>
                <a:srgbClr val="FFFFFF"/>
              </a:solidFill>
            </a:endParaRPr>
          </a:p>
        </p:txBody>
      </p:sp>
    </p:spTree>
    <p:extLst>
      <p:ext uri="{BB962C8B-B14F-4D97-AF65-F5344CB8AC3E}">
        <p14:creationId xmlns:p14="http://schemas.microsoft.com/office/powerpoint/2010/main" val="35426158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2"/>
          <p:cNvSpPr>
            <a:spLocks noGrp="1" noChangeArrowheads="1"/>
          </p:cNvSpPr>
          <p:nvPr>
            <p:ph type="title"/>
          </p:nvPr>
        </p:nvSpPr>
        <p:spPr>
          <a:xfrm>
            <a:off x="822960" y="286605"/>
            <a:ext cx="7543800" cy="475395"/>
          </a:xfrm>
        </p:spPr>
        <p:txBody>
          <a:bodyPr>
            <a:normAutofit fontScale="90000"/>
          </a:bodyPr>
          <a:lstStyle/>
          <a:p>
            <a:pPr eaLnBrk="1" hangingPunct="1"/>
            <a:r>
              <a:rPr lang="en-US" altLang="en-US" dirty="0" err="1">
                <a:solidFill>
                  <a:srgbClr val="000000">
                    <a:lumMod val="75000"/>
                    <a:lumOff val="25000"/>
                  </a:srgbClr>
                </a:solidFill>
              </a:rPr>
              <a:t>Một</a:t>
            </a:r>
            <a:r>
              <a:rPr lang="en-US" altLang="en-US" dirty="0">
                <a:solidFill>
                  <a:srgbClr val="000000">
                    <a:lumMod val="75000"/>
                    <a:lumOff val="25000"/>
                  </a:srgbClr>
                </a:solidFill>
              </a:rPr>
              <a:t> </a:t>
            </a:r>
            <a:r>
              <a:rPr lang="en-US" altLang="en-US" dirty="0" err="1">
                <a:solidFill>
                  <a:srgbClr val="000000">
                    <a:lumMod val="75000"/>
                    <a:lumOff val="25000"/>
                  </a:srgbClr>
                </a:solidFill>
              </a:rPr>
              <a:t>số</a:t>
            </a:r>
            <a:r>
              <a:rPr lang="en-US" altLang="en-US" dirty="0">
                <a:solidFill>
                  <a:srgbClr val="000000">
                    <a:lumMod val="75000"/>
                    <a:lumOff val="25000"/>
                  </a:srgbClr>
                </a:solidFill>
              </a:rPr>
              <a:t> </a:t>
            </a:r>
            <a:r>
              <a:rPr lang="en-US" altLang="en-US" dirty="0" err="1">
                <a:solidFill>
                  <a:srgbClr val="000000">
                    <a:lumMod val="75000"/>
                    <a:lumOff val="25000"/>
                  </a:srgbClr>
                </a:solidFill>
              </a:rPr>
              <a:t>tham</a:t>
            </a:r>
            <a:r>
              <a:rPr lang="en-US" altLang="en-US" dirty="0">
                <a:solidFill>
                  <a:srgbClr val="000000">
                    <a:lumMod val="75000"/>
                    <a:lumOff val="25000"/>
                  </a:srgbClr>
                </a:solidFill>
              </a:rPr>
              <a:t> </a:t>
            </a:r>
            <a:r>
              <a:rPr lang="en-US" altLang="en-US" dirty="0" err="1">
                <a:solidFill>
                  <a:srgbClr val="000000">
                    <a:lumMod val="75000"/>
                    <a:lumOff val="25000"/>
                  </a:srgbClr>
                </a:solidFill>
              </a:rPr>
              <a:t>số</a:t>
            </a:r>
            <a:r>
              <a:rPr lang="en-US" altLang="en-US" dirty="0">
                <a:solidFill>
                  <a:srgbClr val="000000">
                    <a:lumMod val="75000"/>
                    <a:lumOff val="25000"/>
                  </a:srgbClr>
                </a:solidFill>
              </a:rPr>
              <a:t> </a:t>
            </a:r>
            <a:r>
              <a:rPr lang="en-US" altLang="en-US" dirty="0" err="1">
                <a:solidFill>
                  <a:srgbClr val="000000">
                    <a:lumMod val="75000"/>
                    <a:lumOff val="25000"/>
                  </a:srgbClr>
                </a:solidFill>
              </a:rPr>
              <a:t>của</a:t>
            </a:r>
            <a:r>
              <a:rPr lang="en-US" altLang="en-US" dirty="0">
                <a:solidFill>
                  <a:srgbClr val="000000">
                    <a:lumMod val="75000"/>
                    <a:lumOff val="25000"/>
                  </a:srgbClr>
                </a:solidFill>
              </a:rPr>
              <a:t> RIP</a:t>
            </a:r>
          </a:p>
        </p:txBody>
      </p:sp>
      <p:sp>
        <p:nvSpPr>
          <p:cNvPr id="205828" name="Rectangle 3"/>
          <p:cNvSpPr>
            <a:spLocks noGrp="1" noChangeArrowheads="1"/>
          </p:cNvSpPr>
          <p:nvPr>
            <p:ph type="body" idx="1"/>
          </p:nvPr>
        </p:nvSpPr>
        <p:spPr>
          <a:xfrm>
            <a:off x="381000" y="896204"/>
            <a:ext cx="8610600" cy="5563581"/>
          </a:xfrm>
        </p:spPr>
        <p:txBody>
          <a:bodyPr>
            <a:noAutofit/>
          </a:bodyPr>
          <a:lstStyle/>
          <a:p>
            <a:pPr algn="just">
              <a:spcAft>
                <a:spcPct val="20000"/>
              </a:spcAft>
            </a:pPr>
            <a:r>
              <a:rPr lang="en-US" altLang="en-US" sz="2700" b="1" dirty="0"/>
              <a:t>Triggered updates: </a:t>
            </a:r>
            <a:r>
              <a:rPr lang="en-US" altLang="en-US" sz="2700" dirty="0"/>
              <a:t>c</a:t>
            </a:r>
            <a:r>
              <a:rPr lang="vi-VN" altLang="en-US" sz="2700" dirty="0"/>
              <a:t>ơ</a:t>
            </a:r>
            <a:r>
              <a:rPr lang="en-US" altLang="en-US" sz="2700" dirty="0"/>
              <a:t> </a:t>
            </a:r>
            <a:r>
              <a:rPr lang="en-US" altLang="en-US" sz="2700" dirty="0" err="1"/>
              <a:t>chế</a:t>
            </a:r>
            <a:r>
              <a:rPr lang="en-US" altLang="en-US" sz="2700" dirty="0"/>
              <a:t> </a:t>
            </a:r>
            <a:r>
              <a:rPr lang="en-US" altLang="en-US" sz="2700" dirty="0" err="1"/>
              <a:t>cập</a:t>
            </a:r>
            <a:r>
              <a:rPr lang="en-US" altLang="en-US" sz="2700" dirty="0"/>
              <a:t> </a:t>
            </a:r>
            <a:r>
              <a:rPr lang="en-US" altLang="en-US" sz="2700" dirty="0" err="1"/>
              <a:t>nhật</a:t>
            </a:r>
            <a:r>
              <a:rPr lang="en-US" altLang="en-US" sz="2700" dirty="0"/>
              <a:t> </a:t>
            </a:r>
            <a:r>
              <a:rPr lang="en-US" altLang="en-US" sz="2700" dirty="0" err="1"/>
              <a:t>thông</a:t>
            </a:r>
            <a:r>
              <a:rPr lang="en-US" altLang="en-US" sz="2700" dirty="0"/>
              <a:t> tin </a:t>
            </a:r>
            <a:r>
              <a:rPr lang="en-US" altLang="en-US" sz="2700" dirty="0" err="1"/>
              <a:t>bảng</a:t>
            </a:r>
            <a:r>
              <a:rPr lang="en-US" altLang="en-US" sz="2700" dirty="0"/>
              <a:t> </a:t>
            </a:r>
            <a:r>
              <a:rPr lang="en-US" altLang="en-US" sz="2700" dirty="0" err="1"/>
              <a:t>định</a:t>
            </a:r>
            <a:r>
              <a:rPr lang="en-US" altLang="en-US" sz="2700" dirty="0"/>
              <a:t> </a:t>
            </a:r>
            <a:r>
              <a:rPr lang="en-US" altLang="en-US" sz="2700" dirty="0" err="1"/>
              <a:t>tuyến</a:t>
            </a:r>
            <a:r>
              <a:rPr lang="en-US" altLang="en-US" sz="2700" dirty="0"/>
              <a:t> </a:t>
            </a:r>
            <a:r>
              <a:rPr lang="en-US" altLang="en-US" sz="2700" dirty="0" err="1"/>
              <a:t>ngay</a:t>
            </a:r>
            <a:r>
              <a:rPr lang="en-US" altLang="en-US" sz="2700" dirty="0"/>
              <a:t> </a:t>
            </a:r>
            <a:r>
              <a:rPr lang="en-US" altLang="en-US" sz="2700" dirty="0" err="1"/>
              <a:t>lập</a:t>
            </a:r>
            <a:r>
              <a:rPr lang="en-US" altLang="en-US" sz="2700" dirty="0"/>
              <a:t> </a:t>
            </a:r>
            <a:r>
              <a:rPr lang="en-US" altLang="en-US" sz="2700" dirty="0" err="1"/>
              <a:t>tức</a:t>
            </a:r>
            <a:r>
              <a:rPr lang="en-US" altLang="en-US" sz="2700" dirty="0"/>
              <a:t> </a:t>
            </a:r>
            <a:r>
              <a:rPr lang="en-US" altLang="en-US" sz="2700" dirty="0" err="1"/>
              <a:t>khi</a:t>
            </a:r>
            <a:r>
              <a:rPr lang="en-US" altLang="en-US" sz="2700" dirty="0"/>
              <a:t> </a:t>
            </a:r>
            <a:r>
              <a:rPr lang="en-US" altLang="en-US" sz="2700" dirty="0" err="1"/>
              <a:t>có</a:t>
            </a:r>
            <a:r>
              <a:rPr lang="en-US" altLang="en-US" sz="2700" dirty="0"/>
              <a:t> </a:t>
            </a:r>
            <a:r>
              <a:rPr lang="en-US" altLang="en-US" sz="2700" dirty="0" err="1"/>
              <a:t>các</a:t>
            </a:r>
            <a:r>
              <a:rPr lang="en-US" altLang="en-US" sz="2700" dirty="0"/>
              <a:t> </a:t>
            </a:r>
            <a:r>
              <a:rPr lang="en-US" altLang="en-US" sz="2700" dirty="0" err="1"/>
              <a:t>sự</a:t>
            </a:r>
            <a:r>
              <a:rPr lang="en-US" altLang="en-US" sz="2700" dirty="0"/>
              <a:t> </a:t>
            </a:r>
            <a:r>
              <a:rPr lang="en-US" altLang="en-US" sz="2700" dirty="0" err="1"/>
              <a:t>kiện</a:t>
            </a:r>
            <a:r>
              <a:rPr lang="en-US" altLang="en-US" sz="2700" dirty="0"/>
              <a:t> </a:t>
            </a:r>
            <a:r>
              <a:rPr lang="en-US" altLang="en-US" sz="2700" dirty="0" err="1"/>
              <a:t>sau</a:t>
            </a:r>
            <a:r>
              <a:rPr lang="en-US" altLang="en-US" sz="2700" dirty="0"/>
              <a:t>:</a:t>
            </a:r>
          </a:p>
          <a:p>
            <a:pPr lvl="1" algn="just">
              <a:spcAft>
                <a:spcPct val="20000"/>
              </a:spcAft>
            </a:pPr>
            <a:r>
              <a:rPr lang="en-US" altLang="en-US" sz="2700" dirty="0"/>
              <a:t>- </a:t>
            </a:r>
            <a:r>
              <a:rPr lang="en-US" altLang="en-US" sz="2700" dirty="0" err="1"/>
              <a:t>Một</a:t>
            </a:r>
            <a:r>
              <a:rPr lang="en-US" altLang="en-US" sz="2700" dirty="0"/>
              <a:t> interface up </a:t>
            </a:r>
            <a:r>
              <a:rPr lang="en-US" altLang="en-US" sz="2700" dirty="0" err="1"/>
              <a:t>hoặc</a:t>
            </a:r>
            <a:r>
              <a:rPr lang="en-US" altLang="en-US" sz="2700" dirty="0"/>
              <a:t> down.</a:t>
            </a:r>
          </a:p>
          <a:p>
            <a:pPr lvl="1" algn="just">
              <a:spcAft>
                <a:spcPct val="20000"/>
              </a:spcAft>
            </a:pPr>
            <a:r>
              <a:rPr lang="en-US" altLang="en-US" sz="2700" dirty="0"/>
              <a:t>- </a:t>
            </a:r>
            <a:r>
              <a:rPr lang="en-US" altLang="en-US" sz="2700" dirty="0" err="1"/>
              <a:t>Một</a:t>
            </a:r>
            <a:r>
              <a:rPr lang="en-US" altLang="en-US" sz="2700" dirty="0"/>
              <a:t> route đ</a:t>
            </a:r>
            <a:r>
              <a:rPr lang="vi-VN" altLang="en-US" sz="2700" dirty="0"/>
              <a:t>ư</a:t>
            </a:r>
            <a:r>
              <a:rPr lang="en-US" altLang="en-US" sz="2700" dirty="0" err="1"/>
              <a:t>ợc</a:t>
            </a:r>
            <a:r>
              <a:rPr lang="en-US" altLang="en-US" sz="2700" dirty="0"/>
              <a:t> </a:t>
            </a:r>
            <a:r>
              <a:rPr lang="en-US" altLang="en-US" sz="2700" dirty="0" err="1"/>
              <a:t>đánh</a:t>
            </a:r>
            <a:r>
              <a:rPr lang="en-US" altLang="en-US" sz="2700" dirty="0"/>
              <a:t> </a:t>
            </a:r>
            <a:r>
              <a:rPr lang="en-US" altLang="en-US" sz="2700" dirty="0" err="1"/>
              <a:t>dấu</a:t>
            </a:r>
            <a:r>
              <a:rPr lang="en-US" altLang="en-US" sz="2700" dirty="0"/>
              <a:t> </a:t>
            </a:r>
            <a:r>
              <a:rPr lang="en-US" altLang="en-US" sz="2700" dirty="0" err="1"/>
              <a:t>trạng</a:t>
            </a:r>
            <a:r>
              <a:rPr lang="en-US" altLang="en-US" sz="2700" dirty="0"/>
              <a:t> </a:t>
            </a:r>
            <a:r>
              <a:rPr lang="en-US" altLang="en-US" sz="2700" dirty="0" err="1"/>
              <a:t>thái</a:t>
            </a:r>
            <a:r>
              <a:rPr lang="en-US" altLang="en-US" sz="2700" dirty="0"/>
              <a:t> “Unreachable”</a:t>
            </a:r>
          </a:p>
          <a:p>
            <a:pPr lvl="1" algn="just">
              <a:spcAft>
                <a:spcPct val="20000"/>
              </a:spcAft>
            </a:pPr>
            <a:r>
              <a:rPr lang="en-US" altLang="en-US" sz="2700" dirty="0"/>
              <a:t>- </a:t>
            </a:r>
            <a:r>
              <a:rPr lang="en-US" altLang="en-US" sz="2700" dirty="0" err="1"/>
              <a:t>Một</a:t>
            </a:r>
            <a:r>
              <a:rPr lang="en-US" altLang="en-US" sz="2700" dirty="0"/>
              <a:t> route đ</a:t>
            </a:r>
            <a:r>
              <a:rPr lang="vi-VN" altLang="en-US" sz="2700" dirty="0"/>
              <a:t>ư</a:t>
            </a:r>
            <a:r>
              <a:rPr lang="en-US" altLang="en-US" sz="2700" dirty="0" err="1"/>
              <a:t>ợc</a:t>
            </a:r>
            <a:r>
              <a:rPr lang="en-US" altLang="en-US" sz="2700" dirty="0"/>
              <a:t> </a:t>
            </a:r>
            <a:r>
              <a:rPr lang="en-US" altLang="en-US" sz="2700" dirty="0" err="1"/>
              <a:t>thêm</a:t>
            </a:r>
            <a:r>
              <a:rPr lang="en-US" altLang="en-US" sz="2700" dirty="0"/>
              <a:t> </a:t>
            </a:r>
            <a:r>
              <a:rPr lang="en-US" altLang="en-US" sz="2700" dirty="0" err="1"/>
              <a:t>vào</a:t>
            </a:r>
            <a:r>
              <a:rPr lang="en-US" altLang="en-US" sz="2700" dirty="0"/>
              <a:t> </a:t>
            </a:r>
            <a:r>
              <a:rPr lang="en-US" altLang="en-US" sz="2700" dirty="0" err="1"/>
              <a:t>bảng</a:t>
            </a:r>
            <a:r>
              <a:rPr lang="en-US" altLang="en-US" sz="2700" dirty="0"/>
              <a:t> </a:t>
            </a:r>
            <a:r>
              <a:rPr lang="en-US" altLang="en-US" sz="2700" dirty="0" err="1"/>
              <a:t>định</a:t>
            </a:r>
            <a:r>
              <a:rPr lang="en-US" altLang="en-US" sz="2700" dirty="0"/>
              <a:t> </a:t>
            </a:r>
            <a:r>
              <a:rPr lang="en-US" altLang="en-US" sz="2700" dirty="0" err="1"/>
              <a:t>tuyến</a:t>
            </a:r>
            <a:r>
              <a:rPr lang="en-US" altLang="en-US" sz="2700" dirty="0"/>
              <a:t> </a:t>
            </a:r>
            <a:r>
              <a:rPr lang="en-US" altLang="en-US" sz="2700" dirty="0" err="1"/>
              <a:t>tuyến</a:t>
            </a:r>
            <a:r>
              <a:rPr lang="en-US" altLang="en-US" sz="2700" dirty="0"/>
              <a:t> (Routing table).</a:t>
            </a:r>
          </a:p>
          <a:p>
            <a:pPr algn="just">
              <a:spcAft>
                <a:spcPct val="20000"/>
              </a:spcAft>
            </a:pPr>
            <a:r>
              <a:rPr lang="en-US" altLang="en-US" sz="2700" b="1" dirty="0"/>
              <a:t>Split horizon: </a:t>
            </a:r>
            <a:r>
              <a:rPr lang="en-US" altLang="en-US" sz="2700" dirty="0" err="1"/>
              <a:t>Không</a:t>
            </a:r>
            <a:r>
              <a:rPr lang="en-US" altLang="en-US" sz="2700" dirty="0"/>
              <a:t> </a:t>
            </a:r>
            <a:r>
              <a:rPr lang="en-US" altLang="en-US" sz="2700" dirty="0" err="1"/>
              <a:t>quảng</a:t>
            </a:r>
            <a:r>
              <a:rPr lang="en-US" altLang="en-US" sz="2700" dirty="0"/>
              <a:t> </a:t>
            </a:r>
            <a:r>
              <a:rPr lang="en-US" altLang="en-US" sz="2700" dirty="0" err="1"/>
              <a:t>bá</a:t>
            </a:r>
            <a:r>
              <a:rPr lang="en-US" altLang="en-US" sz="2700" dirty="0"/>
              <a:t> </a:t>
            </a:r>
            <a:r>
              <a:rPr lang="en-US" altLang="en-US" sz="2700" dirty="0" err="1"/>
              <a:t>thông</a:t>
            </a:r>
            <a:r>
              <a:rPr lang="en-US" altLang="en-US" sz="2700" dirty="0"/>
              <a:t> tin </a:t>
            </a:r>
            <a:r>
              <a:rPr lang="en-US" altLang="en-US" sz="2700" dirty="0" err="1"/>
              <a:t>về</a:t>
            </a:r>
            <a:r>
              <a:rPr lang="en-US" altLang="en-US" sz="2700" dirty="0"/>
              <a:t> Route qua Interface </a:t>
            </a:r>
            <a:r>
              <a:rPr lang="en-US" altLang="en-US" sz="2700" dirty="0" err="1"/>
              <a:t>mà</a:t>
            </a:r>
            <a:r>
              <a:rPr lang="en-US" altLang="en-US" sz="2700" dirty="0"/>
              <a:t> </a:t>
            </a:r>
            <a:r>
              <a:rPr lang="en-US" altLang="en-US" sz="2700" dirty="0" err="1"/>
              <a:t>thông</a:t>
            </a:r>
            <a:r>
              <a:rPr lang="en-US" altLang="en-US" sz="2700" dirty="0"/>
              <a:t> tin </a:t>
            </a:r>
            <a:r>
              <a:rPr lang="en-US" altLang="en-US" sz="2700" dirty="0" err="1"/>
              <a:t>của</a:t>
            </a:r>
            <a:r>
              <a:rPr lang="en-US" altLang="en-US" sz="2700" dirty="0"/>
              <a:t> Route </a:t>
            </a:r>
            <a:r>
              <a:rPr lang="en-US" altLang="en-US" sz="2700" dirty="0" err="1"/>
              <a:t>đó</a:t>
            </a:r>
            <a:r>
              <a:rPr lang="en-US" altLang="en-US" sz="2700" dirty="0"/>
              <a:t> đ</a:t>
            </a:r>
            <a:r>
              <a:rPr lang="vi-VN" altLang="en-US" sz="2700" dirty="0"/>
              <a:t>ư</a:t>
            </a:r>
            <a:r>
              <a:rPr lang="en-US" altLang="en-US" sz="2700" dirty="0" err="1"/>
              <a:t>ợc</a:t>
            </a:r>
            <a:r>
              <a:rPr lang="en-US" altLang="en-US" sz="2700" dirty="0"/>
              <a:t> </a:t>
            </a:r>
            <a:r>
              <a:rPr lang="en-US" altLang="en-US" sz="2700" dirty="0" err="1"/>
              <a:t>học</a:t>
            </a:r>
            <a:r>
              <a:rPr lang="en-US" altLang="en-US" sz="2700" dirty="0"/>
              <a:t> </a:t>
            </a:r>
            <a:r>
              <a:rPr lang="en-US" altLang="en-US" sz="2700" dirty="0" err="1"/>
              <a:t>từ</a:t>
            </a:r>
            <a:r>
              <a:rPr lang="en-US" altLang="en-US" sz="2700" dirty="0"/>
              <a:t> Interface </a:t>
            </a:r>
            <a:r>
              <a:rPr lang="en-US" altLang="en-US" sz="2700" dirty="0" err="1"/>
              <a:t>đó</a:t>
            </a:r>
            <a:r>
              <a:rPr lang="en-US" altLang="en-US" sz="2700" dirty="0"/>
              <a:t>. </a:t>
            </a:r>
          </a:p>
        </p:txBody>
      </p:sp>
      <p:sp>
        <p:nvSpPr>
          <p:cNvPr id="2" name="Slide Number Placeholder 1"/>
          <p:cNvSpPr>
            <a:spLocks noGrp="1"/>
          </p:cNvSpPr>
          <p:nvPr>
            <p:ph type="sldNum" sz="quarter" idx="12"/>
          </p:nvPr>
        </p:nvSpPr>
        <p:spPr/>
        <p:txBody>
          <a:bodyPr/>
          <a:lstStyle/>
          <a:p>
            <a:fld id="{1AD93096-5B34-4342-9326-69289CEAE4C2}" type="slidenum">
              <a:rPr lang="en-US" smtClean="0"/>
              <a:pPr/>
              <a:t>65</a:t>
            </a:fld>
            <a:endParaRPr lang="en-US" dirty="0">
              <a:solidFill>
                <a:srgbClr val="FFFFFF"/>
              </a:solidFill>
            </a:endParaRPr>
          </a:p>
        </p:txBody>
      </p:sp>
    </p:spTree>
    <p:extLst>
      <p:ext uri="{BB962C8B-B14F-4D97-AF65-F5344CB8AC3E}">
        <p14:creationId xmlns:p14="http://schemas.microsoft.com/office/powerpoint/2010/main" val="1044746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2"/>
          <p:cNvSpPr>
            <a:spLocks noGrp="1" noChangeArrowheads="1"/>
          </p:cNvSpPr>
          <p:nvPr>
            <p:ph type="title"/>
          </p:nvPr>
        </p:nvSpPr>
        <p:spPr/>
        <p:txBody>
          <a:bodyPr>
            <a:normAutofit fontScale="90000"/>
          </a:bodyPr>
          <a:lstStyle/>
          <a:p>
            <a:pPr eaLnBrk="1" hangingPunct="1"/>
            <a:r>
              <a:rPr lang="en-US" altLang="en-US" dirty="0" err="1">
                <a:solidFill>
                  <a:srgbClr val="000000">
                    <a:lumMod val="75000"/>
                    <a:lumOff val="25000"/>
                  </a:srgbClr>
                </a:solidFill>
              </a:rPr>
              <a:t>Một</a:t>
            </a:r>
            <a:r>
              <a:rPr lang="en-US" altLang="en-US" dirty="0">
                <a:solidFill>
                  <a:srgbClr val="000000">
                    <a:lumMod val="75000"/>
                    <a:lumOff val="25000"/>
                  </a:srgbClr>
                </a:solidFill>
              </a:rPr>
              <a:t> </a:t>
            </a:r>
            <a:r>
              <a:rPr lang="en-US" altLang="en-US" dirty="0" err="1">
                <a:solidFill>
                  <a:srgbClr val="000000">
                    <a:lumMod val="75000"/>
                    <a:lumOff val="25000"/>
                  </a:srgbClr>
                </a:solidFill>
              </a:rPr>
              <a:t>số</a:t>
            </a:r>
            <a:r>
              <a:rPr lang="en-US" altLang="en-US" dirty="0">
                <a:solidFill>
                  <a:srgbClr val="000000">
                    <a:lumMod val="75000"/>
                    <a:lumOff val="25000"/>
                  </a:srgbClr>
                </a:solidFill>
              </a:rPr>
              <a:t> </a:t>
            </a:r>
            <a:r>
              <a:rPr lang="en-US" altLang="en-US" dirty="0" err="1">
                <a:solidFill>
                  <a:srgbClr val="000000">
                    <a:lumMod val="75000"/>
                    <a:lumOff val="25000"/>
                  </a:srgbClr>
                </a:solidFill>
              </a:rPr>
              <a:t>lệnh</a:t>
            </a:r>
            <a:r>
              <a:rPr lang="en-US" altLang="en-US" dirty="0">
                <a:solidFill>
                  <a:srgbClr val="000000">
                    <a:lumMod val="75000"/>
                    <a:lumOff val="25000"/>
                  </a:srgbClr>
                </a:solidFill>
              </a:rPr>
              <a:t> </a:t>
            </a:r>
            <a:r>
              <a:rPr lang="en-US" altLang="en-US" dirty="0" err="1">
                <a:solidFill>
                  <a:srgbClr val="000000">
                    <a:lumMod val="75000"/>
                    <a:lumOff val="25000"/>
                  </a:srgbClr>
                </a:solidFill>
              </a:rPr>
              <a:t>tăng</a:t>
            </a:r>
            <a:r>
              <a:rPr lang="en-US" altLang="en-US" dirty="0">
                <a:solidFill>
                  <a:srgbClr val="000000">
                    <a:lumMod val="75000"/>
                    <a:lumOff val="25000"/>
                  </a:srgbClr>
                </a:solidFill>
              </a:rPr>
              <a:t> </a:t>
            </a:r>
            <a:r>
              <a:rPr lang="en-US" altLang="en-US" dirty="0" err="1">
                <a:solidFill>
                  <a:srgbClr val="000000">
                    <a:lumMod val="75000"/>
                    <a:lumOff val="25000"/>
                  </a:srgbClr>
                </a:solidFill>
              </a:rPr>
              <a:t>tốc</a:t>
            </a:r>
            <a:r>
              <a:rPr lang="en-US" altLang="en-US" dirty="0">
                <a:solidFill>
                  <a:srgbClr val="000000">
                    <a:lumMod val="75000"/>
                    <a:lumOff val="25000"/>
                  </a:srgbClr>
                </a:solidFill>
              </a:rPr>
              <a:t> </a:t>
            </a:r>
            <a:r>
              <a:rPr lang="en-US" altLang="en-US" dirty="0" err="1">
                <a:solidFill>
                  <a:srgbClr val="000000">
                    <a:lumMod val="75000"/>
                    <a:lumOff val="25000"/>
                  </a:srgbClr>
                </a:solidFill>
              </a:rPr>
              <a:t>độ</a:t>
            </a:r>
            <a:r>
              <a:rPr lang="en-US" altLang="en-US" dirty="0">
                <a:solidFill>
                  <a:srgbClr val="000000">
                    <a:lumMod val="75000"/>
                    <a:lumOff val="25000"/>
                  </a:srgbClr>
                </a:solidFill>
              </a:rPr>
              <a:t> </a:t>
            </a:r>
            <a:r>
              <a:rPr lang="en-US" altLang="en-US" dirty="0" err="1">
                <a:solidFill>
                  <a:srgbClr val="000000">
                    <a:lumMod val="75000"/>
                    <a:lumOff val="25000"/>
                  </a:srgbClr>
                </a:solidFill>
              </a:rPr>
              <a:t>hội</a:t>
            </a:r>
            <a:r>
              <a:rPr lang="en-US" altLang="en-US" dirty="0">
                <a:solidFill>
                  <a:srgbClr val="000000">
                    <a:lumMod val="75000"/>
                    <a:lumOff val="25000"/>
                  </a:srgbClr>
                </a:solidFill>
              </a:rPr>
              <a:t> </a:t>
            </a:r>
            <a:r>
              <a:rPr lang="en-US" altLang="en-US" dirty="0" err="1">
                <a:solidFill>
                  <a:srgbClr val="000000">
                    <a:lumMod val="75000"/>
                    <a:lumOff val="25000"/>
                  </a:srgbClr>
                </a:solidFill>
              </a:rPr>
              <a:t>tụ</a:t>
            </a:r>
            <a:r>
              <a:rPr lang="en-US" altLang="en-US" dirty="0">
                <a:solidFill>
                  <a:srgbClr val="000000">
                    <a:lumMod val="75000"/>
                    <a:lumOff val="25000"/>
                  </a:srgbClr>
                </a:solidFill>
              </a:rPr>
              <a:t> </a:t>
            </a:r>
            <a:r>
              <a:rPr lang="en-US" altLang="en-US" dirty="0" err="1">
                <a:solidFill>
                  <a:srgbClr val="000000">
                    <a:lumMod val="75000"/>
                    <a:lumOff val="25000"/>
                  </a:srgbClr>
                </a:solidFill>
              </a:rPr>
              <a:t>khi</a:t>
            </a:r>
            <a:r>
              <a:rPr lang="en-US" altLang="en-US" dirty="0">
                <a:solidFill>
                  <a:srgbClr val="000000">
                    <a:lumMod val="75000"/>
                    <a:lumOff val="25000"/>
                  </a:srgbClr>
                </a:solidFill>
              </a:rPr>
              <a:t> </a:t>
            </a:r>
            <a:r>
              <a:rPr lang="en-US" altLang="en-US" dirty="0" err="1">
                <a:solidFill>
                  <a:srgbClr val="000000">
                    <a:lumMod val="75000"/>
                    <a:lumOff val="25000"/>
                  </a:srgbClr>
                </a:solidFill>
              </a:rPr>
              <a:t>cấu</a:t>
            </a:r>
            <a:r>
              <a:rPr lang="en-US" altLang="en-US" dirty="0">
                <a:solidFill>
                  <a:srgbClr val="000000">
                    <a:lumMod val="75000"/>
                    <a:lumOff val="25000"/>
                  </a:srgbClr>
                </a:solidFill>
              </a:rPr>
              <a:t> </a:t>
            </a:r>
            <a:r>
              <a:rPr lang="en-US" altLang="en-US" dirty="0" err="1">
                <a:solidFill>
                  <a:srgbClr val="000000">
                    <a:lumMod val="75000"/>
                    <a:lumOff val="25000"/>
                  </a:srgbClr>
                </a:solidFill>
              </a:rPr>
              <a:t>hình</a:t>
            </a:r>
            <a:r>
              <a:rPr lang="en-US" altLang="en-US" dirty="0">
                <a:solidFill>
                  <a:srgbClr val="000000">
                    <a:lumMod val="75000"/>
                    <a:lumOff val="25000"/>
                  </a:srgbClr>
                </a:solidFill>
              </a:rPr>
              <a:t> RIP</a:t>
            </a:r>
          </a:p>
        </p:txBody>
      </p:sp>
      <p:sp>
        <p:nvSpPr>
          <p:cNvPr id="205828" name="Rectangle 3"/>
          <p:cNvSpPr>
            <a:spLocks noGrp="1" noChangeArrowheads="1"/>
          </p:cNvSpPr>
          <p:nvPr>
            <p:ph type="body" idx="1"/>
          </p:nvPr>
        </p:nvSpPr>
        <p:spPr>
          <a:xfrm>
            <a:off x="794385" y="1600200"/>
            <a:ext cx="7543800" cy="4114800"/>
          </a:xfrm>
        </p:spPr>
        <p:txBody>
          <a:bodyPr>
            <a:normAutofit lnSpcReduction="10000"/>
          </a:bodyPr>
          <a:lstStyle/>
          <a:p>
            <a:pPr algn="just" eaLnBrk="1" hangingPunct="1">
              <a:lnSpc>
                <a:spcPct val="90000"/>
              </a:lnSpc>
              <a:spcAft>
                <a:spcPct val="20000"/>
              </a:spcAft>
            </a:pPr>
            <a:r>
              <a:rPr lang="en-US" altLang="en-US" sz="2400" dirty="0" err="1"/>
              <a:t>Tắt</a:t>
            </a:r>
            <a:r>
              <a:rPr lang="en-US" altLang="en-US" sz="2400" dirty="0"/>
              <a:t> </a:t>
            </a:r>
            <a:r>
              <a:rPr lang="en-US" altLang="en-US" sz="2400" dirty="0" err="1"/>
              <a:t>cơ</a:t>
            </a:r>
            <a:r>
              <a:rPr lang="en-US" altLang="en-US" sz="2400" dirty="0"/>
              <a:t> </a:t>
            </a:r>
            <a:r>
              <a:rPr lang="en-US" altLang="en-US" sz="2400" dirty="0" err="1"/>
              <a:t>chế</a:t>
            </a:r>
            <a:r>
              <a:rPr lang="en-US" altLang="en-US" sz="2400" dirty="0"/>
              <a:t> split horizon:</a:t>
            </a:r>
          </a:p>
          <a:p>
            <a:pPr lvl="1" algn="just" eaLnBrk="1" hangingPunct="1">
              <a:lnSpc>
                <a:spcPct val="90000"/>
              </a:lnSpc>
              <a:spcAft>
                <a:spcPct val="20000"/>
              </a:spcAft>
            </a:pPr>
            <a:r>
              <a:rPr lang="en-US" altLang="en-US" sz="2000" dirty="0"/>
              <a:t>GAD(</a:t>
            </a:r>
            <a:r>
              <a:rPr lang="en-US" altLang="en-US" sz="2000" dirty="0" err="1"/>
              <a:t>config</a:t>
            </a:r>
            <a:r>
              <a:rPr lang="en-US" altLang="en-US" sz="2000" dirty="0"/>
              <a:t>-if)#</a:t>
            </a:r>
            <a:r>
              <a:rPr lang="en-US" altLang="en-US" sz="2000" b="1" dirty="0"/>
              <a:t>no </a:t>
            </a:r>
            <a:r>
              <a:rPr lang="en-US" altLang="en-US" sz="2000" b="1" dirty="0" err="1"/>
              <a:t>ip</a:t>
            </a:r>
            <a:r>
              <a:rPr lang="en-US" altLang="en-US" sz="2000" b="1" dirty="0"/>
              <a:t> split-horizon</a:t>
            </a:r>
          </a:p>
          <a:p>
            <a:pPr algn="just" eaLnBrk="1" hangingPunct="1">
              <a:lnSpc>
                <a:spcPct val="90000"/>
              </a:lnSpc>
              <a:spcAft>
                <a:spcPct val="20000"/>
              </a:spcAft>
            </a:pPr>
            <a:r>
              <a:rPr lang="en-US" altLang="en-US" sz="2400" dirty="0" err="1"/>
              <a:t>Thay</a:t>
            </a:r>
            <a:r>
              <a:rPr lang="en-US" altLang="en-US" sz="2400" dirty="0"/>
              <a:t> </a:t>
            </a:r>
            <a:r>
              <a:rPr lang="en-US" altLang="en-US" sz="2400" dirty="0" err="1"/>
              <a:t>đổi</a:t>
            </a:r>
            <a:r>
              <a:rPr lang="en-US" altLang="en-US" sz="2400" dirty="0"/>
              <a:t> </a:t>
            </a:r>
            <a:r>
              <a:rPr lang="en-US" altLang="en-US" sz="2400" dirty="0" err="1"/>
              <a:t>thời</a:t>
            </a:r>
            <a:r>
              <a:rPr lang="en-US" altLang="en-US" sz="2400" dirty="0"/>
              <a:t> </a:t>
            </a:r>
            <a:r>
              <a:rPr lang="en-US" altLang="en-US" sz="2400" dirty="0" err="1"/>
              <a:t>gian</a:t>
            </a:r>
            <a:r>
              <a:rPr lang="en-US" altLang="en-US" sz="2400" dirty="0"/>
              <a:t> </a:t>
            </a:r>
            <a:r>
              <a:rPr lang="en-US" altLang="en-US" sz="2400" dirty="0" err="1"/>
              <a:t>holddown</a:t>
            </a:r>
            <a:r>
              <a:rPr lang="en-US" altLang="en-US" sz="2400" dirty="0"/>
              <a:t> (</a:t>
            </a:r>
            <a:r>
              <a:rPr lang="en-US" altLang="en-US" sz="2400" dirty="0" err="1"/>
              <a:t>ngầm</a:t>
            </a:r>
            <a:r>
              <a:rPr lang="en-US" altLang="en-US" sz="2400" dirty="0"/>
              <a:t> </a:t>
            </a:r>
            <a:r>
              <a:rPr lang="en-US" altLang="en-US" sz="2400" dirty="0" err="1"/>
              <a:t>định</a:t>
            </a:r>
            <a:r>
              <a:rPr lang="en-US" altLang="en-US" sz="2400" dirty="0"/>
              <a:t> 180 </a:t>
            </a:r>
            <a:r>
              <a:rPr lang="en-US" altLang="en-US" sz="2400" dirty="0" err="1"/>
              <a:t>giây</a:t>
            </a:r>
            <a:r>
              <a:rPr lang="en-US" altLang="en-US" sz="2400" dirty="0"/>
              <a:t>):</a:t>
            </a:r>
          </a:p>
          <a:p>
            <a:pPr lvl="1" algn="just" eaLnBrk="1" hangingPunct="1">
              <a:lnSpc>
                <a:spcPct val="90000"/>
              </a:lnSpc>
              <a:spcAft>
                <a:spcPct val="20000"/>
              </a:spcAft>
            </a:pPr>
            <a:r>
              <a:rPr lang="en-US" altLang="en-US" sz="2000" dirty="0"/>
              <a:t>Router(</a:t>
            </a:r>
            <a:r>
              <a:rPr lang="en-US" altLang="en-US" sz="2000" dirty="0" err="1"/>
              <a:t>config</a:t>
            </a:r>
            <a:r>
              <a:rPr lang="en-US" altLang="en-US" sz="2000" dirty="0"/>
              <a:t>-router)#</a:t>
            </a:r>
            <a:r>
              <a:rPr lang="en-US" altLang="en-US" sz="2000" b="1" dirty="0"/>
              <a:t>timer basic</a:t>
            </a:r>
            <a:r>
              <a:rPr lang="en-US" altLang="en-US" sz="2000" dirty="0"/>
              <a:t> </a:t>
            </a:r>
            <a:r>
              <a:rPr lang="en-US" altLang="en-US" sz="2000" i="1" dirty="0"/>
              <a:t>update invalid </a:t>
            </a:r>
            <a:r>
              <a:rPr lang="en-US" altLang="en-US" sz="2000" i="1" dirty="0" err="1"/>
              <a:t>holddown</a:t>
            </a:r>
            <a:r>
              <a:rPr lang="en-US" altLang="en-US" sz="2000" i="1" dirty="0"/>
              <a:t> flush [</a:t>
            </a:r>
            <a:r>
              <a:rPr lang="en-US" altLang="en-US" sz="2000" i="1" dirty="0" err="1"/>
              <a:t>sleeptime</a:t>
            </a:r>
            <a:r>
              <a:rPr lang="en-US" altLang="en-US" sz="2000" i="1" dirty="0"/>
              <a:t>]</a:t>
            </a:r>
          </a:p>
          <a:p>
            <a:pPr algn="just" eaLnBrk="1" hangingPunct="1">
              <a:lnSpc>
                <a:spcPct val="90000"/>
              </a:lnSpc>
              <a:spcAft>
                <a:spcPct val="20000"/>
              </a:spcAft>
            </a:pPr>
            <a:r>
              <a:rPr lang="en-US" altLang="en-US" sz="2400" dirty="0" err="1"/>
              <a:t>Thay</a:t>
            </a:r>
            <a:r>
              <a:rPr lang="en-US" altLang="en-US" sz="2400" dirty="0"/>
              <a:t> </a:t>
            </a:r>
            <a:r>
              <a:rPr lang="en-US" altLang="en-US" sz="2400" dirty="0" err="1"/>
              <a:t>đổi</a:t>
            </a:r>
            <a:r>
              <a:rPr lang="en-US" altLang="en-US" sz="2400" dirty="0"/>
              <a:t> </a:t>
            </a:r>
            <a:r>
              <a:rPr lang="en-US" altLang="en-US" sz="2400" dirty="0" err="1"/>
              <a:t>chu</a:t>
            </a:r>
            <a:r>
              <a:rPr lang="en-US" altLang="en-US" sz="2400" dirty="0"/>
              <a:t> </a:t>
            </a:r>
            <a:r>
              <a:rPr lang="en-US" altLang="en-US" sz="2400" dirty="0" err="1"/>
              <a:t>kỳ</a:t>
            </a:r>
            <a:r>
              <a:rPr lang="en-US" altLang="en-US" sz="2400" dirty="0"/>
              <a:t> </a:t>
            </a:r>
            <a:r>
              <a:rPr lang="en-US" altLang="en-US" sz="2400" dirty="0" err="1"/>
              <a:t>cập</a:t>
            </a:r>
            <a:r>
              <a:rPr lang="en-US" altLang="en-US" sz="2400" dirty="0"/>
              <a:t> </a:t>
            </a:r>
            <a:r>
              <a:rPr lang="en-US" altLang="en-US" sz="2400" dirty="0" err="1"/>
              <a:t>nhật</a:t>
            </a:r>
            <a:r>
              <a:rPr lang="en-US" altLang="en-US" sz="2400" dirty="0"/>
              <a:t>:</a:t>
            </a:r>
          </a:p>
          <a:p>
            <a:pPr lvl="1" algn="just" eaLnBrk="1" hangingPunct="1">
              <a:lnSpc>
                <a:spcPct val="90000"/>
              </a:lnSpc>
              <a:spcAft>
                <a:spcPct val="20000"/>
              </a:spcAft>
            </a:pPr>
            <a:r>
              <a:rPr lang="en-US" altLang="en-US" sz="2000" dirty="0"/>
              <a:t>GAD(</a:t>
            </a:r>
            <a:r>
              <a:rPr lang="en-US" altLang="en-US" sz="2000" dirty="0" err="1"/>
              <a:t>config</a:t>
            </a:r>
            <a:r>
              <a:rPr lang="en-US" altLang="en-US" sz="2000" dirty="0"/>
              <a:t>-router)#</a:t>
            </a:r>
            <a:r>
              <a:rPr lang="en-US" altLang="en-US" sz="2000" b="1" dirty="0"/>
              <a:t>update-timer</a:t>
            </a:r>
            <a:r>
              <a:rPr lang="en-US" altLang="en-US" sz="2000" dirty="0"/>
              <a:t> </a:t>
            </a:r>
            <a:r>
              <a:rPr lang="en-US" altLang="en-US" sz="2000" i="1" dirty="0"/>
              <a:t>seconds</a:t>
            </a:r>
          </a:p>
          <a:p>
            <a:pPr algn="just" eaLnBrk="1" hangingPunct="1">
              <a:lnSpc>
                <a:spcPct val="90000"/>
              </a:lnSpc>
              <a:spcAft>
                <a:spcPct val="20000"/>
              </a:spcAft>
            </a:pPr>
            <a:r>
              <a:rPr lang="en-US" altLang="en-US" sz="2400" dirty="0" err="1"/>
              <a:t>Không</a:t>
            </a:r>
            <a:r>
              <a:rPr lang="en-US" altLang="en-US" sz="2400" dirty="0"/>
              <a:t> </a:t>
            </a:r>
            <a:r>
              <a:rPr lang="en-US" altLang="en-US" sz="2400" dirty="0" err="1"/>
              <a:t>cho</a:t>
            </a:r>
            <a:r>
              <a:rPr lang="en-US" altLang="en-US" sz="2400" dirty="0"/>
              <a:t> </a:t>
            </a:r>
            <a:r>
              <a:rPr lang="en-US" altLang="en-US" sz="2400" dirty="0" err="1"/>
              <a:t>phép</a:t>
            </a:r>
            <a:r>
              <a:rPr lang="en-US" altLang="en-US" sz="2400" dirty="0"/>
              <a:t> </a:t>
            </a:r>
            <a:r>
              <a:rPr lang="en-US" altLang="en-US" sz="2400" dirty="0" err="1"/>
              <a:t>gởi</a:t>
            </a:r>
            <a:r>
              <a:rPr lang="en-US" altLang="en-US" sz="2400" dirty="0"/>
              <a:t> </a:t>
            </a:r>
            <a:r>
              <a:rPr lang="en-US" altLang="en-US" sz="2400" dirty="0" err="1"/>
              <a:t>thông</a:t>
            </a:r>
            <a:r>
              <a:rPr lang="en-US" altLang="en-US" sz="2400" dirty="0"/>
              <a:t> tin </a:t>
            </a:r>
            <a:r>
              <a:rPr lang="en-US" altLang="en-US" sz="2400" dirty="0" err="1"/>
              <a:t>cập</a:t>
            </a:r>
            <a:r>
              <a:rPr lang="en-US" altLang="en-US" sz="2400" dirty="0"/>
              <a:t> </a:t>
            </a:r>
            <a:r>
              <a:rPr lang="en-US" altLang="en-US" sz="2400" dirty="0" err="1"/>
              <a:t>nhật</a:t>
            </a:r>
            <a:r>
              <a:rPr lang="en-US" altLang="en-US" sz="2400" dirty="0"/>
              <a:t> </a:t>
            </a:r>
            <a:r>
              <a:rPr lang="en-US" altLang="en-US" sz="2400" dirty="0" err="1"/>
              <a:t>định</a:t>
            </a:r>
            <a:r>
              <a:rPr lang="en-US" altLang="en-US" sz="2400" dirty="0"/>
              <a:t> </a:t>
            </a:r>
            <a:r>
              <a:rPr lang="en-US" altLang="en-US" sz="2400" dirty="0" err="1"/>
              <a:t>tuyến</a:t>
            </a:r>
            <a:r>
              <a:rPr lang="en-US" altLang="en-US" sz="2400" dirty="0"/>
              <a:t> </a:t>
            </a:r>
            <a:r>
              <a:rPr lang="en-US" altLang="en-US" sz="2400" dirty="0" err="1"/>
              <a:t>ra</a:t>
            </a:r>
            <a:r>
              <a:rPr lang="en-US" altLang="en-US" sz="2400" dirty="0"/>
              <a:t> </a:t>
            </a:r>
            <a:r>
              <a:rPr lang="en-US" altLang="en-US" sz="2400" dirty="0" err="1"/>
              <a:t>một</a:t>
            </a:r>
            <a:r>
              <a:rPr lang="en-US" altLang="en-US" sz="2400" dirty="0"/>
              <a:t> </a:t>
            </a:r>
            <a:r>
              <a:rPr lang="en-US" altLang="en-US" sz="2400" dirty="0" err="1"/>
              <a:t>cổng</a:t>
            </a:r>
            <a:r>
              <a:rPr lang="en-US" altLang="en-US" sz="2400" dirty="0"/>
              <a:t> </a:t>
            </a:r>
            <a:r>
              <a:rPr lang="en-US" altLang="en-US" sz="2400" dirty="0" err="1"/>
              <a:t>nào</a:t>
            </a:r>
            <a:r>
              <a:rPr lang="en-US" altLang="en-US" sz="2400" dirty="0"/>
              <a:t> </a:t>
            </a:r>
            <a:r>
              <a:rPr lang="en-US" altLang="en-US" sz="2400" dirty="0" err="1"/>
              <a:t>đó</a:t>
            </a:r>
            <a:r>
              <a:rPr lang="en-US" altLang="en-US" sz="2400" dirty="0"/>
              <a:t>:</a:t>
            </a:r>
          </a:p>
          <a:p>
            <a:pPr lvl="1" algn="just" eaLnBrk="1" hangingPunct="1">
              <a:lnSpc>
                <a:spcPct val="90000"/>
              </a:lnSpc>
              <a:spcAft>
                <a:spcPct val="20000"/>
              </a:spcAft>
            </a:pPr>
            <a:r>
              <a:rPr lang="en-US" altLang="en-US" sz="2000" dirty="0"/>
              <a:t>GAD(</a:t>
            </a:r>
            <a:r>
              <a:rPr lang="en-US" altLang="en-US" sz="2000" dirty="0" err="1"/>
              <a:t>config</a:t>
            </a:r>
            <a:r>
              <a:rPr lang="en-US" altLang="en-US" sz="2000" dirty="0"/>
              <a:t>-router)#</a:t>
            </a:r>
            <a:r>
              <a:rPr lang="en-US" altLang="en-US" sz="2000" b="1" dirty="0"/>
              <a:t>passive-interface</a:t>
            </a:r>
            <a:r>
              <a:rPr lang="en-US" altLang="en-US" sz="2000" dirty="0"/>
              <a:t> Fa0/0</a:t>
            </a:r>
          </a:p>
        </p:txBody>
      </p:sp>
      <p:sp>
        <p:nvSpPr>
          <p:cNvPr id="2" name="Slide Number Placeholder 1"/>
          <p:cNvSpPr>
            <a:spLocks noGrp="1"/>
          </p:cNvSpPr>
          <p:nvPr>
            <p:ph type="sldNum" sz="quarter" idx="12"/>
          </p:nvPr>
        </p:nvSpPr>
        <p:spPr/>
        <p:txBody>
          <a:bodyPr/>
          <a:lstStyle/>
          <a:p>
            <a:fld id="{1AD93096-5B34-4342-9326-69289CEAE4C2}" type="slidenum">
              <a:rPr lang="en-US" smtClean="0"/>
              <a:pPr/>
              <a:t>66</a:t>
            </a:fld>
            <a:endParaRPr lang="en-US" dirty="0">
              <a:solidFill>
                <a:srgbClr val="FFFFFF"/>
              </a:solidFill>
            </a:endParaRPr>
          </a:p>
        </p:txBody>
      </p:sp>
    </p:spTree>
    <p:extLst>
      <p:ext uri="{BB962C8B-B14F-4D97-AF65-F5344CB8AC3E}">
        <p14:creationId xmlns:p14="http://schemas.microsoft.com/office/powerpoint/2010/main" val="3604555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Rectangle 2"/>
          <p:cNvSpPr>
            <a:spLocks noGrp="1" noChangeArrowheads="1"/>
          </p:cNvSpPr>
          <p:nvPr>
            <p:ph type="title"/>
          </p:nvPr>
        </p:nvSpPr>
        <p:spPr/>
        <p:txBody>
          <a:bodyPr>
            <a:noAutofit/>
          </a:bodyPr>
          <a:lstStyle/>
          <a:p>
            <a:pPr eaLnBrk="1" hangingPunct="1"/>
            <a:r>
              <a:rPr lang="en-US" altLang="en-US" sz="4300" dirty="0" err="1"/>
              <a:t>Kiểm</a:t>
            </a:r>
            <a:r>
              <a:rPr lang="en-US" altLang="en-US" sz="4300" dirty="0"/>
              <a:t> </a:t>
            </a:r>
            <a:r>
              <a:rPr lang="en-US" altLang="en-US" sz="4300" dirty="0" err="1"/>
              <a:t>tra</a:t>
            </a:r>
            <a:r>
              <a:rPr lang="en-US" altLang="en-US" sz="4300" dirty="0"/>
              <a:t> </a:t>
            </a:r>
            <a:r>
              <a:rPr lang="en-US" altLang="en-US" sz="4300" dirty="0" err="1"/>
              <a:t>cấu</a:t>
            </a:r>
            <a:r>
              <a:rPr lang="en-US" altLang="en-US" sz="4300" dirty="0"/>
              <a:t> </a:t>
            </a:r>
            <a:r>
              <a:rPr lang="en-US" altLang="en-US" sz="4300" dirty="0" err="1"/>
              <a:t>hình</a:t>
            </a:r>
            <a:r>
              <a:rPr lang="en-US" altLang="en-US" sz="4300" dirty="0"/>
              <a:t> RIP</a:t>
            </a:r>
          </a:p>
        </p:txBody>
      </p:sp>
      <p:pic>
        <p:nvPicPr>
          <p:cNvPr id="206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2600"/>
            <a:ext cx="76200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67</a:t>
            </a:fld>
            <a:endParaRPr lang="en-US" dirty="0">
              <a:solidFill>
                <a:srgbClr val="FFFFFF"/>
              </a:solidFill>
            </a:endParaRPr>
          </a:p>
        </p:txBody>
      </p:sp>
    </p:spTree>
    <p:extLst>
      <p:ext uri="{BB962C8B-B14F-4D97-AF65-F5344CB8AC3E}">
        <p14:creationId xmlns:p14="http://schemas.microsoft.com/office/powerpoint/2010/main" val="315213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76400"/>
            <a:ext cx="78041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 name="Rectangle 2"/>
          <p:cNvSpPr>
            <a:spLocks noGrp="1" noChangeArrowheads="1"/>
          </p:cNvSpPr>
          <p:nvPr>
            <p:ph type="title"/>
          </p:nvPr>
        </p:nvSpPr>
        <p:spPr/>
        <p:txBody>
          <a:bodyPr>
            <a:noAutofit/>
          </a:bodyPr>
          <a:lstStyle/>
          <a:p>
            <a:pPr eaLnBrk="1" hangingPunct="1"/>
            <a:r>
              <a:rPr lang="en-US" altLang="en-US" sz="4300" dirty="0" err="1"/>
              <a:t>Kiểm</a:t>
            </a:r>
            <a:r>
              <a:rPr lang="en-US" altLang="en-US" sz="4300" dirty="0"/>
              <a:t> </a:t>
            </a:r>
            <a:r>
              <a:rPr lang="en-US" altLang="en-US" sz="4300" dirty="0" err="1"/>
              <a:t>tra</a:t>
            </a:r>
            <a:r>
              <a:rPr lang="en-US" altLang="en-US" sz="4300" dirty="0"/>
              <a:t> </a:t>
            </a:r>
            <a:r>
              <a:rPr lang="en-US" altLang="en-US" sz="4300" dirty="0" err="1"/>
              <a:t>cấu</a:t>
            </a:r>
            <a:r>
              <a:rPr lang="en-US" altLang="en-US" sz="4300" dirty="0"/>
              <a:t> </a:t>
            </a:r>
            <a:r>
              <a:rPr lang="en-US" altLang="en-US" sz="4300" dirty="0" err="1"/>
              <a:t>hình</a:t>
            </a:r>
            <a:r>
              <a:rPr lang="en-US" altLang="en-US" sz="4300" dirty="0"/>
              <a:t> RIP</a:t>
            </a:r>
          </a:p>
        </p:txBody>
      </p:sp>
      <p:sp>
        <p:nvSpPr>
          <p:cNvPr id="2" name="Slide Number Placeholder 1"/>
          <p:cNvSpPr>
            <a:spLocks noGrp="1"/>
          </p:cNvSpPr>
          <p:nvPr>
            <p:ph type="sldNum" sz="quarter" idx="12"/>
          </p:nvPr>
        </p:nvSpPr>
        <p:spPr/>
        <p:txBody>
          <a:bodyPr/>
          <a:lstStyle/>
          <a:p>
            <a:fld id="{1AD93096-5B34-4342-9326-69289CEAE4C2}" type="slidenum">
              <a:rPr lang="en-US" smtClean="0"/>
              <a:pPr/>
              <a:t>68</a:t>
            </a:fld>
            <a:endParaRPr lang="en-US" dirty="0">
              <a:solidFill>
                <a:srgbClr val="FFFFFF"/>
              </a:solidFill>
            </a:endParaRPr>
          </a:p>
        </p:txBody>
      </p:sp>
    </p:spTree>
    <p:extLst>
      <p:ext uri="{BB962C8B-B14F-4D97-AF65-F5344CB8AC3E}">
        <p14:creationId xmlns:p14="http://schemas.microsoft.com/office/powerpoint/2010/main" val="2698640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Link State Routing Protocols</a:t>
            </a:r>
          </a:p>
        </p:txBody>
      </p:sp>
      <p:pic>
        <p:nvPicPr>
          <p:cNvPr id="4" name="Content Placeholder 3">
            <a:extLst>
              <a:ext uri="{FF2B5EF4-FFF2-40B4-BE49-F238E27FC236}">
                <a16:creationId xmlns:a16="http://schemas.microsoft.com/office/drawing/2014/main" id="{D174289A-8E63-4B7F-845D-86785F114F3F}"/>
              </a:ext>
            </a:extLst>
          </p:cNvPr>
          <p:cNvPicPr>
            <a:picLocks noGrp="1" noChangeAspect="1"/>
          </p:cNvPicPr>
          <p:nvPr>
            <p:ph idx="1"/>
          </p:nvPr>
        </p:nvPicPr>
        <p:blipFill rotWithShape="1">
          <a:blip r:embed="rId3"/>
          <a:srcRect l="40615" t="10455" r="8880" b="54057"/>
          <a:stretch/>
        </p:blipFill>
        <p:spPr>
          <a:xfrm>
            <a:off x="1143000" y="1600199"/>
            <a:ext cx="7452359" cy="3657601"/>
          </a:xfrm>
          <a:prstGeom prst="rect">
            <a:avLst/>
          </a:prstGeom>
        </p:spPr>
      </p:pic>
      <p:sp>
        <p:nvSpPr>
          <p:cNvPr id="5" name="Slide Number Placeholder 4"/>
          <p:cNvSpPr>
            <a:spLocks noGrp="1"/>
          </p:cNvSpPr>
          <p:nvPr>
            <p:ph type="sldNum" sz="quarter" idx="12"/>
          </p:nvPr>
        </p:nvSpPr>
        <p:spPr/>
        <p:txBody>
          <a:bodyPr/>
          <a:lstStyle/>
          <a:p>
            <a:fld id="{1AD93096-5B34-4342-9326-69289CEAE4C2}" type="slidenum">
              <a:rPr lang="en-US" smtClean="0"/>
              <a:pPr/>
              <a:t>69</a:t>
            </a:fld>
            <a:endParaRPr lang="en-US" dirty="0">
              <a:solidFill>
                <a:srgbClr val="FFFFFF"/>
              </a:solidFill>
            </a:endParaRPr>
          </a:p>
        </p:txBody>
      </p:sp>
    </p:spTree>
    <p:extLst>
      <p:ext uri="{BB962C8B-B14F-4D97-AF65-F5344CB8AC3E}">
        <p14:creationId xmlns:p14="http://schemas.microsoft.com/office/powerpoint/2010/main" val="2427397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a:t>Unshielded Twisted-Pair Cable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175" y="1643063"/>
            <a:ext cx="7717651" cy="4220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7</a:t>
            </a:fld>
            <a:endParaRPr lang="en-US" dirty="0">
              <a:solidFill>
                <a:srgbClr val="FFFFFF"/>
              </a:solidFill>
            </a:endParaRPr>
          </a:p>
        </p:txBody>
      </p:sp>
    </p:spTree>
    <p:extLst>
      <p:ext uri="{BB962C8B-B14F-4D97-AF65-F5344CB8AC3E}">
        <p14:creationId xmlns:p14="http://schemas.microsoft.com/office/powerpoint/2010/main" val="291738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State Routing Protocols</a:t>
            </a:r>
          </a:p>
        </p:txBody>
      </p:sp>
      <p:sp>
        <p:nvSpPr>
          <p:cNvPr id="3" name="Content Placeholder 2"/>
          <p:cNvSpPr>
            <a:spLocks noGrp="1"/>
          </p:cNvSpPr>
          <p:nvPr>
            <p:ph idx="1"/>
          </p:nvPr>
        </p:nvSpPr>
        <p:spPr/>
        <p:txBody>
          <a:bodyPr>
            <a:normAutofit fontScale="70000" lnSpcReduction="20000"/>
          </a:bodyPr>
          <a:lstStyle/>
          <a:p>
            <a:r>
              <a:rPr lang="en-US" altLang="en-US" dirty="0"/>
              <a:t>- </a:t>
            </a:r>
            <a:r>
              <a:rPr lang="en-US" altLang="en-US" dirty="0" err="1"/>
              <a:t>Gởi</a:t>
            </a:r>
            <a:r>
              <a:rPr lang="en-US" altLang="en-US" dirty="0"/>
              <a:t> </a:t>
            </a:r>
            <a:r>
              <a:rPr lang="en-US" altLang="en-US" dirty="0" err="1"/>
              <a:t>gói</a:t>
            </a:r>
            <a:r>
              <a:rPr lang="en-US" altLang="en-US" dirty="0"/>
              <a:t> </a:t>
            </a:r>
            <a:r>
              <a:rPr lang="en-US" altLang="en-US" dirty="0" err="1"/>
              <a:t>thông</a:t>
            </a:r>
            <a:r>
              <a:rPr lang="en-US" altLang="en-US" dirty="0"/>
              <a:t> tin </a:t>
            </a:r>
            <a:r>
              <a:rPr lang="en-US" altLang="en-US" dirty="0" err="1"/>
              <a:t>về</a:t>
            </a:r>
            <a:r>
              <a:rPr lang="en-US" altLang="en-US" dirty="0"/>
              <a:t> </a:t>
            </a:r>
            <a:r>
              <a:rPr lang="en-US" altLang="en-US" dirty="0" err="1"/>
              <a:t>trạng</a:t>
            </a:r>
            <a:r>
              <a:rPr lang="en-US" altLang="en-US" dirty="0"/>
              <a:t> </a:t>
            </a:r>
            <a:r>
              <a:rPr lang="en-US" altLang="en-US" dirty="0" err="1"/>
              <a:t>thái</a:t>
            </a:r>
            <a:r>
              <a:rPr lang="en-US" altLang="en-US" dirty="0"/>
              <a:t> </a:t>
            </a:r>
            <a:r>
              <a:rPr lang="en-US" altLang="en-US" dirty="0" err="1"/>
              <a:t>các</a:t>
            </a:r>
            <a:r>
              <a:rPr lang="en-US" altLang="en-US" dirty="0"/>
              <a:t> </a:t>
            </a:r>
            <a:r>
              <a:rPr lang="en-US" altLang="en-US" dirty="0" err="1"/>
              <a:t>đường</a:t>
            </a:r>
            <a:r>
              <a:rPr lang="en-US" altLang="en-US" dirty="0"/>
              <a:t> </a:t>
            </a:r>
            <a:r>
              <a:rPr lang="en-US" altLang="en-US" dirty="0" err="1"/>
              <a:t>liên</a:t>
            </a:r>
            <a:r>
              <a:rPr lang="en-US" altLang="en-US" dirty="0"/>
              <a:t> </a:t>
            </a:r>
            <a:r>
              <a:rPr lang="en-US" altLang="en-US" dirty="0" err="1"/>
              <a:t>kết</a:t>
            </a:r>
            <a:r>
              <a:rPr lang="en-US" altLang="en-US" dirty="0"/>
              <a:t> </a:t>
            </a:r>
            <a:r>
              <a:rPr lang="en-US" altLang="en-US" dirty="0" err="1"/>
              <a:t>cho</a:t>
            </a:r>
            <a:r>
              <a:rPr lang="en-US" altLang="en-US" dirty="0"/>
              <a:t> </a:t>
            </a:r>
            <a:r>
              <a:rPr lang="en-US" altLang="en-US" dirty="0" err="1"/>
              <a:t>tất</a:t>
            </a:r>
            <a:r>
              <a:rPr lang="en-US" altLang="en-US" dirty="0"/>
              <a:t> </a:t>
            </a:r>
            <a:r>
              <a:rPr lang="en-US" altLang="en-US" dirty="0" err="1"/>
              <a:t>cả</a:t>
            </a:r>
            <a:r>
              <a:rPr lang="en-US" altLang="en-US" dirty="0"/>
              <a:t> </a:t>
            </a:r>
            <a:r>
              <a:rPr lang="en-US" altLang="en-US" dirty="0" err="1"/>
              <a:t>các</a:t>
            </a:r>
            <a:r>
              <a:rPr lang="en-US" altLang="en-US" dirty="0"/>
              <a:t> router </a:t>
            </a:r>
            <a:r>
              <a:rPr lang="en-US" altLang="en-US" dirty="0" err="1"/>
              <a:t>trong</a:t>
            </a:r>
            <a:r>
              <a:rPr lang="en-US" altLang="en-US" dirty="0"/>
              <a:t> </a:t>
            </a:r>
            <a:r>
              <a:rPr lang="en-US" altLang="en-US" dirty="0" err="1"/>
              <a:t>mạng</a:t>
            </a:r>
            <a:r>
              <a:rPr lang="en-US" altLang="en-US" dirty="0"/>
              <a:t>.</a:t>
            </a:r>
          </a:p>
          <a:p>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thuật</a:t>
            </a:r>
            <a:r>
              <a:rPr lang="en-US" altLang="en-US" dirty="0"/>
              <a:t> </a:t>
            </a:r>
            <a:r>
              <a:rPr lang="en-US" altLang="en-US" dirty="0" err="1"/>
              <a:t>toán</a:t>
            </a:r>
            <a:r>
              <a:rPr lang="en-US" altLang="en-US" dirty="0"/>
              <a:t> Dijkstra </a:t>
            </a:r>
            <a:r>
              <a:rPr lang="en-US" altLang="en-US" dirty="0" err="1"/>
              <a:t>để</a:t>
            </a:r>
            <a:r>
              <a:rPr lang="en-US" altLang="en-US" dirty="0"/>
              <a:t> </a:t>
            </a:r>
            <a:r>
              <a:rPr lang="en-US" altLang="en-US" dirty="0" err="1"/>
              <a:t>tìm</a:t>
            </a:r>
            <a:r>
              <a:rPr lang="en-US" altLang="en-US" dirty="0"/>
              <a:t> </a:t>
            </a:r>
            <a:r>
              <a:rPr lang="en-US" altLang="en-US" dirty="0" err="1"/>
              <a:t>đường</a:t>
            </a:r>
            <a:r>
              <a:rPr lang="en-US" altLang="en-US" dirty="0"/>
              <a:t> </a:t>
            </a:r>
            <a:r>
              <a:rPr lang="en-US" altLang="en-US" dirty="0" err="1"/>
              <a:t>ngắn</a:t>
            </a:r>
            <a:r>
              <a:rPr lang="en-US" altLang="en-US" dirty="0"/>
              <a:t> </a:t>
            </a:r>
            <a:r>
              <a:rPr lang="en-US" altLang="en-US" dirty="0" err="1"/>
              <a:t>nhất</a:t>
            </a:r>
            <a:r>
              <a:rPr lang="en-US" altLang="en-US" dirty="0"/>
              <a:t>.</a:t>
            </a:r>
          </a:p>
          <a:p>
            <a:r>
              <a:rPr lang="en-US" altLang="en-US" dirty="0"/>
              <a:t>- </a:t>
            </a:r>
            <a:r>
              <a:rPr lang="en-US" altLang="en-US" dirty="0" err="1"/>
              <a:t>Mỗi</a:t>
            </a:r>
            <a:r>
              <a:rPr lang="en-US" altLang="en-US" dirty="0"/>
              <a:t> router </a:t>
            </a:r>
            <a:r>
              <a:rPr lang="en-US" altLang="en-US" dirty="0" err="1"/>
              <a:t>có</a:t>
            </a:r>
            <a:r>
              <a:rPr lang="en-US" altLang="en-US" dirty="0"/>
              <a:t> </a:t>
            </a:r>
            <a:r>
              <a:rPr lang="en-US" altLang="en-US" dirty="0" err="1"/>
              <a:t>cái</a:t>
            </a:r>
            <a:r>
              <a:rPr lang="en-US" altLang="en-US" dirty="0"/>
              <a:t> </a:t>
            </a:r>
            <a:r>
              <a:rPr lang="en-US" altLang="en-US" dirty="0" err="1"/>
              <a:t>nhìn</a:t>
            </a:r>
            <a:r>
              <a:rPr lang="en-US" altLang="en-US" dirty="0"/>
              <a:t> </a:t>
            </a:r>
            <a:r>
              <a:rPr lang="en-US" altLang="en-US" dirty="0" err="1"/>
              <a:t>đầy</a:t>
            </a:r>
            <a:r>
              <a:rPr lang="en-US" altLang="en-US" dirty="0"/>
              <a:t> </a:t>
            </a:r>
            <a:r>
              <a:rPr lang="en-US" altLang="en-US" dirty="0" err="1"/>
              <a:t>đủ</a:t>
            </a:r>
            <a:r>
              <a:rPr lang="en-US" altLang="en-US" dirty="0"/>
              <a:t> </a:t>
            </a:r>
            <a:r>
              <a:rPr lang="en-US" altLang="en-US" dirty="0" err="1"/>
              <a:t>về</a:t>
            </a:r>
            <a:r>
              <a:rPr lang="en-US" altLang="en-US" dirty="0"/>
              <a:t> </a:t>
            </a:r>
            <a:r>
              <a:rPr lang="en-US" altLang="en-US" dirty="0" err="1"/>
              <a:t>cấu</a:t>
            </a:r>
            <a:r>
              <a:rPr lang="en-US" altLang="en-US" dirty="0"/>
              <a:t> </a:t>
            </a:r>
            <a:r>
              <a:rPr lang="en-US" altLang="en-US" dirty="0" err="1"/>
              <a:t>trúc</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mạng</a:t>
            </a:r>
            <a:r>
              <a:rPr lang="en-US" altLang="en-US" dirty="0"/>
              <a:t>.</a:t>
            </a:r>
          </a:p>
          <a:p>
            <a:r>
              <a:rPr lang="en-US" altLang="en-US" dirty="0" err="1"/>
              <a:t>Hội</a:t>
            </a:r>
            <a:r>
              <a:rPr lang="en-US" altLang="en-US" dirty="0"/>
              <a:t> </a:t>
            </a:r>
            <a:r>
              <a:rPr lang="en-US" altLang="en-US" dirty="0" err="1"/>
              <a:t>tụ</a:t>
            </a:r>
            <a:r>
              <a:rPr lang="en-US" altLang="en-US" dirty="0"/>
              <a:t> </a:t>
            </a:r>
            <a:r>
              <a:rPr lang="en-US" altLang="en-US" dirty="0" err="1"/>
              <a:t>nhanh</a:t>
            </a:r>
            <a:r>
              <a:rPr lang="en-US" altLang="en-US" dirty="0"/>
              <a:t>.</a:t>
            </a:r>
          </a:p>
          <a:p>
            <a:r>
              <a:rPr lang="en-US" altLang="en-US" dirty="0" err="1"/>
              <a:t>Không</a:t>
            </a:r>
            <a:r>
              <a:rPr lang="en-US" altLang="en-US" dirty="0"/>
              <a:t> </a:t>
            </a:r>
            <a:r>
              <a:rPr lang="en-US" altLang="en-US" dirty="0" err="1"/>
              <a:t>bị</a:t>
            </a:r>
            <a:r>
              <a:rPr lang="en-US" altLang="en-US" dirty="0"/>
              <a:t> </a:t>
            </a:r>
            <a:r>
              <a:rPr lang="en-US" altLang="en-US" dirty="0" err="1"/>
              <a:t>lặp</a:t>
            </a:r>
            <a:r>
              <a:rPr lang="en-US" altLang="en-US" dirty="0"/>
              <a:t> </a:t>
            </a:r>
            <a:r>
              <a:rPr lang="en-US" altLang="en-US" dirty="0" err="1"/>
              <a:t>vòng</a:t>
            </a:r>
            <a:r>
              <a:rPr lang="en-US" altLang="en-US" dirty="0"/>
              <a:t>.</a:t>
            </a:r>
          </a:p>
          <a:p>
            <a:r>
              <a:rPr lang="en-US" altLang="en-US" dirty="0" err="1"/>
              <a:t>Cấu</a:t>
            </a:r>
            <a:r>
              <a:rPr lang="en-US" altLang="en-US" dirty="0"/>
              <a:t> </a:t>
            </a:r>
            <a:r>
              <a:rPr lang="en-US" altLang="en-US" dirty="0" err="1"/>
              <a:t>hình</a:t>
            </a:r>
            <a:r>
              <a:rPr lang="en-US" altLang="en-US" dirty="0"/>
              <a:t> </a:t>
            </a:r>
            <a:r>
              <a:rPr lang="en-US" altLang="en-US" dirty="0" err="1"/>
              <a:t>phức</a:t>
            </a:r>
            <a:r>
              <a:rPr lang="en-US" altLang="en-US" dirty="0"/>
              <a:t> </a:t>
            </a:r>
            <a:r>
              <a:rPr lang="en-US" altLang="en-US" dirty="0" err="1"/>
              <a:t>tạp</a:t>
            </a:r>
            <a:r>
              <a:rPr lang="en-US" altLang="en-US" dirty="0"/>
              <a:t> </a:t>
            </a:r>
            <a:r>
              <a:rPr lang="en-US" altLang="en-US" dirty="0" err="1"/>
              <a:t>hơn</a:t>
            </a:r>
            <a:r>
              <a:rPr lang="en-US" altLang="en-US" dirty="0"/>
              <a:t>.</a:t>
            </a:r>
          </a:p>
          <a:p>
            <a:r>
              <a:rPr lang="en-US" altLang="en-US" dirty="0" err="1"/>
              <a:t>Đòi</a:t>
            </a:r>
            <a:r>
              <a:rPr lang="en-US" altLang="en-US" dirty="0"/>
              <a:t> </a:t>
            </a:r>
            <a:r>
              <a:rPr lang="en-US" altLang="en-US" dirty="0" err="1"/>
              <a:t>hỏi</a:t>
            </a:r>
            <a:r>
              <a:rPr lang="en-US" altLang="en-US" dirty="0"/>
              <a:t> </a:t>
            </a:r>
            <a:r>
              <a:rPr lang="en-US" altLang="en-US" dirty="0" err="1"/>
              <a:t>nhiều</a:t>
            </a:r>
            <a:r>
              <a:rPr lang="en-US" altLang="en-US" dirty="0"/>
              <a:t> </a:t>
            </a:r>
            <a:r>
              <a:rPr lang="en-US" altLang="en-US" dirty="0" err="1"/>
              <a:t>bộ</a:t>
            </a:r>
            <a:r>
              <a:rPr lang="en-US" altLang="en-US" dirty="0"/>
              <a:t> </a:t>
            </a:r>
            <a:r>
              <a:rPr lang="en-US" altLang="en-US" dirty="0" err="1"/>
              <a:t>nhớ</a:t>
            </a:r>
            <a:r>
              <a:rPr lang="en-US" altLang="en-US" dirty="0"/>
              <a:t>.</a:t>
            </a:r>
          </a:p>
          <a:p>
            <a:r>
              <a:rPr lang="en-US" altLang="en-US" dirty="0" err="1"/>
              <a:t>Tốn</a:t>
            </a:r>
            <a:r>
              <a:rPr lang="en-US" altLang="en-US" dirty="0"/>
              <a:t> </a:t>
            </a:r>
            <a:r>
              <a:rPr lang="en-US" altLang="en-US" dirty="0" err="1"/>
              <a:t>ít</a:t>
            </a:r>
            <a:r>
              <a:rPr lang="en-US" altLang="en-US" dirty="0"/>
              <a:t> </a:t>
            </a:r>
            <a:r>
              <a:rPr lang="en-US" altLang="en-US" dirty="0" err="1"/>
              <a:t>băng</a:t>
            </a:r>
            <a:r>
              <a:rPr lang="en-US" altLang="en-US" dirty="0"/>
              <a:t> </a:t>
            </a:r>
            <a:r>
              <a:rPr lang="en-US" altLang="en-US" dirty="0" err="1"/>
              <a:t>thông</a:t>
            </a:r>
            <a:r>
              <a:rPr lang="en-US" altLang="en-US" dirty="0"/>
              <a:t>.</a:t>
            </a:r>
          </a:p>
          <a:p>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70</a:t>
            </a:fld>
            <a:endParaRPr lang="en-US" dirty="0">
              <a:solidFill>
                <a:srgbClr val="FFFFFF"/>
              </a:solidFill>
            </a:endParaRPr>
          </a:p>
        </p:txBody>
      </p:sp>
    </p:spTree>
    <p:extLst>
      <p:ext uri="{BB962C8B-B14F-4D97-AF65-F5344CB8AC3E}">
        <p14:creationId xmlns:p14="http://schemas.microsoft.com/office/powerpoint/2010/main" val="1943243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Link State Routing Protocols- OSPF</a:t>
            </a:r>
          </a:p>
        </p:txBody>
      </p:sp>
      <p:sp>
        <p:nvSpPr>
          <p:cNvPr id="3" name="Content Placeholder 2"/>
          <p:cNvSpPr>
            <a:spLocks noGrp="1"/>
          </p:cNvSpPr>
          <p:nvPr>
            <p:ph idx="1"/>
          </p:nvPr>
        </p:nvSpPr>
        <p:spPr>
          <a:xfrm>
            <a:off x="822959" y="1447800"/>
            <a:ext cx="7543801" cy="2348043"/>
          </a:xfrm>
        </p:spPr>
        <p:txBody>
          <a:bodyPr>
            <a:normAutofit fontScale="70000" lnSpcReduction="20000"/>
          </a:bodyPr>
          <a:lstStyle/>
          <a:p>
            <a:r>
              <a:rPr lang="en-US" altLang="en-US" dirty="0"/>
              <a:t>OSPF: Open Shortest Path First</a:t>
            </a:r>
          </a:p>
          <a:p>
            <a:r>
              <a:rPr lang="en-US" altLang="en-US" dirty="0"/>
              <a:t>- </a:t>
            </a:r>
            <a:r>
              <a:rPr lang="en-US" altLang="en-US" dirty="0" err="1"/>
              <a:t>Gởi</a:t>
            </a:r>
            <a:r>
              <a:rPr lang="en-US" altLang="en-US" dirty="0"/>
              <a:t> </a:t>
            </a:r>
            <a:r>
              <a:rPr lang="en-US" altLang="en-US" dirty="0" err="1"/>
              <a:t>gói</a:t>
            </a:r>
            <a:r>
              <a:rPr lang="en-US" altLang="en-US" dirty="0"/>
              <a:t> </a:t>
            </a:r>
            <a:r>
              <a:rPr lang="en-US" altLang="en-US" dirty="0" err="1"/>
              <a:t>thông</a:t>
            </a:r>
            <a:r>
              <a:rPr lang="en-US" altLang="en-US" dirty="0"/>
              <a:t> tin </a:t>
            </a:r>
            <a:r>
              <a:rPr lang="en-US" altLang="en-US" dirty="0" err="1"/>
              <a:t>về</a:t>
            </a:r>
            <a:r>
              <a:rPr lang="en-US" altLang="en-US" dirty="0"/>
              <a:t> </a:t>
            </a:r>
            <a:r>
              <a:rPr lang="en-US" altLang="en-US" dirty="0" err="1"/>
              <a:t>trạng</a:t>
            </a:r>
            <a:r>
              <a:rPr lang="en-US" altLang="en-US" dirty="0"/>
              <a:t> </a:t>
            </a:r>
            <a:r>
              <a:rPr lang="en-US" altLang="en-US" dirty="0" err="1"/>
              <a:t>thái</a:t>
            </a:r>
            <a:r>
              <a:rPr lang="en-US" altLang="en-US" dirty="0"/>
              <a:t> </a:t>
            </a:r>
            <a:r>
              <a:rPr lang="en-US" altLang="en-US" dirty="0" err="1"/>
              <a:t>các</a:t>
            </a:r>
            <a:r>
              <a:rPr lang="en-US" altLang="en-US" dirty="0"/>
              <a:t> </a:t>
            </a:r>
            <a:r>
              <a:rPr lang="en-US" altLang="en-US" dirty="0" err="1"/>
              <a:t>đường</a:t>
            </a:r>
            <a:r>
              <a:rPr lang="en-US" altLang="en-US" dirty="0"/>
              <a:t> </a:t>
            </a:r>
            <a:r>
              <a:rPr lang="en-US" altLang="en-US" dirty="0" err="1"/>
              <a:t>liên</a:t>
            </a:r>
            <a:r>
              <a:rPr lang="en-US" altLang="en-US" dirty="0"/>
              <a:t> </a:t>
            </a:r>
            <a:r>
              <a:rPr lang="en-US" altLang="en-US" dirty="0" err="1"/>
              <a:t>kết</a:t>
            </a:r>
            <a:r>
              <a:rPr lang="en-US" altLang="en-US" dirty="0"/>
              <a:t> </a:t>
            </a:r>
            <a:r>
              <a:rPr lang="en-US" altLang="en-US" dirty="0" err="1"/>
              <a:t>cho</a:t>
            </a:r>
            <a:r>
              <a:rPr lang="en-US" altLang="en-US" dirty="0"/>
              <a:t> </a:t>
            </a:r>
            <a:r>
              <a:rPr lang="en-US" altLang="en-US" dirty="0" err="1"/>
              <a:t>tất</a:t>
            </a:r>
            <a:r>
              <a:rPr lang="en-US" altLang="en-US" dirty="0"/>
              <a:t> </a:t>
            </a:r>
            <a:r>
              <a:rPr lang="en-US" altLang="en-US" dirty="0" err="1"/>
              <a:t>cả</a:t>
            </a:r>
            <a:r>
              <a:rPr lang="en-US" altLang="en-US" dirty="0"/>
              <a:t> </a:t>
            </a:r>
            <a:r>
              <a:rPr lang="en-US" altLang="en-US" dirty="0" err="1"/>
              <a:t>các</a:t>
            </a:r>
            <a:r>
              <a:rPr lang="en-US" altLang="en-US" dirty="0"/>
              <a:t> router </a:t>
            </a:r>
            <a:r>
              <a:rPr lang="en-US" altLang="en-US" dirty="0" err="1"/>
              <a:t>trong</a:t>
            </a:r>
            <a:r>
              <a:rPr lang="en-US" altLang="en-US" dirty="0"/>
              <a:t> </a:t>
            </a:r>
            <a:r>
              <a:rPr lang="en-US" altLang="en-US" dirty="0" err="1"/>
              <a:t>mạng</a:t>
            </a:r>
            <a:r>
              <a:rPr lang="en-US" altLang="en-US" dirty="0"/>
              <a:t>.</a:t>
            </a:r>
          </a:p>
          <a:p>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thuật</a:t>
            </a:r>
            <a:r>
              <a:rPr lang="en-US" altLang="en-US" dirty="0"/>
              <a:t> </a:t>
            </a:r>
            <a:r>
              <a:rPr lang="en-US" altLang="en-US" dirty="0" err="1"/>
              <a:t>toán</a:t>
            </a:r>
            <a:r>
              <a:rPr lang="en-US" altLang="en-US" dirty="0"/>
              <a:t> Dijkstra </a:t>
            </a:r>
            <a:r>
              <a:rPr lang="en-US" altLang="en-US" dirty="0" err="1"/>
              <a:t>để</a:t>
            </a:r>
            <a:r>
              <a:rPr lang="en-US" altLang="en-US" dirty="0"/>
              <a:t> </a:t>
            </a:r>
            <a:r>
              <a:rPr lang="en-US" altLang="en-US" dirty="0" err="1"/>
              <a:t>tìm</a:t>
            </a:r>
            <a:r>
              <a:rPr lang="en-US" altLang="en-US" dirty="0"/>
              <a:t> </a:t>
            </a:r>
            <a:r>
              <a:rPr lang="en-US" altLang="en-US" dirty="0" err="1"/>
              <a:t>đường</a:t>
            </a:r>
            <a:r>
              <a:rPr lang="en-US" altLang="en-US" dirty="0"/>
              <a:t> </a:t>
            </a:r>
            <a:r>
              <a:rPr lang="en-US" altLang="en-US" dirty="0" err="1"/>
              <a:t>ngắn</a:t>
            </a:r>
            <a:r>
              <a:rPr lang="en-US" altLang="en-US" dirty="0"/>
              <a:t> </a:t>
            </a:r>
            <a:r>
              <a:rPr lang="en-US" altLang="en-US" dirty="0" err="1"/>
              <a:t>nhất</a:t>
            </a:r>
            <a:r>
              <a:rPr lang="en-US" altLang="en-US" dirty="0"/>
              <a:t>.</a:t>
            </a:r>
          </a:p>
          <a:p>
            <a:r>
              <a:rPr lang="en-US" altLang="en-US" dirty="0"/>
              <a:t>- </a:t>
            </a:r>
            <a:r>
              <a:rPr lang="en-US" altLang="en-US" dirty="0" err="1"/>
              <a:t>Mỗi</a:t>
            </a:r>
            <a:r>
              <a:rPr lang="en-US" altLang="en-US" dirty="0"/>
              <a:t> router </a:t>
            </a:r>
            <a:r>
              <a:rPr lang="en-US" altLang="en-US" dirty="0" err="1"/>
              <a:t>có</a:t>
            </a:r>
            <a:r>
              <a:rPr lang="en-US" altLang="en-US" dirty="0"/>
              <a:t> </a:t>
            </a:r>
            <a:r>
              <a:rPr lang="en-US" altLang="en-US" dirty="0" err="1"/>
              <a:t>cái</a:t>
            </a:r>
            <a:r>
              <a:rPr lang="en-US" altLang="en-US" dirty="0"/>
              <a:t> </a:t>
            </a:r>
            <a:r>
              <a:rPr lang="en-US" altLang="en-US" dirty="0" err="1"/>
              <a:t>nhìn</a:t>
            </a:r>
            <a:r>
              <a:rPr lang="en-US" altLang="en-US" dirty="0"/>
              <a:t> </a:t>
            </a:r>
            <a:r>
              <a:rPr lang="en-US" altLang="en-US" dirty="0" err="1"/>
              <a:t>đầy</a:t>
            </a:r>
            <a:r>
              <a:rPr lang="en-US" altLang="en-US" dirty="0"/>
              <a:t> </a:t>
            </a:r>
            <a:r>
              <a:rPr lang="en-US" altLang="en-US" dirty="0" err="1"/>
              <a:t>đủ</a:t>
            </a:r>
            <a:r>
              <a:rPr lang="en-US" altLang="en-US" dirty="0"/>
              <a:t> </a:t>
            </a:r>
            <a:r>
              <a:rPr lang="en-US" altLang="en-US" dirty="0" err="1"/>
              <a:t>về</a:t>
            </a:r>
            <a:r>
              <a:rPr lang="en-US" altLang="en-US" dirty="0"/>
              <a:t> </a:t>
            </a:r>
            <a:r>
              <a:rPr lang="en-US" altLang="en-US" dirty="0" err="1"/>
              <a:t>cấu</a:t>
            </a:r>
            <a:r>
              <a:rPr lang="en-US" altLang="en-US" dirty="0"/>
              <a:t> </a:t>
            </a:r>
            <a:r>
              <a:rPr lang="en-US" altLang="en-US" dirty="0" err="1"/>
              <a:t>trúc</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mạng</a:t>
            </a:r>
            <a:r>
              <a:rPr lang="en-US" altLang="en-US" dirty="0"/>
              <a:t>.</a:t>
            </a:r>
          </a:p>
          <a:p>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71</a:t>
            </a:fld>
            <a:endParaRPr lang="en-US" dirty="0">
              <a:solidFill>
                <a:srgbClr val="FFFFFF"/>
              </a:solidFill>
            </a:endParaRPr>
          </a:p>
        </p:txBody>
      </p:sp>
      <p:pic>
        <p:nvPicPr>
          <p:cNvPr id="4" name="Picture 3">
            <a:extLst>
              <a:ext uri="{FF2B5EF4-FFF2-40B4-BE49-F238E27FC236}">
                <a16:creationId xmlns:a16="http://schemas.microsoft.com/office/drawing/2014/main" id="{8EC71101-6F06-40E1-B1B9-9BF10184952A}"/>
              </a:ext>
            </a:extLst>
          </p:cNvPr>
          <p:cNvPicPr>
            <a:picLocks noChangeAspect="1"/>
          </p:cNvPicPr>
          <p:nvPr/>
        </p:nvPicPr>
        <p:blipFill rotWithShape="1">
          <a:blip r:embed="rId2"/>
          <a:srcRect l="43333" t="26285" r="5000" b="36660"/>
          <a:stretch/>
        </p:blipFill>
        <p:spPr>
          <a:xfrm>
            <a:off x="505030" y="3795843"/>
            <a:ext cx="7936990" cy="2348043"/>
          </a:xfrm>
          <a:prstGeom prst="rect">
            <a:avLst/>
          </a:prstGeom>
        </p:spPr>
      </p:pic>
    </p:spTree>
    <p:extLst>
      <p:ext uri="{BB962C8B-B14F-4D97-AF65-F5344CB8AC3E}">
        <p14:creationId xmlns:p14="http://schemas.microsoft.com/office/powerpoint/2010/main" val="4034535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2"/>
          <p:cNvSpPr>
            <a:spLocks noGrp="1" noChangeArrowheads="1"/>
          </p:cNvSpPr>
          <p:nvPr>
            <p:ph type="title"/>
          </p:nvPr>
        </p:nvSpPr>
        <p:spPr>
          <a:xfrm>
            <a:off x="822960" y="286605"/>
            <a:ext cx="7543800" cy="780195"/>
          </a:xfrm>
        </p:spPr>
        <p:txBody>
          <a:bodyPr>
            <a:normAutofit fontScale="90000"/>
          </a:bodyPr>
          <a:lstStyle/>
          <a:p>
            <a:r>
              <a:rPr lang="en-US" dirty="0"/>
              <a:t>Link State Routing Protocols- </a:t>
            </a:r>
            <a:r>
              <a:rPr lang="en-US" dirty="0">
                <a:solidFill>
                  <a:srgbClr val="000000">
                    <a:lumMod val="75000"/>
                    <a:lumOff val="25000"/>
                  </a:srgbClr>
                </a:solidFill>
              </a:rPr>
              <a:t>OSPF</a:t>
            </a:r>
            <a:endParaRPr lang="en-US" altLang="en-US" sz="3200" dirty="0"/>
          </a:p>
        </p:txBody>
      </p:sp>
      <p:sp>
        <p:nvSpPr>
          <p:cNvPr id="2" name="Slide Number Placeholder 1"/>
          <p:cNvSpPr>
            <a:spLocks noGrp="1"/>
          </p:cNvSpPr>
          <p:nvPr>
            <p:ph type="sldNum" sz="quarter" idx="12"/>
          </p:nvPr>
        </p:nvSpPr>
        <p:spPr/>
        <p:txBody>
          <a:bodyPr/>
          <a:lstStyle/>
          <a:p>
            <a:fld id="{1AD93096-5B34-4342-9326-69289CEAE4C2}" type="slidenum">
              <a:rPr lang="en-US" smtClean="0"/>
              <a:pPr/>
              <a:t>72</a:t>
            </a:fld>
            <a:endParaRPr lang="en-US" dirty="0">
              <a:solidFill>
                <a:srgbClr val="FFFFFF"/>
              </a:solidFill>
            </a:endParaRPr>
          </a:p>
        </p:txBody>
      </p:sp>
      <p:pic>
        <p:nvPicPr>
          <p:cNvPr id="3" name="Picture 2">
            <a:extLst>
              <a:ext uri="{FF2B5EF4-FFF2-40B4-BE49-F238E27FC236}">
                <a16:creationId xmlns:a16="http://schemas.microsoft.com/office/drawing/2014/main" id="{94EF8C9E-3976-417E-A6EE-181A8A1938D2}"/>
              </a:ext>
            </a:extLst>
          </p:cNvPr>
          <p:cNvPicPr>
            <a:picLocks noChangeAspect="1"/>
          </p:cNvPicPr>
          <p:nvPr/>
        </p:nvPicPr>
        <p:blipFill rotWithShape="1">
          <a:blip r:embed="rId3"/>
          <a:srcRect l="41667" t="11462" r="15000" b="23320"/>
          <a:stretch/>
        </p:blipFill>
        <p:spPr>
          <a:xfrm>
            <a:off x="228601" y="1066801"/>
            <a:ext cx="8534400" cy="5216770"/>
          </a:xfrm>
          <a:prstGeom prst="rect">
            <a:avLst/>
          </a:prstGeom>
        </p:spPr>
      </p:pic>
    </p:spTree>
    <p:extLst>
      <p:ext uri="{BB962C8B-B14F-4D97-AF65-F5344CB8AC3E}">
        <p14:creationId xmlns:p14="http://schemas.microsoft.com/office/powerpoint/2010/main" val="3256227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2"/>
          <p:cNvSpPr>
            <a:spLocks noGrp="1" noChangeArrowheads="1"/>
          </p:cNvSpPr>
          <p:nvPr>
            <p:ph type="title"/>
          </p:nvPr>
        </p:nvSpPr>
        <p:spPr/>
        <p:txBody>
          <a:bodyPr>
            <a:normAutofit/>
          </a:bodyPr>
          <a:lstStyle/>
          <a:p>
            <a:pPr eaLnBrk="1" hangingPunct="1"/>
            <a:r>
              <a:rPr lang="en-US" altLang="en-US" sz="4300" dirty="0" err="1"/>
              <a:t>Một</a:t>
            </a:r>
            <a:r>
              <a:rPr lang="en-US" altLang="en-US" sz="4300" dirty="0"/>
              <a:t> </a:t>
            </a:r>
            <a:r>
              <a:rPr lang="en-US" altLang="en-US" sz="4300" dirty="0" err="1"/>
              <a:t>số</a:t>
            </a:r>
            <a:r>
              <a:rPr lang="en-US" altLang="en-US" sz="4300" dirty="0"/>
              <a:t> </a:t>
            </a:r>
            <a:r>
              <a:rPr lang="en-US" altLang="en-US" sz="4300" dirty="0" err="1"/>
              <a:t>thuật</a:t>
            </a:r>
            <a:r>
              <a:rPr lang="en-US" altLang="en-US" sz="4300" dirty="0"/>
              <a:t> </a:t>
            </a:r>
            <a:r>
              <a:rPr lang="en-US" altLang="en-US" sz="4300" dirty="0" err="1"/>
              <a:t>ngữ</a:t>
            </a:r>
            <a:r>
              <a:rPr lang="en-US" altLang="en-US" sz="4300" dirty="0"/>
              <a:t> </a:t>
            </a:r>
            <a:r>
              <a:rPr lang="en-US" altLang="en-US" sz="4300" dirty="0" err="1"/>
              <a:t>của</a:t>
            </a:r>
            <a:r>
              <a:rPr lang="en-US" altLang="en-US" sz="4300" dirty="0"/>
              <a:t> OSPF</a:t>
            </a:r>
          </a:p>
        </p:txBody>
      </p:sp>
      <p:sp>
        <p:nvSpPr>
          <p:cNvPr id="220164" name="Rectangle 3"/>
          <p:cNvSpPr>
            <a:spLocks noGrp="1" noChangeArrowheads="1"/>
          </p:cNvSpPr>
          <p:nvPr>
            <p:ph type="body" idx="1"/>
          </p:nvPr>
        </p:nvSpPr>
        <p:spPr>
          <a:xfrm>
            <a:off x="512271" y="1411536"/>
            <a:ext cx="3642439" cy="5048250"/>
          </a:xfrm>
        </p:spPr>
        <p:txBody>
          <a:bodyPr>
            <a:noAutofit/>
          </a:bodyPr>
          <a:lstStyle/>
          <a:p>
            <a:pPr algn="just" eaLnBrk="1" hangingPunct="1">
              <a:lnSpc>
                <a:spcPct val="80000"/>
              </a:lnSpc>
              <a:spcAft>
                <a:spcPct val="20000"/>
              </a:spcAft>
            </a:pPr>
            <a:r>
              <a:rPr lang="en-US" altLang="en-US" sz="2400" b="1" dirty="0"/>
              <a:t>Link: </a:t>
            </a:r>
            <a:r>
              <a:rPr lang="en-US" altLang="en-US" sz="2400" dirty="0" err="1"/>
              <a:t>đường</a:t>
            </a:r>
            <a:r>
              <a:rPr lang="en-US" altLang="en-US" sz="2400" dirty="0"/>
              <a:t> </a:t>
            </a:r>
            <a:r>
              <a:rPr lang="en-US" altLang="en-US" sz="2400" dirty="0" err="1"/>
              <a:t>liên</a:t>
            </a:r>
            <a:r>
              <a:rPr lang="en-US" altLang="en-US" sz="2400" dirty="0"/>
              <a:t> </a:t>
            </a:r>
            <a:r>
              <a:rPr lang="en-US" altLang="en-US" sz="2400" dirty="0" err="1"/>
              <a:t>kết</a:t>
            </a:r>
            <a:r>
              <a:rPr lang="en-US" altLang="en-US" sz="2400" dirty="0"/>
              <a:t>.</a:t>
            </a:r>
          </a:p>
          <a:p>
            <a:pPr algn="just" eaLnBrk="1" hangingPunct="1">
              <a:lnSpc>
                <a:spcPct val="80000"/>
              </a:lnSpc>
              <a:spcAft>
                <a:spcPct val="20000"/>
              </a:spcAft>
            </a:pPr>
            <a:r>
              <a:rPr lang="en-US" altLang="en-US" sz="2400" b="1" dirty="0"/>
              <a:t>Link-state</a:t>
            </a:r>
            <a:r>
              <a:rPr lang="en-US" altLang="en-US" sz="2400" dirty="0"/>
              <a:t>: </a:t>
            </a:r>
            <a:r>
              <a:rPr lang="en-US" altLang="en-US" sz="2400" dirty="0" err="1"/>
              <a:t>trạng</a:t>
            </a:r>
            <a:r>
              <a:rPr lang="en-US" altLang="en-US" sz="2400" dirty="0"/>
              <a:t> </a:t>
            </a:r>
            <a:r>
              <a:rPr lang="en-US" altLang="en-US" sz="2400" dirty="0" err="1"/>
              <a:t>thái</a:t>
            </a:r>
            <a:r>
              <a:rPr lang="en-US" altLang="en-US" sz="2400" dirty="0"/>
              <a:t> </a:t>
            </a:r>
            <a:r>
              <a:rPr lang="en-US" altLang="en-US" sz="2400" dirty="0" err="1"/>
              <a:t>của</a:t>
            </a:r>
            <a:r>
              <a:rPr lang="en-US" altLang="en-US" sz="2400" dirty="0"/>
              <a:t> </a:t>
            </a:r>
            <a:r>
              <a:rPr lang="en-US" altLang="en-US" sz="2400" dirty="0" err="1"/>
              <a:t>một</a:t>
            </a:r>
            <a:r>
              <a:rPr lang="en-US" altLang="en-US" sz="2400" dirty="0"/>
              <a:t> </a:t>
            </a:r>
            <a:r>
              <a:rPr lang="en-US" altLang="en-US" sz="2400" dirty="0" err="1"/>
              <a:t>đường</a:t>
            </a:r>
            <a:r>
              <a:rPr lang="en-US" altLang="en-US" sz="2400" dirty="0"/>
              <a:t> </a:t>
            </a:r>
            <a:r>
              <a:rPr lang="en-US" altLang="en-US" sz="2400" dirty="0" err="1"/>
              <a:t>liên</a:t>
            </a:r>
            <a:r>
              <a:rPr lang="en-US" altLang="en-US" sz="2400" dirty="0"/>
              <a:t> </a:t>
            </a:r>
            <a:r>
              <a:rPr lang="en-US" altLang="en-US" sz="2400" dirty="0" err="1"/>
              <a:t>kết</a:t>
            </a:r>
            <a:r>
              <a:rPr lang="en-US" altLang="en-US" sz="2400" dirty="0"/>
              <a:t> </a:t>
            </a:r>
            <a:r>
              <a:rPr lang="en-US" altLang="en-US" sz="2400" dirty="0" err="1"/>
              <a:t>giữa</a:t>
            </a:r>
            <a:r>
              <a:rPr lang="en-US" altLang="en-US" sz="2400" dirty="0"/>
              <a:t> 2 router.</a:t>
            </a:r>
          </a:p>
          <a:p>
            <a:pPr algn="just" eaLnBrk="1" hangingPunct="1">
              <a:lnSpc>
                <a:spcPct val="80000"/>
              </a:lnSpc>
              <a:spcAft>
                <a:spcPct val="20000"/>
              </a:spcAft>
            </a:pPr>
            <a:r>
              <a:rPr lang="en-US" altLang="en-US" sz="2400" b="1" dirty="0"/>
              <a:t>Topological database</a:t>
            </a:r>
            <a:r>
              <a:rPr lang="en-US" altLang="en-US" sz="2400" dirty="0"/>
              <a:t>: </a:t>
            </a:r>
            <a:r>
              <a:rPr lang="en-US" altLang="en-US" sz="2400" dirty="0" err="1"/>
              <a:t>danh</a:t>
            </a:r>
            <a:r>
              <a:rPr lang="en-US" altLang="en-US" sz="2400" dirty="0"/>
              <a:t> </a:t>
            </a:r>
            <a:r>
              <a:rPr lang="en-US" altLang="en-US" sz="2400" dirty="0" err="1"/>
              <a:t>sách</a:t>
            </a:r>
            <a:r>
              <a:rPr lang="en-US" altLang="en-US" sz="2400" dirty="0"/>
              <a:t> </a:t>
            </a:r>
            <a:r>
              <a:rPr lang="en-US" altLang="en-US" sz="2400" dirty="0" err="1"/>
              <a:t>các</a:t>
            </a:r>
            <a:r>
              <a:rPr lang="en-US" altLang="en-US" sz="2400" dirty="0"/>
              <a:t> </a:t>
            </a:r>
            <a:r>
              <a:rPr lang="en-US" altLang="en-US" sz="2400" dirty="0" err="1"/>
              <a:t>thông</a:t>
            </a:r>
            <a:r>
              <a:rPr lang="en-US" altLang="en-US" sz="2400" dirty="0"/>
              <a:t> tin </a:t>
            </a:r>
            <a:r>
              <a:rPr lang="en-US" altLang="en-US" sz="2400" dirty="0" err="1"/>
              <a:t>về</a:t>
            </a:r>
            <a:r>
              <a:rPr lang="en-US" altLang="en-US" sz="2400" dirty="0"/>
              <a:t> </a:t>
            </a:r>
            <a:r>
              <a:rPr lang="en-US" altLang="en-US" sz="2400" dirty="0" err="1"/>
              <a:t>mọi</a:t>
            </a:r>
            <a:r>
              <a:rPr lang="en-US" altLang="en-US" sz="2400" dirty="0"/>
              <a:t> </a:t>
            </a:r>
            <a:r>
              <a:rPr lang="en-US" altLang="en-US" sz="2400" dirty="0" err="1"/>
              <a:t>đường</a:t>
            </a:r>
            <a:r>
              <a:rPr lang="en-US" altLang="en-US" sz="2400" dirty="0"/>
              <a:t> </a:t>
            </a:r>
            <a:r>
              <a:rPr lang="en-US" altLang="en-US" sz="2400" dirty="0" err="1"/>
              <a:t>liên</a:t>
            </a:r>
            <a:r>
              <a:rPr lang="en-US" altLang="en-US" sz="2400" dirty="0"/>
              <a:t> </a:t>
            </a:r>
            <a:r>
              <a:rPr lang="en-US" altLang="en-US" sz="2400" dirty="0" err="1"/>
              <a:t>kết</a:t>
            </a:r>
            <a:r>
              <a:rPr lang="en-US" altLang="en-US" sz="2400" dirty="0"/>
              <a:t> </a:t>
            </a:r>
            <a:r>
              <a:rPr lang="en-US" altLang="en-US" sz="2400" dirty="0" err="1"/>
              <a:t>trong</a:t>
            </a:r>
            <a:r>
              <a:rPr lang="en-US" altLang="en-US" sz="2400" dirty="0"/>
              <a:t> </a:t>
            </a:r>
            <a:r>
              <a:rPr lang="en-US" altLang="en-US" sz="2400" dirty="0" err="1"/>
              <a:t>vùng</a:t>
            </a:r>
            <a:r>
              <a:rPr lang="en-US" altLang="en-US" sz="2400" dirty="0"/>
              <a:t>.</a:t>
            </a:r>
          </a:p>
          <a:p>
            <a:pPr algn="just" eaLnBrk="1" hangingPunct="1">
              <a:lnSpc>
                <a:spcPct val="80000"/>
              </a:lnSpc>
              <a:spcAft>
                <a:spcPct val="20000"/>
              </a:spcAft>
            </a:pPr>
            <a:r>
              <a:rPr lang="en-US" altLang="en-US" sz="2400" b="1" dirty="0"/>
              <a:t>Area</a:t>
            </a:r>
            <a:r>
              <a:rPr lang="en-US" altLang="en-US" sz="2400" dirty="0"/>
              <a:t>: </a:t>
            </a:r>
            <a:r>
              <a:rPr lang="en-US" altLang="en-US" sz="2400" dirty="0" err="1"/>
              <a:t>tập</a:t>
            </a:r>
            <a:r>
              <a:rPr lang="en-US" altLang="en-US" sz="2400" dirty="0"/>
              <a:t> </a:t>
            </a:r>
            <a:r>
              <a:rPr lang="en-US" altLang="en-US" sz="2400" dirty="0" err="1"/>
              <a:t>hợp</a:t>
            </a:r>
            <a:r>
              <a:rPr lang="en-US" altLang="en-US" sz="2400" dirty="0"/>
              <a:t> </a:t>
            </a:r>
            <a:r>
              <a:rPr lang="en-US" altLang="en-US" sz="2400" dirty="0" err="1"/>
              <a:t>các</a:t>
            </a:r>
            <a:r>
              <a:rPr lang="en-US" altLang="en-US" sz="2400" dirty="0"/>
              <a:t> </a:t>
            </a:r>
            <a:r>
              <a:rPr lang="en-US" altLang="en-US" sz="2400" dirty="0" err="1"/>
              <a:t>mạng</a:t>
            </a:r>
            <a:r>
              <a:rPr lang="en-US" altLang="en-US" sz="2400" dirty="0"/>
              <a:t> </a:t>
            </a:r>
            <a:r>
              <a:rPr lang="en-US" altLang="en-US" sz="2400" dirty="0" err="1"/>
              <a:t>và</a:t>
            </a:r>
            <a:r>
              <a:rPr lang="en-US" altLang="en-US" sz="2400" dirty="0"/>
              <a:t> </a:t>
            </a:r>
            <a:r>
              <a:rPr lang="en-US" altLang="en-US" sz="2400" dirty="0" err="1"/>
              <a:t>các</a:t>
            </a:r>
            <a:r>
              <a:rPr lang="en-US" altLang="en-US" sz="2400" dirty="0"/>
              <a:t> router </a:t>
            </a:r>
            <a:r>
              <a:rPr lang="en-US" altLang="en-US" sz="2400" dirty="0" err="1"/>
              <a:t>có</a:t>
            </a:r>
            <a:r>
              <a:rPr lang="en-US" altLang="en-US" sz="2400" dirty="0"/>
              <a:t> </a:t>
            </a:r>
            <a:r>
              <a:rPr lang="en-US" altLang="en-US" sz="2400" dirty="0" err="1"/>
              <a:t>cùng</a:t>
            </a:r>
            <a:r>
              <a:rPr lang="en-US" altLang="en-US" sz="2400" dirty="0"/>
              <a:t> </a:t>
            </a:r>
            <a:r>
              <a:rPr lang="en-US" altLang="en-US" sz="2400" dirty="0" err="1"/>
              <a:t>chỉ</a:t>
            </a:r>
            <a:r>
              <a:rPr lang="en-US" altLang="en-US" sz="2400" dirty="0"/>
              <a:t> </a:t>
            </a:r>
            <a:r>
              <a:rPr lang="en-US" altLang="en-US" sz="2400" dirty="0" err="1"/>
              <a:t>số</a:t>
            </a:r>
            <a:r>
              <a:rPr lang="en-US" altLang="en-US" sz="2400" dirty="0"/>
              <a:t> </a:t>
            </a:r>
            <a:r>
              <a:rPr lang="en-US" altLang="en-US" sz="2400" dirty="0" err="1"/>
              <a:t>danh</a:t>
            </a:r>
            <a:r>
              <a:rPr lang="en-US" altLang="en-US" sz="2400" dirty="0"/>
              <a:t> </a:t>
            </a:r>
            <a:r>
              <a:rPr lang="en-US" altLang="en-US" sz="2400" dirty="0" err="1"/>
              <a:t>định</a:t>
            </a:r>
            <a:r>
              <a:rPr lang="en-US" altLang="en-US" sz="2400" dirty="0"/>
              <a:t> </a:t>
            </a:r>
            <a:r>
              <a:rPr lang="en-US" altLang="en-US" sz="2400" dirty="0" err="1"/>
              <a:t>vùng</a:t>
            </a:r>
            <a:r>
              <a:rPr lang="en-US" altLang="en-US" sz="2400" dirty="0"/>
              <a:t>. </a:t>
            </a:r>
            <a:r>
              <a:rPr lang="en-US" altLang="en-US" sz="2400" dirty="0" err="1"/>
              <a:t>Mỗi</a:t>
            </a:r>
            <a:r>
              <a:rPr lang="en-US" altLang="en-US" sz="2400" dirty="0"/>
              <a:t> router </a:t>
            </a:r>
            <a:r>
              <a:rPr lang="en-US" altLang="en-US" sz="2400" dirty="0" err="1"/>
              <a:t>trong</a:t>
            </a:r>
            <a:r>
              <a:rPr lang="en-US" altLang="en-US" sz="2400" dirty="0"/>
              <a:t> 1 </a:t>
            </a:r>
            <a:r>
              <a:rPr lang="en-US" altLang="en-US" sz="2400" dirty="0" err="1"/>
              <a:t>vùng</a:t>
            </a:r>
            <a:r>
              <a:rPr lang="en-US" altLang="en-US" sz="2400" dirty="0"/>
              <a:t> </a:t>
            </a:r>
            <a:r>
              <a:rPr lang="en-US" altLang="en-US" sz="2400" dirty="0" err="1"/>
              <a:t>chỉ</a:t>
            </a:r>
            <a:r>
              <a:rPr lang="en-US" altLang="en-US" sz="2400" dirty="0"/>
              <a:t> </a:t>
            </a:r>
            <a:r>
              <a:rPr lang="en-US" altLang="en-US" sz="2400" dirty="0" err="1"/>
              <a:t>xây</a:t>
            </a:r>
            <a:r>
              <a:rPr lang="en-US" altLang="en-US" sz="2400" dirty="0"/>
              <a:t> </a:t>
            </a:r>
            <a:r>
              <a:rPr lang="en-US" altLang="en-US" sz="2400" dirty="0" err="1"/>
              <a:t>dựng</a:t>
            </a:r>
            <a:r>
              <a:rPr lang="en-US" altLang="en-US" sz="2400" dirty="0"/>
              <a:t> </a:t>
            </a:r>
            <a:r>
              <a:rPr lang="en-US" altLang="en-US" sz="2400" dirty="0" err="1"/>
              <a:t>cơ</a:t>
            </a:r>
            <a:r>
              <a:rPr lang="en-US" altLang="en-US" sz="2400" dirty="0"/>
              <a:t> </a:t>
            </a:r>
            <a:r>
              <a:rPr lang="en-US" altLang="en-US" sz="2400" dirty="0" err="1"/>
              <a:t>sở</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về</a:t>
            </a:r>
            <a:r>
              <a:rPr lang="en-US" altLang="en-US" sz="2400" dirty="0"/>
              <a:t> </a:t>
            </a:r>
            <a:r>
              <a:rPr lang="en-US" altLang="en-US" sz="2400" dirty="0" err="1"/>
              <a:t>trạng</a:t>
            </a:r>
            <a:r>
              <a:rPr lang="en-US" altLang="en-US" sz="2400" dirty="0"/>
              <a:t> </a:t>
            </a:r>
            <a:r>
              <a:rPr lang="en-US" altLang="en-US" sz="2400" dirty="0" err="1"/>
              <a:t>thái</a:t>
            </a:r>
            <a:r>
              <a:rPr lang="en-US" altLang="en-US" sz="2400" dirty="0"/>
              <a:t> </a:t>
            </a:r>
            <a:r>
              <a:rPr lang="en-US" altLang="en-US" sz="2400" dirty="0" err="1"/>
              <a:t>đường</a:t>
            </a:r>
            <a:r>
              <a:rPr lang="en-US" altLang="en-US" sz="2400" dirty="0"/>
              <a:t> </a:t>
            </a:r>
            <a:r>
              <a:rPr lang="en-US" altLang="en-US" sz="2400" dirty="0" err="1"/>
              <a:t>liên</a:t>
            </a:r>
            <a:r>
              <a:rPr lang="en-US" altLang="en-US" sz="2400" dirty="0"/>
              <a:t> </a:t>
            </a:r>
            <a:r>
              <a:rPr lang="en-US" altLang="en-US" sz="2400" dirty="0" err="1"/>
              <a:t>kết</a:t>
            </a:r>
            <a:r>
              <a:rPr lang="en-US" altLang="en-US" sz="2400" dirty="0"/>
              <a:t> </a:t>
            </a:r>
            <a:r>
              <a:rPr lang="en-US" altLang="en-US" sz="2400" dirty="0" err="1"/>
              <a:t>trong</a:t>
            </a:r>
            <a:r>
              <a:rPr lang="en-US" altLang="en-US" sz="2400" dirty="0"/>
              <a:t> </a:t>
            </a:r>
            <a:r>
              <a:rPr lang="en-US" altLang="en-US" sz="2400" dirty="0" err="1"/>
              <a:t>vùng</a:t>
            </a:r>
            <a:r>
              <a:rPr lang="en-US" altLang="en-US" sz="2400" dirty="0"/>
              <a:t> </a:t>
            </a:r>
            <a:r>
              <a:rPr lang="en-US" altLang="en-US" sz="2400" dirty="0" err="1"/>
              <a:t>đó</a:t>
            </a:r>
            <a:r>
              <a:rPr lang="en-US" altLang="en-US" sz="2400" dirty="0"/>
              <a:t>.</a:t>
            </a:r>
          </a:p>
        </p:txBody>
      </p:sp>
      <p:pic>
        <p:nvPicPr>
          <p:cNvPr id="2201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711" y="1752600"/>
            <a:ext cx="48958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01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029" y="3657600"/>
            <a:ext cx="490537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73</a:t>
            </a:fld>
            <a:endParaRPr lang="en-US" dirty="0">
              <a:solidFill>
                <a:srgbClr val="FFFFFF"/>
              </a:solidFill>
            </a:endParaRPr>
          </a:p>
        </p:txBody>
      </p:sp>
    </p:spTree>
    <p:extLst>
      <p:ext uri="{BB962C8B-B14F-4D97-AF65-F5344CB8AC3E}">
        <p14:creationId xmlns:p14="http://schemas.microsoft.com/office/powerpoint/2010/main" val="3093791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2"/>
          <p:cNvSpPr>
            <a:spLocks noGrp="1" noChangeArrowheads="1"/>
          </p:cNvSpPr>
          <p:nvPr>
            <p:ph type="title"/>
          </p:nvPr>
        </p:nvSpPr>
        <p:spPr/>
        <p:txBody>
          <a:bodyPr/>
          <a:lstStyle/>
          <a:p>
            <a:r>
              <a:rPr lang="en-US" altLang="en-US" sz="4300" dirty="0" err="1">
                <a:solidFill>
                  <a:srgbClr val="000000">
                    <a:lumMod val="75000"/>
                    <a:lumOff val="25000"/>
                  </a:srgbClr>
                </a:solidFill>
              </a:rPr>
              <a:t>Một</a:t>
            </a:r>
            <a:r>
              <a:rPr lang="en-US" altLang="en-US" sz="4300" dirty="0">
                <a:solidFill>
                  <a:srgbClr val="000000">
                    <a:lumMod val="75000"/>
                    <a:lumOff val="25000"/>
                  </a:srgbClr>
                </a:solidFill>
              </a:rPr>
              <a:t> </a:t>
            </a:r>
            <a:r>
              <a:rPr lang="en-US" altLang="en-US" sz="4300" dirty="0" err="1">
                <a:solidFill>
                  <a:srgbClr val="000000">
                    <a:lumMod val="75000"/>
                    <a:lumOff val="25000"/>
                  </a:srgbClr>
                </a:solidFill>
              </a:rPr>
              <a:t>số</a:t>
            </a:r>
            <a:r>
              <a:rPr lang="en-US" altLang="en-US" sz="4300" dirty="0">
                <a:solidFill>
                  <a:srgbClr val="000000">
                    <a:lumMod val="75000"/>
                    <a:lumOff val="25000"/>
                  </a:srgbClr>
                </a:solidFill>
              </a:rPr>
              <a:t> </a:t>
            </a:r>
            <a:r>
              <a:rPr lang="en-US" altLang="en-US" sz="4300" dirty="0" err="1">
                <a:solidFill>
                  <a:srgbClr val="000000">
                    <a:lumMod val="75000"/>
                    <a:lumOff val="25000"/>
                  </a:srgbClr>
                </a:solidFill>
              </a:rPr>
              <a:t>thuật</a:t>
            </a:r>
            <a:r>
              <a:rPr lang="en-US" altLang="en-US" sz="4300" dirty="0">
                <a:solidFill>
                  <a:srgbClr val="000000">
                    <a:lumMod val="75000"/>
                    <a:lumOff val="25000"/>
                  </a:srgbClr>
                </a:solidFill>
              </a:rPr>
              <a:t> </a:t>
            </a:r>
            <a:r>
              <a:rPr lang="en-US" altLang="en-US" sz="4300" dirty="0" err="1">
                <a:solidFill>
                  <a:srgbClr val="000000">
                    <a:lumMod val="75000"/>
                    <a:lumOff val="25000"/>
                  </a:srgbClr>
                </a:solidFill>
              </a:rPr>
              <a:t>ngữ</a:t>
            </a:r>
            <a:r>
              <a:rPr lang="en-US" altLang="en-US" sz="4300" dirty="0">
                <a:solidFill>
                  <a:srgbClr val="000000">
                    <a:lumMod val="75000"/>
                    <a:lumOff val="25000"/>
                  </a:srgbClr>
                </a:solidFill>
              </a:rPr>
              <a:t> </a:t>
            </a:r>
            <a:r>
              <a:rPr lang="en-US" altLang="en-US" sz="4300" dirty="0" err="1">
                <a:solidFill>
                  <a:srgbClr val="000000">
                    <a:lumMod val="75000"/>
                    <a:lumOff val="25000"/>
                  </a:srgbClr>
                </a:solidFill>
              </a:rPr>
              <a:t>của</a:t>
            </a:r>
            <a:r>
              <a:rPr lang="en-US" altLang="en-US" sz="4300" dirty="0">
                <a:solidFill>
                  <a:srgbClr val="000000">
                    <a:lumMod val="75000"/>
                    <a:lumOff val="25000"/>
                  </a:srgbClr>
                </a:solidFill>
              </a:rPr>
              <a:t> OSPF</a:t>
            </a:r>
            <a:endParaRPr lang="en-US" altLang="en-US" sz="2800" dirty="0"/>
          </a:p>
        </p:txBody>
      </p:sp>
      <p:sp>
        <p:nvSpPr>
          <p:cNvPr id="221188" name="Rectangle 3"/>
          <p:cNvSpPr>
            <a:spLocks noGrp="1" noChangeArrowheads="1"/>
          </p:cNvSpPr>
          <p:nvPr>
            <p:ph type="body" idx="1"/>
          </p:nvPr>
        </p:nvSpPr>
        <p:spPr>
          <a:xfrm>
            <a:off x="228600" y="1447800"/>
            <a:ext cx="3429000" cy="4419600"/>
          </a:xfrm>
        </p:spPr>
        <p:txBody>
          <a:bodyPr/>
          <a:lstStyle/>
          <a:p>
            <a:pPr algn="just" eaLnBrk="1" hangingPunct="1">
              <a:lnSpc>
                <a:spcPct val="80000"/>
              </a:lnSpc>
              <a:spcAft>
                <a:spcPct val="20000"/>
              </a:spcAft>
            </a:pPr>
            <a:r>
              <a:rPr lang="en-US" altLang="en-US" sz="2400" b="1" dirty="0"/>
              <a:t>Cost</a:t>
            </a:r>
            <a:r>
              <a:rPr lang="en-US" altLang="en-US" sz="2400" dirty="0"/>
              <a:t>: </a:t>
            </a:r>
            <a:r>
              <a:rPr lang="en-US" altLang="en-US" sz="2400" dirty="0" err="1"/>
              <a:t>giá</a:t>
            </a:r>
            <a:r>
              <a:rPr lang="en-US" altLang="en-US" sz="2400" dirty="0"/>
              <a:t> </a:t>
            </a:r>
            <a:r>
              <a:rPr lang="en-US" altLang="en-US" sz="2400" dirty="0" err="1"/>
              <a:t>trị</a:t>
            </a:r>
            <a:r>
              <a:rPr lang="en-US" altLang="en-US" sz="2400" dirty="0"/>
              <a:t> chi </a:t>
            </a:r>
            <a:r>
              <a:rPr lang="en-US" altLang="en-US" sz="2400" dirty="0" err="1"/>
              <a:t>phí</a:t>
            </a:r>
            <a:r>
              <a:rPr lang="en-US" altLang="en-US" sz="2400" dirty="0"/>
              <a:t> </a:t>
            </a:r>
            <a:r>
              <a:rPr lang="en-US" altLang="en-US" sz="2400" dirty="0" err="1"/>
              <a:t>đặt</a:t>
            </a:r>
            <a:r>
              <a:rPr lang="en-US" altLang="en-US" sz="2400" dirty="0"/>
              <a:t> </a:t>
            </a:r>
            <a:r>
              <a:rPr lang="en-US" altLang="en-US" sz="2400" dirty="0" err="1"/>
              <a:t>cho</a:t>
            </a:r>
            <a:r>
              <a:rPr lang="en-US" altLang="en-US" sz="2400" dirty="0"/>
              <a:t> </a:t>
            </a:r>
            <a:r>
              <a:rPr lang="en-US" altLang="en-US" sz="2400" dirty="0" err="1"/>
              <a:t>một</a:t>
            </a:r>
            <a:r>
              <a:rPr lang="en-US" altLang="en-US" sz="2400" dirty="0"/>
              <a:t> </a:t>
            </a:r>
            <a:r>
              <a:rPr lang="en-US" altLang="en-US" sz="2400" dirty="0" err="1"/>
              <a:t>đường</a:t>
            </a:r>
            <a:r>
              <a:rPr lang="en-US" altLang="en-US" sz="2400" dirty="0"/>
              <a:t> </a:t>
            </a:r>
            <a:r>
              <a:rPr lang="en-US" altLang="en-US" sz="2400" dirty="0" err="1"/>
              <a:t>liên</a:t>
            </a:r>
            <a:r>
              <a:rPr lang="en-US" altLang="en-US" sz="2400" dirty="0"/>
              <a:t> </a:t>
            </a:r>
            <a:r>
              <a:rPr lang="en-US" altLang="en-US" sz="2400" dirty="0" err="1"/>
              <a:t>kết</a:t>
            </a:r>
            <a:r>
              <a:rPr lang="en-US" altLang="en-US" sz="2400" dirty="0"/>
              <a:t> (</a:t>
            </a:r>
            <a:r>
              <a:rPr lang="en-US" altLang="en-US" sz="2400" dirty="0" err="1"/>
              <a:t>dựa</a:t>
            </a:r>
            <a:r>
              <a:rPr lang="en-US" altLang="en-US" sz="2400" dirty="0"/>
              <a:t> </a:t>
            </a:r>
            <a:r>
              <a:rPr lang="en-US" altLang="en-US" sz="2400" dirty="0" err="1"/>
              <a:t>trên</a:t>
            </a:r>
            <a:r>
              <a:rPr lang="en-US" altLang="en-US" sz="2400" dirty="0"/>
              <a:t> </a:t>
            </a:r>
            <a:r>
              <a:rPr lang="en-US" altLang="en-US" sz="2400" dirty="0" err="1"/>
              <a:t>băng</a:t>
            </a:r>
            <a:r>
              <a:rPr lang="en-US" altLang="en-US" sz="2400" dirty="0"/>
              <a:t> </a:t>
            </a:r>
            <a:r>
              <a:rPr lang="en-US" altLang="en-US" sz="2400" dirty="0" err="1"/>
              <a:t>thông</a:t>
            </a:r>
            <a:r>
              <a:rPr lang="en-US" altLang="en-US" sz="2400" dirty="0"/>
              <a:t> </a:t>
            </a:r>
            <a:r>
              <a:rPr lang="en-US" altLang="en-US" sz="2400" dirty="0" err="1"/>
              <a:t>hoặc</a:t>
            </a:r>
            <a:r>
              <a:rPr lang="en-US" altLang="en-US" sz="2400" dirty="0"/>
              <a:t> </a:t>
            </a:r>
            <a:r>
              <a:rPr lang="en-US" altLang="en-US" sz="2400" dirty="0" err="1"/>
              <a:t>tốc</a:t>
            </a:r>
            <a:r>
              <a:rPr lang="en-US" altLang="en-US" sz="2400" dirty="0"/>
              <a:t> </a:t>
            </a:r>
            <a:r>
              <a:rPr lang="en-US" altLang="en-US" sz="2400" dirty="0" err="1"/>
              <a:t>độ</a:t>
            </a:r>
            <a:r>
              <a:rPr lang="en-US" altLang="en-US" sz="2400" dirty="0"/>
              <a:t> </a:t>
            </a:r>
            <a:r>
              <a:rPr lang="en-US" altLang="en-US" sz="2400" dirty="0" err="1"/>
              <a:t>của</a:t>
            </a:r>
            <a:r>
              <a:rPr lang="en-US" altLang="en-US" sz="2400" dirty="0"/>
              <a:t> </a:t>
            </a:r>
            <a:r>
              <a:rPr lang="en-US" altLang="en-US" sz="2400" dirty="0" err="1"/>
              <a:t>đường</a:t>
            </a:r>
            <a:r>
              <a:rPr lang="en-US" altLang="en-US" sz="2400" dirty="0"/>
              <a:t> </a:t>
            </a:r>
            <a:r>
              <a:rPr lang="en-US" altLang="en-US" sz="2400" dirty="0" err="1"/>
              <a:t>liên</a:t>
            </a:r>
            <a:r>
              <a:rPr lang="en-US" altLang="en-US" sz="2400" dirty="0"/>
              <a:t> </a:t>
            </a:r>
            <a:r>
              <a:rPr lang="en-US" altLang="en-US" sz="2400" dirty="0" err="1"/>
              <a:t>kết</a:t>
            </a:r>
            <a:r>
              <a:rPr lang="en-US" altLang="en-US" sz="2400" dirty="0"/>
              <a:t> </a:t>
            </a:r>
            <a:r>
              <a:rPr lang="en-US" altLang="en-US" sz="2400" dirty="0" err="1"/>
              <a:t>đó</a:t>
            </a:r>
            <a:r>
              <a:rPr lang="en-US" altLang="en-US" sz="2400" dirty="0"/>
              <a:t>).</a:t>
            </a:r>
          </a:p>
          <a:p>
            <a:pPr algn="just" eaLnBrk="1" hangingPunct="1">
              <a:lnSpc>
                <a:spcPct val="80000"/>
              </a:lnSpc>
              <a:spcAft>
                <a:spcPct val="20000"/>
              </a:spcAft>
            </a:pPr>
            <a:r>
              <a:rPr lang="en-US" altLang="en-US" sz="2400" b="1" dirty="0"/>
              <a:t>Routing table</a:t>
            </a:r>
            <a:r>
              <a:rPr lang="en-US" altLang="en-US" sz="2400" dirty="0"/>
              <a:t>: </a:t>
            </a:r>
            <a:r>
              <a:rPr lang="en-US" altLang="en-US" sz="2400" dirty="0" err="1"/>
              <a:t>bảng</a:t>
            </a:r>
            <a:r>
              <a:rPr lang="en-US" altLang="en-US" sz="2400" dirty="0"/>
              <a:t> </a:t>
            </a:r>
            <a:r>
              <a:rPr lang="en-US" altLang="en-US" sz="2400" dirty="0" err="1"/>
              <a:t>định</a:t>
            </a:r>
            <a:r>
              <a:rPr lang="en-US" altLang="en-US" sz="2400" dirty="0"/>
              <a:t> </a:t>
            </a:r>
            <a:r>
              <a:rPr lang="en-US" altLang="en-US" sz="2400" dirty="0" err="1"/>
              <a:t>tuyến</a:t>
            </a:r>
            <a:r>
              <a:rPr lang="en-US" altLang="en-US" sz="2400" dirty="0"/>
              <a:t> </a:t>
            </a:r>
            <a:r>
              <a:rPr lang="en-US" altLang="en-US" sz="2400" dirty="0" err="1"/>
              <a:t>là</a:t>
            </a:r>
            <a:r>
              <a:rPr lang="en-US" altLang="en-US" sz="2400" dirty="0"/>
              <a:t> </a:t>
            </a:r>
            <a:r>
              <a:rPr lang="en-US" altLang="en-US" sz="2400" dirty="0" err="1"/>
              <a:t>kết</a:t>
            </a:r>
            <a:r>
              <a:rPr lang="en-US" altLang="en-US" sz="2400" dirty="0"/>
              <a:t> </a:t>
            </a:r>
            <a:r>
              <a:rPr lang="en-US" altLang="en-US" sz="2400" dirty="0" err="1"/>
              <a:t>quả</a:t>
            </a:r>
            <a:r>
              <a:rPr lang="en-US" altLang="en-US" sz="2400" dirty="0"/>
              <a:t> </a:t>
            </a:r>
            <a:r>
              <a:rPr lang="en-US" altLang="en-US" sz="2400" dirty="0" err="1"/>
              <a:t>chọn</a:t>
            </a:r>
            <a:r>
              <a:rPr lang="en-US" altLang="en-US" sz="2400" dirty="0"/>
              <a:t> </a:t>
            </a:r>
            <a:r>
              <a:rPr lang="en-US" altLang="en-US" sz="2400" dirty="0" err="1"/>
              <a:t>đường</a:t>
            </a:r>
            <a:r>
              <a:rPr lang="en-US" altLang="en-US" sz="2400" dirty="0"/>
              <a:t> </a:t>
            </a:r>
            <a:r>
              <a:rPr lang="en-US" altLang="en-US" sz="2400" dirty="0" err="1"/>
              <a:t>của</a:t>
            </a:r>
            <a:r>
              <a:rPr lang="en-US" altLang="en-US" sz="2400" dirty="0"/>
              <a:t> </a:t>
            </a:r>
            <a:r>
              <a:rPr lang="en-US" altLang="en-US" sz="2400" dirty="0" err="1"/>
              <a:t>thuật</a:t>
            </a:r>
            <a:r>
              <a:rPr lang="en-US" altLang="en-US" sz="2400" dirty="0"/>
              <a:t> </a:t>
            </a:r>
            <a:r>
              <a:rPr lang="en-US" altLang="en-US" sz="2400" dirty="0" err="1"/>
              <a:t>toán</a:t>
            </a:r>
            <a:r>
              <a:rPr lang="en-US" altLang="en-US" sz="2400" dirty="0"/>
              <a:t> </a:t>
            </a:r>
            <a:r>
              <a:rPr lang="en-US" altLang="en-US" sz="2400" dirty="0" err="1"/>
              <a:t>chọn</a:t>
            </a:r>
            <a:r>
              <a:rPr lang="en-US" altLang="en-US" sz="2400" dirty="0"/>
              <a:t> </a:t>
            </a:r>
            <a:r>
              <a:rPr lang="en-US" altLang="en-US" sz="2400" dirty="0" err="1"/>
              <a:t>đường</a:t>
            </a:r>
            <a:r>
              <a:rPr lang="en-US" altLang="en-US" sz="2400" dirty="0"/>
              <a:t> </a:t>
            </a:r>
            <a:r>
              <a:rPr lang="en-US" altLang="en-US" sz="2400" dirty="0" err="1"/>
              <a:t>dựa</a:t>
            </a:r>
            <a:r>
              <a:rPr lang="en-US" altLang="en-US" sz="2400" dirty="0"/>
              <a:t> </a:t>
            </a:r>
            <a:r>
              <a:rPr lang="en-US" altLang="en-US" sz="2400" dirty="0" err="1"/>
              <a:t>trên</a:t>
            </a:r>
            <a:r>
              <a:rPr lang="en-US" altLang="en-US" sz="2400" dirty="0"/>
              <a:t> </a:t>
            </a:r>
            <a:r>
              <a:rPr lang="en-US" altLang="en-US" sz="2400" dirty="0" err="1"/>
              <a:t>cơ</a:t>
            </a:r>
            <a:r>
              <a:rPr lang="en-US" altLang="en-US" sz="2400" dirty="0"/>
              <a:t> </a:t>
            </a:r>
            <a:r>
              <a:rPr lang="en-US" altLang="en-US" sz="2400" dirty="0" err="1"/>
              <a:t>sở</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về</a:t>
            </a:r>
            <a:r>
              <a:rPr lang="en-US" altLang="en-US" sz="2400" dirty="0"/>
              <a:t> </a:t>
            </a:r>
            <a:r>
              <a:rPr lang="en-US" altLang="en-US" sz="2400" dirty="0" err="1"/>
              <a:t>trạng</a:t>
            </a:r>
            <a:r>
              <a:rPr lang="en-US" altLang="en-US" sz="2400" dirty="0"/>
              <a:t> </a:t>
            </a:r>
            <a:r>
              <a:rPr lang="en-US" altLang="en-US" sz="2400" dirty="0" err="1"/>
              <a:t>thái</a:t>
            </a:r>
            <a:r>
              <a:rPr lang="en-US" altLang="en-US" sz="2400" dirty="0"/>
              <a:t> </a:t>
            </a:r>
            <a:r>
              <a:rPr lang="en-US" altLang="en-US" sz="2400" dirty="0" err="1"/>
              <a:t>đường</a:t>
            </a:r>
            <a:r>
              <a:rPr lang="en-US" altLang="en-US" sz="2400" dirty="0"/>
              <a:t> </a:t>
            </a:r>
            <a:r>
              <a:rPr lang="en-US" altLang="en-US" sz="2400" dirty="0" err="1"/>
              <a:t>liên</a:t>
            </a:r>
            <a:r>
              <a:rPr lang="en-US" altLang="en-US" sz="2400" dirty="0"/>
              <a:t> </a:t>
            </a:r>
            <a:r>
              <a:rPr lang="en-US" altLang="en-US" sz="2400" dirty="0" err="1"/>
              <a:t>kết</a:t>
            </a:r>
            <a:r>
              <a:rPr lang="en-US" altLang="en-US" sz="2400" dirty="0"/>
              <a:t>.</a:t>
            </a:r>
          </a:p>
        </p:txBody>
      </p:sp>
      <p:pic>
        <p:nvPicPr>
          <p:cNvPr id="22118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828800"/>
            <a:ext cx="4448175"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9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105275"/>
            <a:ext cx="429577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74</a:t>
            </a:fld>
            <a:endParaRPr lang="en-US" dirty="0">
              <a:solidFill>
                <a:srgbClr val="FFFFFF"/>
              </a:solidFill>
            </a:endParaRPr>
          </a:p>
        </p:txBody>
      </p:sp>
    </p:spTree>
    <p:extLst>
      <p:ext uri="{BB962C8B-B14F-4D97-AF65-F5344CB8AC3E}">
        <p14:creationId xmlns:p14="http://schemas.microsoft.com/office/powerpoint/2010/main" val="409453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1" name="Rectangle 2"/>
          <p:cNvSpPr>
            <a:spLocks noGrp="1" noChangeArrowheads="1"/>
          </p:cNvSpPr>
          <p:nvPr>
            <p:ph type="title"/>
          </p:nvPr>
        </p:nvSpPr>
        <p:spPr/>
        <p:txBody>
          <a:bodyPr/>
          <a:lstStyle/>
          <a:p>
            <a:r>
              <a:rPr lang="en-US" altLang="en-US" sz="4300" dirty="0" err="1">
                <a:solidFill>
                  <a:srgbClr val="000000">
                    <a:lumMod val="75000"/>
                    <a:lumOff val="25000"/>
                  </a:srgbClr>
                </a:solidFill>
              </a:rPr>
              <a:t>Một</a:t>
            </a:r>
            <a:r>
              <a:rPr lang="en-US" altLang="en-US" sz="4300" dirty="0">
                <a:solidFill>
                  <a:srgbClr val="000000">
                    <a:lumMod val="75000"/>
                    <a:lumOff val="25000"/>
                  </a:srgbClr>
                </a:solidFill>
              </a:rPr>
              <a:t> </a:t>
            </a:r>
            <a:r>
              <a:rPr lang="en-US" altLang="en-US" sz="4300" dirty="0" err="1">
                <a:solidFill>
                  <a:srgbClr val="000000">
                    <a:lumMod val="75000"/>
                    <a:lumOff val="25000"/>
                  </a:srgbClr>
                </a:solidFill>
              </a:rPr>
              <a:t>số</a:t>
            </a:r>
            <a:r>
              <a:rPr lang="en-US" altLang="en-US" sz="4300" dirty="0">
                <a:solidFill>
                  <a:srgbClr val="000000">
                    <a:lumMod val="75000"/>
                    <a:lumOff val="25000"/>
                  </a:srgbClr>
                </a:solidFill>
              </a:rPr>
              <a:t> </a:t>
            </a:r>
            <a:r>
              <a:rPr lang="en-US" altLang="en-US" sz="4300" dirty="0" err="1">
                <a:solidFill>
                  <a:srgbClr val="000000">
                    <a:lumMod val="75000"/>
                    <a:lumOff val="25000"/>
                  </a:srgbClr>
                </a:solidFill>
              </a:rPr>
              <a:t>thuật</a:t>
            </a:r>
            <a:r>
              <a:rPr lang="en-US" altLang="en-US" sz="4300" dirty="0">
                <a:solidFill>
                  <a:srgbClr val="000000">
                    <a:lumMod val="75000"/>
                    <a:lumOff val="25000"/>
                  </a:srgbClr>
                </a:solidFill>
              </a:rPr>
              <a:t> </a:t>
            </a:r>
            <a:r>
              <a:rPr lang="en-US" altLang="en-US" sz="4300" dirty="0" err="1">
                <a:solidFill>
                  <a:srgbClr val="000000">
                    <a:lumMod val="75000"/>
                    <a:lumOff val="25000"/>
                  </a:srgbClr>
                </a:solidFill>
              </a:rPr>
              <a:t>ngữ</a:t>
            </a:r>
            <a:r>
              <a:rPr lang="en-US" altLang="en-US" sz="4300" dirty="0">
                <a:solidFill>
                  <a:srgbClr val="000000">
                    <a:lumMod val="75000"/>
                    <a:lumOff val="25000"/>
                  </a:srgbClr>
                </a:solidFill>
              </a:rPr>
              <a:t> </a:t>
            </a:r>
            <a:r>
              <a:rPr lang="en-US" altLang="en-US" sz="4300" dirty="0" err="1">
                <a:solidFill>
                  <a:srgbClr val="000000">
                    <a:lumMod val="75000"/>
                    <a:lumOff val="25000"/>
                  </a:srgbClr>
                </a:solidFill>
              </a:rPr>
              <a:t>của</a:t>
            </a:r>
            <a:r>
              <a:rPr lang="en-US" altLang="en-US" sz="4300" dirty="0">
                <a:solidFill>
                  <a:srgbClr val="000000">
                    <a:lumMod val="75000"/>
                    <a:lumOff val="25000"/>
                  </a:srgbClr>
                </a:solidFill>
              </a:rPr>
              <a:t> OSPF</a:t>
            </a:r>
            <a:endParaRPr lang="en-US" altLang="en-US" sz="2800" dirty="0"/>
          </a:p>
        </p:txBody>
      </p:sp>
      <p:sp>
        <p:nvSpPr>
          <p:cNvPr id="222212" name="Rectangle 3"/>
          <p:cNvSpPr>
            <a:spLocks noGrp="1" noChangeArrowheads="1"/>
          </p:cNvSpPr>
          <p:nvPr>
            <p:ph type="body" idx="1"/>
          </p:nvPr>
        </p:nvSpPr>
        <p:spPr>
          <a:xfrm>
            <a:off x="228600" y="1447800"/>
            <a:ext cx="3581400" cy="4495800"/>
          </a:xfrm>
        </p:spPr>
        <p:txBody>
          <a:bodyPr/>
          <a:lstStyle/>
          <a:p>
            <a:pPr algn="just" eaLnBrk="1" hangingPunct="1">
              <a:lnSpc>
                <a:spcPct val="80000"/>
              </a:lnSpc>
              <a:spcAft>
                <a:spcPct val="20000"/>
              </a:spcAft>
            </a:pPr>
            <a:r>
              <a:rPr lang="en-US" altLang="en-US" sz="2400" b="1" dirty="0"/>
              <a:t>Adjacency database</a:t>
            </a:r>
            <a:r>
              <a:rPr lang="en-US" altLang="en-US" sz="2400" dirty="0"/>
              <a:t>: </a:t>
            </a:r>
            <a:r>
              <a:rPr lang="en-US" altLang="en-US" sz="2400" dirty="0" err="1"/>
              <a:t>danh</a:t>
            </a:r>
            <a:r>
              <a:rPr lang="en-US" altLang="en-US" sz="2400" dirty="0"/>
              <a:t> </a:t>
            </a:r>
            <a:r>
              <a:rPr lang="en-US" altLang="en-US" sz="2400" dirty="0" err="1"/>
              <a:t>sách</a:t>
            </a:r>
            <a:r>
              <a:rPr lang="en-US" altLang="en-US" sz="2400" dirty="0"/>
              <a:t> </a:t>
            </a:r>
            <a:r>
              <a:rPr lang="en-US" altLang="en-US" sz="2400" dirty="0" err="1"/>
              <a:t>các</a:t>
            </a:r>
            <a:r>
              <a:rPr lang="en-US" altLang="en-US" sz="2400" dirty="0"/>
              <a:t> router </a:t>
            </a:r>
            <a:r>
              <a:rPr lang="en-US" altLang="en-US" sz="2400" dirty="0" err="1"/>
              <a:t>láng</a:t>
            </a:r>
            <a:r>
              <a:rPr lang="en-US" altLang="en-US" sz="2400" dirty="0"/>
              <a:t> </a:t>
            </a:r>
            <a:r>
              <a:rPr lang="en-US" altLang="en-US" sz="2400" dirty="0" err="1"/>
              <a:t>giềng</a:t>
            </a:r>
            <a:r>
              <a:rPr lang="en-US" altLang="en-US" sz="2400" dirty="0"/>
              <a:t> </a:t>
            </a:r>
            <a:r>
              <a:rPr lang="en-US" altLang="en-US" sz="2400" dirty="0" err="1"/>
              <a:t>có</a:t>
            </a:r>
            <a:r>
              <a:rPr lang="en-US" altLang="en-US" sz="2400" dirty="0"/>
              <a:t> </a:t>
            </a:r>
            <a:r>
              <a:rPr lang="en-US" altLang="en-US" sz="2400" dirty="0" err="1"/>
              <a:t>mối</a:t>
            </a:r>
            <a:r>
              <a:rPr lang="en-US" altLang="en-US" sz="2400" dirty="0"/>
              <a:t> </a:t>
            </a:r>
            <a:r>
              <a:rPr lang="en-US" altLang="en-US" sz="2400" dirty="0" err="1"/>
              <a:t>quan</a:t>
            </a:r>
            <a:r>
              <a:rPr lang="en-US" altLang="en-US" sz="2400" dirty="0"/>
              <a:t> </a:t>
            </a:r>
            <a:r>
              <a:rPr lang="en-US" altLang="en-US" sz="2400" dirty="0" err="1"/>
              <a:t>hệ</a:t>
            </a:r>
            <a:r>
              <a:rPr lang="en-US" altLang="en-US" sz="2400" dirty="0"/>
              <a:t> </a:t>
            </a:r>
            <a:r>
              <a:rPr lang="en-US" altLang="en-US" sz="2400" dirty="0" err="1"/>
              <a:t>hai</a:t>
            </a:r>
            <a:r>
              <a:rPr lang="en-US" altLang="en-US" sz="2400" dirty="0"/>
              <a:t> </a:t>
            </a:r>
            <a:r>
              <a:rPr lang="en-US" altLang="en-US" sz="2400" dirty="0" err="1"/>
              <a:t>chiều</a:t>
            </a:r>
            <a:r>
              <a:rPr lang="en-US" altLang="en-US" sz="2400" dirty="0"/>
              <a:t>. </a:t>
            </a:r>
            <a:r>
              <a:rPr lang="en-US" altLang="en-US" sz="2400" dirty="0" err="1"/>
              <a:t>Mỗi</a:t>
            </a:r>
            <a:r>
              <a:rPr lang="en-US" altLang="en-US" sz="2400" dirty="0"/>
              <a:t> router </a:t>
            </a:r>
            <a:r>
              <a:rPr lang="en-US" altLang="en-US" sz="2400" dirty="0" err="1"/>
              <a:t>có</a:t>
            </a:r>
            <a:r>
              <a:rPr lang="en-US" altLang="en-US" sz="2400" dirty="0"/>
              <a:t> </a:t>
            </a:r>
            <a:r>
              <a:rPr lang="en-US" altLang="en-US" sz="2400" dirty="0" err="1"/>
              <a:t>một</a:t>
            </a:r>
            <a:r>
              <a:rPr lang="en-US" altLang="en-US" sz="2400" dirty="0"/>
              <a:t> </a:t>
            </a:r>
            <a:r>
              <a:rPr lang="en-US" altLang="en-US" sz="2400" dirty="0" err="1"/>
              <a:t>danh</a:t>
            </a:r>
            <a:r>
              <a:rPr lang="en-US" altLang="en-US" sz="2400" dirty="0"/>
              <a:t> </a:t>
            </a:r>
            <a:r>
              <a:rPr lang="en-US" altLang="en-US" sz="2400" dirty="0" err="1"/>
              <a:t>sách</a:t>
            </a:r>
            <a:r>
              <a:rPr lang="en-US" altLang="en-US" sz="2400" dirty="0"/>
              <a:t> </a:t>
            </a:r>
            <a:r>
              <a:rPr lang="en-US" altLang="en-US" sz="2400" dirty="0" err="1"/>
              <a:t>khác</a:t>
            </a:r>
            <a:r>
              <a:rPr lang="en-US" altLang="en-US" sz="2400" dirty="0"/>
              <a:t> </a:t>
            </a:r>
            <a:r>
              <a:rPr lang="en-US" altLang="en-US" sz="2400" dirty="0" err="1"/>
              <a:t>nhau</a:t>
            </a:r>
            <a:r>
              <a:rPr lang="en-US" altLang="en-US" sz="2400" dirty="0"/>
              <a:t>.</a:t>
            </a:r>
          </a:p>
          <a:p>
            <a:pPr algn="just" eaLnBrk="1" hangingPunct="1">
              <a:lnSpc>
                <a:spcPct val="80000"/>
              </a:lnSpc>
              <a:spcAft>
                <a:spcPct val="20000"/>
              </a:spcAft>
            </a:pPr>
            <a:r>
              <a:rPr lang="en-US" altLang="en-US" sz="2400" b="1" dirty="0"/>
              <a:t>DR (Designated Router) </a:t>
            </a:r>
            <a:r>
              <a:rPr lang="en-US" altLang="en-US" sz="2400" b="1" dirty="0" err="1"/>
              <a:t>và</a:t>
            </a:r>
            <a:r>
              <a:rPr lang="en-US" altLang="en-US" sz="2400" b="1" dirty="0"/>
              <a:t> BDR (Backup Designated Router) </a:t>
            </a:r>
            <a:r>
              <a:rPr lang="en-US" altLang="en-US" sz="2400" dirty="0" err="1"/>
              <a:t>là</a:t>
            </a:r>
            <a:r>
              <a:rPr lang="en-US" altLang="en-US" sz="2400" dirty="0"/>
              <a:t> router </a:t>
            </a:r>
            <a:r>
              <a:rPr lang="en-US" altLang="en-US" sz="2400" dirty="0" err="1"/>
              <a:t>được</a:t>
            </a:r>
            <a:r>
              <a:rPr lang="en-US" altLang="en-US" sz="2400" dirty="0"/>
              <a:t> </a:t>
            </a:r>
            <a:r>
              <a:rPr lang="en-US" altLang="en-US" sz="2400" dirty="0" err="1"/>
              <a:t>tất</a:t>
            </a:r>
            <a:r>
              <a:rPr lang="en-US" altLang="en-US" sz="2400" dirty="0"/>
              <a:t> </a:t>
            </a:r>
            <a:r>
              <a:rPr lang="en-US" altLang="en-US" sz="2400" dirty="0" err="1"/>
              <a:t>cả</a:t>
            </a:r>
            <a:r>
              <a:rPr lang="en-US" altLang="en-US" sz="2400" dirty="0"/>
              <a:t> </a:t>
            </a:r>
            <a:r>
              <a:rPr lang="en-US" altLang="en-US" sz="2400" dirty="0" err="1"/>
              <a:t>các</a:t>
            </a:r>
            <a:r>
              <a:rPr lang="en-US" altLang="en-US" sz="2400" dirty="0"/>
              <a:t> router </a:t>
            </a:r>
            <a:r>
              <a:rPr lang="en-US" altLang="en-US" sz="2400" dirty="0" err="1"/>
              <a:t>khác</a:t>
            </a:r>
            <a:r>
              <a:rPr lang="en-US" altLang="en-US" sz="2400" dirty="0"/>
              <a:t> </a:t>
            </a:r>
            <a:r>
              <a:rPr lang="en-US" altLang="en-US" sz="2400" dirty="0" err="1"/>
              <a:t>trong</a:t>
            </a:r>
            <a:r>
              <a:rPr lang="en-US" altLang="en-US" sz="2400" dirty="0"/>
              <a:t> </a:t>
            </a:r>
            <a:r>
              <a:rPr lang="en-US" altLang="en-US" sz="2400" dirty="0" err="1"/>
              <a:t>cùng</a:t>
            </a:r>
            <a:r>
              <a:rPr lang="en-US" altLang="en-US" sz="2400" dirty="0"/>
              <a:t> </a:t>
            </a:r>
            <a:r>
              <a:rPr lang="en-US" altLang="en-US" sz="2400" dirty="0" err="1"/>
              <a:t>mạng</a:t>
            </a:r>
            <a:r>
              <a:rPr lang="en-US" altLang="en-US" sz="2400" dirty="0"/>
              <a:t> </a:t>
            </a:r>
            <a:r>
              <a:rPr lang="en-US" altLang="en-US" sz="2400" dirty="0" err="1"/>
              <a:t>bầu</a:t>
            </a:r>
            <a:r>
              <a:rPr lang="en-US" altLang="en-US" sz="2400" dirty="0"/>
              <a:t> </a:t>
            </a:r>
            <a:r>
              <a:rPr lang="en-US" altLang="en-US" sz="2400" dirty="0" err="1"/>
              <a:t>ra</a:t>
            </a:r>
            <a:r>
              <a:rPr lang="en-US" altLang="en-US" sz="2400" dirty="0"/>
              <a:t> </a:t>
            </a:r>
            <a:r>
              <a:rPr lang="en-US" altLang="en-US" sz="2400" dirty="0" err="1"/>
              <a:t>làm</a:t>
            </a:r>
            <a:r>
              <a:rPr lang="en-US" altLang="en-US" sz="2400" dirty="0"/>
              <a:t> </a:t>
            </a:r>
            <a:r>
              <a:rPr lang="en-US" altLang="en-US" sz="2400" dirty="0" err="1"/>
              <a:t>đại</a:t>
            </a:r>
            <a:r>
              <a:rPr lang="en-US" altLang="en-US" sz="2400" dirty="0"/>
              <a:t> </a:t>
            </a:r>
            <a:r>
              <a:rPr lang="en-US" altLang="en-US" sz="2400" dirty="0" err="1"/>
              <a:t>diện</a:t>
            </a:r>
            <a:r>
              <a:rPr lang="en-US" altLang="en-US" sz="2400" dirty="0"/>
              <a:t>. </a:t>
            </a:r>
            <a:r>
              <a:rPr lang="en-US" altLang="en-US" sz="2400" dirty="0" err="1"/>
              <a:t>Mỗi</a:t>
            </a:r>
            <a:r>
              <a:rPr lang="en-US" altLang="en-US" sz="2400" dirty="0"/>
              <a:t> </a:t>
            </a:r>
            <a:r>
              <a:rPr lang="en-US" altLang="en-US" sz="2400" dirty="0" err="1"/>
              <a:t>mạng</a:t>
            </a:r>
            <a:r>
              <a:rPr lang="en-US" altLang="en-US" sz="2400" dirty="0"/>
              <a:t> </a:t>
            </a:r>
            <a:r>
              <a:rPr lang="en-US" altLang="en-US" sz="2400" dirty="0" err="1"/>
              <a:t>sẽ</a:t>
            </a:r>
            <a:r>
              <a:rPr lang="en-US" altLang="en-US" sz="2400" dirty="0"/>
              <a:t> </a:t>
            </a:r>
            <a:r>
              <a:rPr lang="en-US" altLang="en-US" sz="2400" dirty="0" err="1"/>
              <a:t>có</a:t>
            </a:r>
            <a:r>
              <a:rPr lang="en-US" altLang="en-US" sz="2400" dirty="0"/>
              <a:t> </a:t>
            </a:r>
            <a:r>
              <a:rPr lang="en-US" altLang="en-US" sz="2400" dirty="0" err="1"/>
              <a:t>một</a:t>
            </a:r>
            <a:r>
              <a:rPr lang="en-US" altLang="en-US" sz="2400" dirty="0"/>
              <a:t> DR </a:t>
            </a:r>
            <a:r>
              <a:rPr lang="en-US" altLang="en-US" sz="2400" dirty="0" err="1"/>
              <a:t>và</a:t>
            </a:r>
            <a:r>
              <a:rPr lang="en-US" altLang="en-US" sz="2400" dirty="0"/>
              <a:t> BDR </a:t>
            </a:r>
            <a:r>
              <a:rPr lang="en-US" altLang="en-US" sz="2400" dirty="0" err="1"/>
              <a:t>riêng</a:t>
            </a:r>
            <a:r>
              <a:rPr lang="en-US" altLang="en-US" sz="2400" dirty="0"/>
              <a:t>.</a:t>
            </a:r>
          </a:p>
        </p:txBody>
      </p:sp>
      <p:pic>
        <p:nvPicPr>
          <p:cNvPr id="22221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286000"/>
            <a:ext cx="5029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75</a:t>
            </a:fld>
            <a:endParaRPr lang="en-US" dirty="0">
              <a:solidFill>
                <a:srgbClr val="FFFFFF"/>
              </a:solidFill>
            </a:endParaRPr>
          </a:p>
        </p:txBody>
      </p:sp>
    </p:spTree>
    <p:extLst>
      <p:ext uri="{BB962C8B-B14F-4D97-AF65-F5344CB8AC3E}">
        <p14:creationId xmlns:p14="http://schemas.microsoft.com/office/powerpoint/2010/main" val="39418628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1409176"/>
            <a:ext cx="8153400" cy="4154984"/>
          </a:xfrm>
          <a:prstGeom prst="rect">
            <a:avLst/>
          </a:prstGeom>
        </p:spPr>
        <p:txBody>
          <a:bodyPr wrap="square">
            <a:spAutoFit/>
          </a:bodyPr>
          <a:lstStyle/>
          <a:p>
            <a:r>
              <a:rPr lang="en-US" sz="2400" dirty="0"/>
              <a:t>1. Router </a:t>
            </a:r>
            <a:r>
              <a:rPr lang="en-US" sz="2400" dirty="0" err="1"/>
              <a:t>tự</a:t>
            </a:r>
            <a:r>
              <a:rPr lang="en-US" sz="2400" dirty="0"/>
              <a:t> </a:t>
            </a:r>
            <a:r>
              <a:rPr lang="en-US" sz="2400" dirty="0" err="1"/>
              <a:t>nhận</a:t>
            </a:r>
            <a:r>
              <a:rPr lang="en-US" sz="2400" dirty="0"/>
              <a:t> </a:t>
            </a:r>
            <a:r>
              <a:rPr lang="en-US" sz="2400" dirty="0" err="1"/>
              <a:t>biết</a:t>
            </a:r>
            <a:r>
              <a:rPr lang="en-US" sz="2400" dirty="0"/>
              <a:t> </a:t>
            </a:r>
            <a:r>
              <a:rPr lang="en-US" sz="2400" dirty="0" err="1"/>
              <a:t>về</a:t>
            </a:r>
            <a:r>
              <a:rPr lang="en-US" sz="2400" dirty="0"/>
              <a:t> link </a:t>
            </a:r>
            <a:r>
              <a:rPr lang="en-US" sz="2400" dirty="0" err="1"/>
              <a:t>kết</a:t>
            </a:r>
            <a:r>
              <a:rPr lang="en-US" sz="2400" dirty="0"/>
              <a:t> </a:t>
            </a:r>
            <a:r>
              <a:rPr lang="en-US" sz="2400" dirty="0" err="1"/>
              <a:t>nối</a:t>
            </a:r>
            <a:r>
              <a:rPr lang="en-US" sz="2400" dirty="0"/>
              <a:t> </a:t>
            </a:r>
            <a:r>
              <a:rPr lang="en-US" sz="2400" dirty="0" err="1"/>
              <a:t>trực</a:t>
            </a:r>
            <a:r>
              <a:rPr lang="en-US" sz="2400" dirty="0"/>
              <a:t> </a:t>
            </a:r>
            <a:r>
              <a:rPr lang="en-US" sz="2400" dirty="0" err="1"/>
              <a:t>tiếp</a:t>
            </a:r>
            <a:r>
              <a:rPr lang="en-US" sz="2400" dirty="0"/>
              <a:t> </a:t>
            </a:r>
            <a:r>
              <a:rPr lang="en-US" sz="2400" dirty="0" err="1"/>
              <a:t>với</a:t>
            </a:r>
            <a:r>
              <a:rPr lang="en-US" sz="2400" dirty="0"/>
              <a:t> </a:t>
            </a:r>
            <a:r>
              <a:rPr lang="en-US" sz="2400" dirty="0" err="1"/>
              <a:t>nó</a:t>
            </a:r>
            <a:r>
              <a:rPr lang="en-US" sz="2400" dirty="0"/>
              <a:t>. </a:t>
            </a:r>
          </a:p>
          <a:p>
            <a:r>
              <a:rPr lang="en-US" sz="2400" dirty="0"/>
              <a:t>2. </a:t>
            </a:r>
            <a:r>
              <a:rPr lang="en-US" sz="2400" dirty="0" err="1"/>
              <a:t>Mỗi</a:t>
            </a:r>
            <a:r>
              <a:rPr lang="en-US" sz="2400" dirty="0"/>
              <a:t> router </a:t>
            </a:r>
            <a:r>
              <a:rPr lang="en-US" sz="2400" dirty="0" err="1"/>
              <a:t>gửi</a:t>
            </a:r>
            <a:r>
              <a:rPr lang="en-US" sz="2400" dirty="0"/>
              <a:t> </a:t>
            </a:r>
            <a:r>
              <a:rPr lang="en-US" sz="2400" dirty="0" err="1"/>
              <a:t>các</a:t>
            </a:r>
            <a:r>
              <a:rPr lang="en-US" sz="2400" dirty="0"/>
              <a:t> </a:t>
            </a:r>
            <a:r>
              <a:rPr lang="en-US" sz="2400" dirty="0" err="1"/>
              <a:t>gói</a:t>
            </a:r>
            <a:r>
              <a:rPr lang="en-US" sz="2400" dirty="0"/>
              <a:t> tin “Hello” </a:t>
            </a:r>
            <a:r>
              <a:rPr lang="en-US" sz="2400" dirty="0" err="1"/>
              <a:t>để</a:t>
            </a:r>
            <a:r>
              <a:rPr lang="en-US" sz="2400" dirty="0"/>
              <a:t> </a:t>
            </a:r>
            <a:r>
              <a:rPr lang="en-US" sz="2400" dirty="0" err="1"/>
              <a:t>tìm</a:t>
            </a:r>
            <a:r>
              <a:rPr lang="en-US" sz="2400" dirty="0"/>
              <a:t> </a:t>
            </a:r>
            <a:r>
              <a:rPr lang="en-US" sz="2400" dirty="0" err="1"/>
              <a:t>các</a:t>
            </a:r>
            <a:r>
              <a:rPr lang="en-US" sz="2400" dirty="0"/>
              <a:t> </a:t>
            </a:r>
            <a:r>
              <a:rPr lang="en-US" sz="2400" dirty="0" err="1"/>
              <a:t>Neighnor</a:t>
            </a:r>
            <a:r>
              <a:rPr lang="en-US" sz="2400" dirty="0"/>
              <a:t> </a:t>
            </a:r>
            <a:r>
              <a:rPr lang="en-US" sz="2400" dirty="0" err="1"/>
              <a:t>kết</a:t>
            </a:r>
            <a:r>
              <a:rPr lang="en-US" sz="2400" dirty="0"/>
              <a:t> </a:t>
            </a:r>
            <a:r>
              <a:rPr lang="en-US" sz="2400" dirty="0" err="1"/>
              <a:t>nối</a:t>
            </a:r>
            <a:r>
              <a:rPr lang="en-US" sz="2400" dirty="0"/>
              <a:t> </a:t>
            </a:r>
            <a:r>
              <a:rPr lang="en-US" sz="2400" dirty="0" err="1"/>
              <a:t>trực</a:t>
            </a:r>
            <a:r>
              <a:rPr lang="en-US" sz="2400" dirty="0"/>
              <a:t> </a:t>
            </a:r>
            <a:r>
              <a:rPr lang="en-US" sz="2400" dirty="0" err="1"/>
              <a:t>tiếp</a:t>
            </a:r>
            <a:r>
              <a:rPr lang="en-US" sz="2400" dirty="0"/>
              <a:t> </a:t>
            </a:r>
            <a:r>
              <a:rPr lang="en-US" sz="2400" dirty="0" err="1"/>
              <a:t>với</a:t>
            </a:r>
            <a:r>
              <a:rPr lang="en-US" sz="2400" dirty="0"/>
              <a:t> </a:t>
            </a:r>
            <a:r>
              <a:rPr lang="en-US" sz="2400" dirty="0" err="1"/>
              <a:t>nó</a:t>
            </a:r>
            <a:r>
              <a:rPr lang="en-US" sz="2400" dirty="0"/>
              <a:t>.</a:t>
            </a:r>
          </a:p>
          <a:p>
            <a:r>
              <a:rPr lang="en-US" sz="2400" dirty="0"/>
              <a:t>3. Router </a:t>
            </a:r>
            <a:r>
              <a:rPr lang="en-US" sz="2400" dirty="0" err="1"/>
              <a:t>xây</a:t>
            </a:r>
            <a:r>
              <a:rPr lang="en-US" sz="2400" dirty="0"/>
              <a:t> </a:t>
            </a:r>
            <a:r>
              <a:rPr lang="en-US" sz="2400" dirty="0" err="1"/>
              <a:t>dựng</a:t>
            </a:r>
            <a:r>
              <a:rPr lang="en-US" sz="2400" dirty="0"/>
              <a:t> </a:t>
            </a:r>
            <a:r>
              <a:rPr lang="en-US" sz="2400" dirty="0" err="1"/>
              <a:t>gói</a:t>
            </a:r>
            <a:r>
              <a:rPr lang="en-US" sz="2400" dirty="0"/>
              <a:t> tin link-state (LSP) </a:t>
            </a:r>
            <a:r>
              <a:rPr lang="en-US" sz="2400" dirty="0" err="1"/>
              <a:t>chứa</a:t>
            </a:r>
            <a:r>
              <a:rPr lang="en-US" sz="2400" dirty="0"/>
              <a:t> </a:t>
            </a:r>
            <a:r>
              <a:rPr lang="en-US" sz="2400" dirty="0" err="1"/>
              <a:t>thông</a:t>
            </a:r>
            <a:r>
              <a:rPr lang="en-US" sz="2400" dirty="0"/>
              <a:t> tin </a:t>
            </a:r>
            <a:r>
              <a:rPr lang="en-US" sz="2400" dirty="0" err="1"/>
              <a:t>về</a:t>
            </a:r>
            <a:r>
              <a:rPr lang="en-US" sz="2400" dirty="0"/>
              <a:t> </a:t>
            </a:r>
            <a:r>
              <a:rPr lang="en-US" sz="2400" dirty="0" err="1"/>
              <a:t>trạng</a:t>
            </a:r>
            <a:r>
              <a:rPr lang="en-US" sz="2400" dirty="0"/>
              <a:t> </a:t>
            </a:r>
            <a:r>
              <a:rPr lang="en-US" sz="2400" dirty="0" err="1"/>
              <a:t>thái</a:t>
            </a:r>
            <a:r>
              <a:rPr lang="en-US" sz="2400" dirty="0"/>
              <a:t> </a:t>
            </a:r>
            <a:r>
              <a:rPr lang="en-US" sz="2400" dirty="0" err="1"/>
              <a:t>của</a:t>
            </a:r>
            <a:r>
              <a:rPr lang="en-US" sz="2400" dirty="0"/>
              <a:t> </a:t>
            </a:r>
            <a:r>
              <a:rPr lang="en-US" sz="2400" dirty="0" err="1"/>
              <a:t>các</a:t>
            </a:r>
            <a:r>
              <a:rPr lang="en-US" sz="2400" dirty="0"/>
              <a:t> link </a:t>
            </a:r>
            <a:r>
              <a:rPr lang="en-US" sz="2400" dirty="0" err="1"/>
              <a:t>kết</a:t>
            </a:r>
            <a:r>
              <a:rPr lang="en-US" sz="2400" dirty="0"/>
              <a:t> </a:t>
            </a:r>
            <a:r>
              <a:rPr lang="en-US" sz="2400" dirty="0" err="1"/>
              <a:t>nối</a:t>
            </a:r>
            <a:r>
              <a:rPr lang="en-US" sz="2400" dirty="0"/>
              <a:t> </a:t>
            </a:r>
            <a:r>
              <a:rPr lang="en-US" sz="2400" dirty="0" err="1"/>
              <a:t>trực</a:t>
            </a:r>
            <a:r>
              <a:rPr lang="en-US" sz="2400" dirty="0"/>
              <a:t> </a:t>
            </a:r>
            <a:r>
              <a:rPr lang="en-US" sz="2400" dirty="0" err="1"/>
              <a:t>tiếp</a:t>
            </a:r>
            <a:r>
              <a:rPr lang="en-US" sz="2400" dirty="0"/>
              <a:t> </a:t>
            </a:r>
            <a:r>
              <a:rPr lang="en-US" sz="2400" dirty="0" err="1"/>
              <a:t>với</a:t>
            </a:r>
            <a:r>
              <a:rPr lang="en-US" sz="2400" dirty="0"/>
              <a:t> </a:t>
            </a:r>
            <a:r>
              <a:rPr lang="en-US" sz="2400" dirty="0" err="1"/>
              <a:t>nó</a:t>
            </a:r>
            <a:r>
              <a:rPr lang="en-US" sz="2400" dirty="0"/>
              <a:t>.</a:t>
            </a:r>
          </a:p>
          <a:p>
            <a:r>
              <a:rPr lang="en-US" sz="2400" dirty="0"/>
              <a:t>4. </a:t>
            </a:r>
            <a:r>
              <a:rPr lang="en-US" sz="2400" dirty="0" err="1"/>
              <a:t>Các</a:t>
            </a:r>
            <a:r>
              <a:rPr lang="en-US" sz="2400" dirty="0"/>
              <a:t> router </a:t>
            </a:r>
            <a:r>
              <a:rPr lang="en-US" sz="2400" dirty="0" err="1"/>
              <a:t>gửi</a:t>
            </a:r>
            <a:r>
              <a:rPr lang="en-US" sz="2400" dirty="0"/>
              <a:t> </a:t>
            </a:r>
            <a:r>
              <a:rPr lang="en-US" sz="2400" dirty="0" err="1"/>
              <a:t>các</a:t>
            </a:r>
            <a:r>
              <a:rPr lang="en-US" sz="2400" dirty="0"/>
              <a:t> LSP </a:t>
            </a:r>
            <a:r>
              <a:rPr lang="en-US" sz="2400" dirty="0" err="1"/>
              <a:t>cho</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Neighnor</a:t>
            </a:r>
            <a:r>
              <a:rPr lang="en-US" sz="2400" dirty="0"/>
              <a:t> </a:t>
            </a:r>
            <a:r>
              <a:rPr lang="en-US" sz="2400" dirty="0" err="1"/>
              <a:t>của</a:t>
            </a:r>
            <a:r>
              <a:rPr lang="en-US" sz="2400" dirty="0"/>
              <a:t> </a:t>
            </a:r>
            <a:r>
              <a:rPr lang="en-US" sz="2400" dirty="0" err="1"/>
              <a:t>nó</a:t>
            </a:r>
            <a:r>
              <a:rPr lang="en-US" sz="2400" dirty="0"/>
              <a:t>, </a:t>
            </a:r>
            <a:r>
              <a:rPr lang="en-US" sz="2400" dirty="0" err="1"/>
              <a:t>các</a:t>
            </a:r>
            <a:r>
              <a:rPr lang="en-US" sz="2400" dirty="0"/>
              <a:t> Neighbor </a:t>
            </a:r>
            <a:r>
              <a:rPr lang="en-US" sz="2400" dirty="0" err="1"/>
              <a:t>nhận</a:t>
            </a:r>
            <a:r>
              <a:rPr lang="en-US" sz="2400" dirty="0"/>
              <a:t> </a:t>
            </a:r>
            <a:r>
              <a:rPr lang="en-US" sz="2400" dirty="0" err="1"/>
              <a:t>được</a:t>
            </a:r>
            <a:r>
              <a:rPr lang="en-US" sz="2400" dirty="0"/>
              <a:t> LSP, </a:t>
            </a:r>
            <a:r>
              <a:rPr lang="en-US" sz="2400" dirty="0" err="1"/>
              <a:t>lưu</a:t>
            </a:r>
            <a:r>
              <a:rPr lang="en-US" sz="2400" dirty="0"/>
              <a:t> </a:t>
            </a:r>
            <a:r>
              <a:rPr lang="en-US" sz="2400" dirty="0" err="1"/>
              <a:t>các</a:t>
            </a:r>
            <a:r>
              <a:rPr lang="en-US" sz="2400" dirty="0"/>
              <a:t> </a:t>
            </a:r>
            <a:r>
              <a:rPr lang="en-US" sz="2400" dirty="0" err="1"/>
              <a:t>thông</a:t>
            </a:r>
            <a:r>
              <a:rPr lang="en-US" sz="2400" dirty="0"/>
              <a:t> tin </a:t>
            </a:r>
            <a:r>
              <a:rPr lang="en-US" sz="2400" dirty="0" err="1"/>
              <a:t>vào</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của</a:t>
            </a:r>
            <a:r>
              <a:rPr lang="en-US" sz="2400" dirty="0"/>
              <a:t> </a:t>
            </a:r>
            <a:r>
              <a:rPr lang="en-US" sz="2400" dirty="0" err="1"/>
              <a:t>nó</a:t>
            </a:r>
            <a:r>
              <a:rPr lang="en-US" sz="2400" dirty="0"/>
              <a:t> </a:t>
            </a:r>
            <a:r>
              <a:rPr lang="en-US" sz="2400" dirty="0" err="1"/>
              <a:t>và</a:t>
            </a:r>
            <a:r>
              <a:rPr lang="en-US" sz="2400" dirty="0"/>
              <a:t> </a:t>
            </a:r>
            <a:r>
              <a:rPr lang="en-US" sz="2400" dirty="0" err="1"/>
              <a:t>chuyển</a:t>
            </a:r>
            <a:r>
              <a:rPr lang="en-US" sz="2400" dirty="0"/>
              <a:t> </a:t>
            </a:r>
            <a:r>
              <a:rPr lang="en-US" sz="2400" dirty="0" err="1"/>
              <a:t>tiếp</a:t>
            </a:r>
            <a:r>
              <a:rPr lang="en-US" sz="2400" dirty="0"/>
              <a:t> </a:t>
            </a:r>
            <a:r>
              <a:rPr lang="en-US" sz="2400" dirty="0" err="1"/>
              <a:t>các</a:t>
            </a:r>
            <a:r>
              <a:rPr lang="en-US" sz="2400" dirty="0"/>
              <a:t> LSP </a:t>
            </a:r>
            <a:r>
              <a:rPr lang="en-US" sz="2400" dirty="0" err="1"/>
              <a:t>này</a:t>
            </a:r>
            <a:r>
              <a:rPr lang="en-US" sz="2400" dirty="0"/>
              <a:t> </a:t>
            </a:r>
            <a:r>
              <a:rPr lang="en-US" sz="2400" dirty="0" err="1"/>
              <a:t>cho</a:t>
            </a:r>
            <a:r>
              <a:rPr lang="en-US" sz="2400" dirty="0"/>
              <a:t> </a:t>
            </a:r>
            <a:r>
              <a:rPr lang="en-US" sz="2400" dirty="0" err="1"/>
              <a:t>các</a:t>
            </a:r>
            <a:r>
              <a:rPr lang="en-US" sz="2400" dirty="0"/>
              <a:t> Neighbor </a:t>
            </a:r>
            <a:r>
              <a:rPr lang="en-US" sz="2400" dirty="0" err="1"/>
              <a:t>khác</a:t>
            </a:r>
            <a:r>
              <a:rPr lang="en-US" sz="2400" dirty="0"/>
              <a:t>.</a:t>
            </a:r>
          </a:p>
          <a:p>
            <a:r>
              <a:rPr lang="en-US" sz="2400" dirty="0"/>
              <a:t>5. Router </a:t>
            </a:r>
            <a:r>
              <a:rPr lang="en-US" sz="2400" dirty="0" err="1"/>
              <a:t>sử</a:t>
            </a:r>
            <a:r>
              <a:rPr lang="en-US" sz="2400" dirty="0"/>
              <a:t> </a:t>
            </a:r>
            <a:r>
              <a:rPr lang="en-US" sz="2400" dirty="0" err="1"/>
              <a:t>dụng</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link-state </a:t>
            </a:r>
            <a:r>
              <a:rPr lang="en-US" sz="2400" dirty="0" err="1"/>
              <a:t>để</a:t>
            </a:r>
            <a:r>
              <a:rPr lang="en-US" sz="2400" dirty="0"/>
              <a:t> </a:t>
            </a:r>
            <a:r>
              <a:rPr lang="en-US" sz="2400" dirty="0" err="1"/>
              <a:t>xây</a:t>
            </a:r>
            <a:r>
              <a:rPr lang="en-US" sz="2400" dirty="0"/>
              <a:t> </a:t>
            </a:r>
            <a:r>
              <a:rPr lang="en-US" sz="2400" dirty="0" err="1"/>
              <a:t>dựng</a:t>
            </a:r>
            <a:r>
              <a:rPr lang="en-US" sz="2400" dirty="0"/>
              <a:t> </a:t>
            </a:r>
            <a:r>
              <a:rPr lang="en-US" sz="2400" dirty="0" err="1"/>
              <a:t>mô</a:t>
            </a:r>
            <a:r>
              <a:rPr lang="en-US" sz="2400" dirty="0"/>
              <a:t> </a:t>
            </a:r>
            <a:r>
              <a:rPr lang="en-US" sz="2400" dirty="0" err="1"/>
              <a:t>hình</a:t>
            </a:r>
            <a:r>
              <a:rPr lang="en-US" sz="2400" dirty="0"/>
              <a:t> </a:t>
            </a:r>
            <a:r>
              <a:rPr lang="en-US" sz="2400" dirty="0" err="1"/>
              <a:t>mạng</a:t>
            </a:r>
            <a:r>
              <a:rPr lang="en-US" sz="2400" dirty="0"/>
              <a:t> </a:t>
            </a:r>
            <a:r>
              <a:rPr lang="en-US" sz="2400" dirty="0" err="1"/>
              <a:t>và</a:t>
            </a:r>
            <a:r>
              <a:rPr lang="en-US" sz="2400" dirty="0"/>
              <a:t> </a:t>
            </a:r>
            <a:r>
              <a:rPr lang="en-US" sz="2400" dirty="0" err="1"/>
              <a:t>tính</a:t>
            </a:r>
            <a:r>
              <a:rPr lang="en-US" sz="2400" dirty="0"/>
              <a:t> </a:t>
            </a:r>
            <a:r>
              <a:rPr lang="en-US" sz="2400" dirty="0" err="1"/>
              <a:t>toán</a:t>
            </a:r>
            <a:r>
              <a:rPr lang="en-US" sz="2400" dirty="0"/>
              <a:t> </a:t>
            </a:r>
            <a:r>
              <a:rPr lang="en-US" sz="2400" dirty="0" err="1"/>
              <a:t>đường</a:t>
            </a:r>
            <a:r>
              <a:rPr lang="en-US" sz="2400" dirty="0"/>
              <a:t> </a:t>
            </a:r>
            <a:r>
              <a:rPr lang="en-US" sz="2400" dirty="0" err="1"/>
              <a:t>đi</a:t>
            </a:r>
            <a:r>
              <a:rPr lang="en-US" sz="2400" dirty="0"/>
              <a:t> </a:t>
            </a:r>
            <a:r>
              <a:rPr lang="en-US" sz="2400" dirty="0" err="1"/>
              <a:t>tốt</a:t>
            </a:r>
            <a:r>
              <a:rPr lang="en-US" sz="2400" dirty="0"/>
              <a:t> </a:t>
            </a:r>
            <a:r>
              <a:rPr lang="en-US" sz="2400" dirty="0" err="1"/>
              <a:t>nhất</a:t>
            </a:r>
            <a:r>
              <a:rPr lang="en-US" sz="2400" dirty="0"/>
              <a:t> </a:t>
            </a:r>
            <a:r>
              <a:rPr lang="en-US" sz="2400" dirty="0" err="1"/>
              <a:t>đến</a:t>
            </a:r>
            <a:r>
              <a:rPr lang="en-US" sz="2400" dirty="0"/>
              <a:t> </a:t>
            </a:r>
            <a:r>
              <a:rPr lang="en-US" sz="2400" dirty="0" err="1"/>
              <a:t>các</a:t>
            </a:r>
            <a:r>
              <a:rPr lang="en-US" sz="2400" dirty="0"/>
              <a:t> </a:t>
            </a:r>
            <a:r>
              <a:rPr lang="en-US" sz="2400" dirty="0" err="1"/>
              <a:t>mạng</a:t>
            </a:r>
            <a:r>
              <a:rPr lang="en-US" sz="2400" dirty="0"/>
              <a:t> </a:t>
            </a:r>
            <a:r>
              <a:rPr lang="en-US" sz="2400" dirty="0" err="1"/>
              <a:t>đích</a:t>
            </a:r>
            <a:r>
              <a:rPr lang="en-US" sz="2400" dirty="0"/>
              <a:t>.</a:t>
            </a:r>
          </a:p>
          <a:p>
            <a:endParaRPr lang="en-US" sz="2400" dirty="0"/>
          </a:p>
        </p:txBody>
      </p:sp>
      <p:sp>
        <p:nvSpPr>
          <p:cNvPr id="7" name="Title 1"/>
          <p:cNvSpPr>
            <a:spLocks noGrp="1"/>
          </p:cNvSpPr>
          <p:nvPr>
            <p:ph type="title"/>
          </p:nvPr>
        </p:nvSpPr>
        <p:spPr/>
        <p:txBody>
          <a:bodyPr/>
          <a:lstStyle/>
          <a:p>
            <a:r>
              <a:rPr lang="en-US" dirty="0" err="1"/>
              <a:t>Hoạt</a:t>
            </a:r>
            <a:r>
              <a:rPr lang="en-US" dirty="0"/>
              <a:t> </a:t>
            </a:r>
            <a:r>
              <a:rPr lang="en-US" dirty="0" err="1"/>
              <a:t>động</a:t>
            </a:r>
            <a:r>
              <a:rPr lang="en-US" dirty="0"/>
              <a:t> </a:t>
            </a:r>
            <a:r>
              <a:rPr lang="en-US" dirty="0" err="1"/>
              <a:t>của</a:t>
            </a:r>
            <a:r>
              <a:rPr lang="en-US" dirty="0"/>
              <a:t> OSPF </a:t>
            </a:r>
          </a:p>
        </p:txBody>
      </p:sp>
      <p:sp>
        <p:nvSpPr>
          <p:cNvPr id="2" name="Slide Number Placeholder 1"/>
          <p:cNvSpPr>
            <a:spLocks noGrp="1"/>
          </p:cNvSpPr>
          <p:nvPr>
            <p:ph type="sldNum" sz="quarter" idx="12"/>
          </p:nvPr>
        </p:nvSpPr>
        <p:spPr/>
        <p:txBody>
          <a:bodyPr/>
          <a:lstStyle/>
          <a:p>
            <a:fld id="{1AD93096-5B34-4342-9326-69289CEAE4C2}" type="slidenum">
              <a:rPr lang="en-US" smtClean="0"/>
              <a:pPr/>
              <a:t>76</a:t>
            </a:fld>
            <a:endParaRPr lang="en-US" dirty="0">
              <a:solidFill>
                <a:srgbClr val="FFFFFF"/>
              </a:solidFill>
            </a:endParaRPr>
          </a:p>
        </p:txBody>
      </p:sp>
    </p:spTree>
    <p:extLst>
      <p:ext uri="{BB962C8B-B14F-4D97-AF65-F5344CB8AC3E}">
        <p14:creationId xmlns:p14="http://schemas.microsoft.com/office/powerpoint/2010/main" val="900397277"/>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794" y="1945838"/>
            <a:ext cx="4069806" cy="4111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4860" y="1945838"/>
            <a:ext cx="4091940" cy="4071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90600" y="1409177"/>
            <a:ext cx="6125029" cy="400110"/>
          </a:xfrm>
          <a:prstGeom prst="rect">
            <a:avLst/>
          </a:prstGeom>
        </p:spPr>
        <p:txBody>
          <a:bodyPr wrap="square">
            <a:spAutoFit/>
          </a:bodyPr>
          <a:lstStyle/>
          <a:p>
            <a:pPr algn="l"/>
            <a:r>
              <a:rPr lang="en-US" sz="2000" dirty="0"/>
              <a:t>1. Router </a:t>
            </a:r>
            <a:r>
              <a:rPr lang="en-US" sz="2000" dirty="0" err="1"/>
              <a:t>tự</a:t>
            </a:r>
            <a:r>
              <a:rPr lang="en-US" sz="2000" dirty="0"/>
              <a:t> </a:t>
            </a:r>
            <a:r>
              <a:rPr lang="en-US" sz="2000" dirty="0" err="1"/>
              <a:t>nhận</a:t>
            </a:r>
            <a:r>
              <a:rPr lang="en-US" sz="2000" dirty="0"/>
              <a:t> </a:t>
            </a:r>
            <a:r>
              <a:rPr lang="en-US" sz="2000" dirty="0" err="1"/>
              <a:t>biết</a:t>
            </a:r>
            <a:r>
              <a:rPr lang="en-US" sz="2000" dirty="0"/>
              <a:t> </a:t>
            </a:r>
            <a:r>
              <a:rPr lang="en-US" sz="2000" dirty="0" err="1"/>
              <a:t>về</a:t>
            </a:r>
            <a:r>
              <a:rPr lang="en-US" sz="2000" dirty="0"/>
              <a:t> link </a:t>
            </a:r>
            <a:r>
              <a:rPr lang="en-US" sz="2000" dirty="0" err="1"/>
              <a:t>kết</a:t>
            </a:r>
            <a:r>
              <a:rPr lang="en-US" sz="2000" dirty="0"/>
              <a:t> </a:t>
            </a:r>
            <a:r>
              <a:rPr lang="en-US" sz="2000" dirty="0" err="1"/>
              <a:t>nối</a:t>
            </a:r>
            <a:r>
              <a:rPr lang="en-US" sz="2000" dirty="0"/>
              <a:t> </a:t>
            </a:r>
            <a:r>
              <a:rPr lang="en-US" sz="2000" dirty="0" err="1"/>
              <a:t>trực</a:t>
            </a:r>
            <a:r>
              <a:rPr lang="en-US" sz="2000" dirty="0"/>
              <a:t> </a:t>
            </a:r>
            <a:r>
              <a:rPr lang="en-US" sz="2000" dirty="0" err="1"/>
              <a:t>tiếp</a:t>
            </a:r>
            <a:r>
              <a:rPr lang="en-US" sz="2000" dirty="0"/>
              <a:t> </a:t>
            </a:r>
            <a:r>
              <a:rPr lang="en-US" sz="2000" dirty="0" err="1"/>
              <a:t>với</a:t>
            </a:r>
            <a:r>
              <a:rPr lang="en-US" sz="2000" dirty="0"/>
              <a:t> </a:t>
            </a:r>
            <a:r>
              <a:rPr lang="en-US" sz="2000" dirty="0" err="1"/>
              <a:t>nó</a:t>
            </a:r>
            <a:r>
              <a:rPr lang="en-US" sz="2000" dirty="0"/>
              <a:t>. </a:t>
            </a:r>
          </a:p>
        </p:txBody>
      </p:sp>
      <p:sp>
        <p:nvSpPr>
          <p:cNvPr id="7" name="Title 1"/>
          <p:cNvSpPr>
            <a:spLocks noGrp="1"/>
          </p:cNvSpPr>
          <p:nvPr>
            <p:ph type="title"/>
          </p:nvPr>
        </p:nvSpPr>
        <p:spPr/>
        <p:txBody>
          <a:bodyPr/>
          <a:lstStyle/>
          <a:p>
            <a:r>
              <a:rPr lang="en-US" dirty="0" err="1"/>
              <a:t>Hoạt</a:t>
            </a:r>
            <a:r>
              <a:rPr lang="en-US" dirty="0"/>
              <a:t> </a:t>
            </a:r>
            <a:r>
              <a:rPr lang="en-US" dirty="0" err="1"/>
              <a:t>động</a:t>
            </a:r>
            <a:r>
              <a:rPr lang="en-US" dirty="0"/>
              <a:t> </a:t>
            </a:r>
            <a:r>
              <a:rPr lang="en-US" dirty="0" err="1"/>
              <a:t>của</a:t>
            </a:r>
            <a:r>
              <a:rPr lang="en-US" dirty="0"/>
              <a:t> OSPF - 1</a:t>
            </a:r>
          </a:p>
        </p:txBody>
      </p:sp>
      <p:sp>
        <p:nvSpPr>
          <p:cNvPr id="2" name="Slide Number Placeholder 1"/>
          <p:cNvSpPr>
            <a:spLocks noGrp="1"/>
          </p:cNvSpPr>
          <p:nvPr>
            <p:ph type="sldNum" sz="quarter" idx="12"/>
          </p:nvPr>
        </p:nvSpPr>
        <p:spPr/>
        <p:txBody>
          <a:bodyPr/>
          <a:lstStyle/>
          <a:p>
            <a:fld id="{1AD93096-5B34-4342-9326-69289CEAE4C2}" type="slidenum">
              <a:rPr lang="en-US" smtClean="0"/>
              <a:pPr/>
              <a:t>77</a:t>
            </a:fld>
            <a:endParaRPr lang="en-US" dirty="0">
              <a:solidFill>
                <a:srgbClr val="FFFFFF"/>
              </a:solidFill>
            </a:endParaRPr>
          </a:p>
        </p:txBody>
      </p:sp>
    </p:spTree>
    <p:extLst>
      <p:ext uri="{BB962C8B-B14F-4D97-AF65-F5344CB8AC3E}">
        <p14:creationId xmlns:p14="http://schemas.microsoft.com/office/powerpoint/2010/main" val="373849798"/>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408"/>
          <a:stretch/>
        </p:blipFill>
        <p:spPr bwMode="auto">
          <a:xfrm>
            <a:off x="228600" y="2362201"/>
            <a:ext cx="4550682" cy="3783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072" y="2231886"/>
            <a:ext cx="4123925" cy="40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03086" y="1567541"/>
            <a:ext cx="6850744" cy="707886"/>
          </a:xfrm>
          <a:prstGeom prst="rect">
            <a:avLst/>
          </a:prstGeom>
          <a:noFill/>
        </p:spPr>
        <p:txBody>
          <a:bodyPr wrap="square" rtlCol="0">
            <a:spAutoFit/>
          </a:bodyPr>
          <a:lstStyle/>
          <a:p>
            <a:pPr algn="l"/>
            <a:r>
              <a:rPr lang="en-US" sz="2000" dirty="0"/>
              <a:t>2. </a:t>
            </a:r>
            <a:r>
              <a:rPr lang="en-US" sz="2000" dirty="0" err="1"/>
              <a:t>Mỗi</a:t>
            </a:r>
            <a:r>
              <a:rPr lang="en-US" sz="2000" dirty="0"/>
              <a:t> router </a:t>
            </a:r>
            <a:r>
              <a:rPr lang="en-US" sz="2000" dirty="0" err="1"/>
              <a:t>gửi</a:t>
            </a:r>
            <a:r>
              <a:rPr lang="en-US" sz="2000" dirty="0"/>
              <a:t> </a:t>
            </a:r>
            <a:r>
              <a:rPr lang="en-US" sz="2000" dirty="0" err="1"/>
              <a:t>các</a:t>
            </a:r>
            <a:r>
              <a:rPr lang="en-US" sz="2000" dirty="0"/>
              <a:t> </a:t>
            </a:r>
            <a:r>
              <a:rPr lang="en-US" sz="2000" dirty="0" err="1"/>
              <a:t>gói</a:t>
            </a:r>
            <a:r>
              <a:rPr lang="en-US" sz="2000" dirty="0"/>
              <a:t> tin “Hello” </a:t>
            </a:r>
            <a:r>
              <a:rPr lang="en-US" sz="2000" dirty="0" err="1"/>
              <a:t>để</a:t>
            </a:r>
            <a:r>
              <a:rPr lang="en-US" sz="2000" dirty="0"/>
              <a:t> </a:t>
            </a:r>
            <a:r>
              <a:rPr lang="en-US" sz="2000" dirty="0" err="1"/>
              <a:t>tìm</a:t>
            </a:r>
            <a:r>
              <a:rPr lang="en-US" sz="2000" dirty="0"/>
              <a:t> </a:t>
            </a:r>
            <a:r>
              <a:rPr lang="en-US" sz="2000" dirty="0" err="1"/>
              <a:t>các</a:t>
            </a:r>
            <a:r>
              <a:rPr lang="en-US" sz="2000" dirty="0"/>
              <a:t> </a:t>
            </a:r>
            <a:r>
              <a:rPr lang="en-US" sz="2000" dirty="0" err="1"/>
              <a:t>Neighnor</a:t>
            </a:r>
            <a:r>
              <a:rPr lang="en-US" sz="2000" dirty="0"/>
              <a:t> </a:t>
            </a:r>
            <a:r>
              <a:rPr lang="en-US" sz="2000" dirty="0" err="1"/>
              <a:t>kết</a:t>
            </a:r>
            <a:r>
              <a:rPr lang="en-US" sz="2000" dirty="0"/>
              <a:t> </a:t>
            </a:r>
            <a:r>
              <a:rPr lang="en-US" sz="2000" dirty="0" err="1"/>
              <a:t>nối</a:t>
            </a:r>
            <a:r>
              <a:rPr lang="en-US" sz="2000" dirty="0"/>
              <a:t> </a:t>
            </a:r>
            <a:r>
              <a:rPr lang="en-US" sz="2000" dirty="0" err="1"/>
              <a:t>trực</a:t>
            </a:r>
            <a:r>
              <a:rPr lang="en-US" sz="2000" dirty="0"/>
              <a:t> </a:t>
            </a:r>
            <a:r>
              <a:rPr lang="en-US" sz="2000" dirty="0" err="1"/>
              <a:t>tiếp</a:t>
            </a:r>
            <a:r>
              <a:rPr lang="en-US" sz="2000" dirty="0"/>
              <a:t> </a:t>
            </a:r>
            <a:r>
              <a:rPr lang="en-US" sz="2000" dirty="0" err="1"/>
              <a:t>với</a:t>
            </a:r>
            <a:r>
              <a:rPr lang="en-US" sz="2000" dirty="0"/>
              <a:t> </a:t>
            </a:r>
            <a:r>
              <a:rPr lang="en-US" sz="2000" dirty="0" err="1"/>
              <a:t>nó</a:t>
            </a:r>
            <a:r>
              <a:rPr lang="en-US" sz="2000" dirty="0"/>
              <a:t>.</a:t>
            </a:r>
          </a:p>
        </p:txBody>
      </p:sp>
      <p:sp>
        <p:nvSpPr>
          <p:cNvPr id="7" name="Title 1"/>
          <p:cNvSpPr>
            <a:spLocks noGrp="1"/>
          </p:cNvSpPr>
          <p:nvPr>
            <p:ph type="title"/>
          </p:nvPr>
        </p:nvSpPr>
        <p:spPr/>
        <p:txBody>
          <a:bodyPr/>
          <a:lstStyle/>
          <a:p>
            <a:r>
              <a:rPr lang="en-US" dirty="0" err="1"/>
              <a:t>Hoạt</a:t>
            </a:r>
            <a:r>
              <a:rPr lang="en-US" dirty="0"/>
              <a:t> </a:t>
            </a:r>
            <a:r>
              <a:rPr lang="en-US" dirty="0" err="1"/>
              <a:t>động</a:t>
            </a:r>
            <a:r>
              <a:rPr lang="en-US" dirty="0"/>
              <a:t> </a:t>
            </a:r>
            <a:r>
              <a:rPr lang="en-US" dirty="0" err="1"/>
              <a:t>của</a:t>
            </a:r>
            <a:r>
              <a:rPr lang="en-US" dirty="0"/>
              <a:t> OSPF - 2</a:t>
            </a:r>
          </a:p>
        </p:txBody>
      </p:sp>
      <p:sp>
        <p:nvSpPr>
          <p:cNvPr id="2" name="Slide Number Placeholder 1"/>
          <p:cNvSpPr>
            <a:spLocks noGrp="1"/>
          </p:cNvSpPr>
          <p:nvPr>
            <p:ph type="sldNum" sz="quarter" idx="12"/>
          </p:nvPr>
        </p:nvSpPr>
        <p:spPr/>
        <p:txBody>
          <a:bodyPr/>
          <a:lstStyle/>
          <a:p>
            <a:fld id="{1AD93096-5B34-4342-9326-69289CEAE4C2}" type="slidenum">
              <a:rPr lang="en-US" smtClean="0"/>
              <a:pPr/>
              <a:t>78</a:t>
            </a:fld>
            <a:endParaRPr lang="en-US" dirty="0">
              <a:solidFill>
                <a:srgbClr val="FFFFFF"/>
              </a:solidFill>
            </a:endParaRPr>
          </a:p>
        </p:txBody>
      </p:sp>
    </p:spTree>
    <p:extLst>
      <p:ext uri="{BB962C8B-B14F-4D97-AF65-F5344CB8AC3E}">
        <p14:creationId xmlns:p14="http://schemas.microsoft.com/office/powerpoint/2010/main" val="1351844082"/>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3127" y="1349828"/>
            <a:ext cx="8200929" cy="830997"/>
          </a:xfrm>
          <a:prstGeom prst="rect">
            <a:avLst/>
          </a:prstGeom>
          <a:noFill/>
        </p:spPr>
        <p:txBody>
          <a:bodyPr wrap="square" rtlCol="0">
            <a:spAutoFit/>
          </a:bodyPr>
          <a:lstStyle/>
          <a:p>
            <a:pPr algn="l"/>
            <a:r>
              <a:rPr lang="en-US" sz="2400" dirty="0"/>
              <a:t>3. Router </a:t>
            </a:r>
            <a:r>
              <a:rPr lang="en-US" sz="2400" dirty="0" err="1"/>
              <a:t>xây</a:t>
            </a:r>
            <a:r>
              <a:rPr lang="en-US" sz="2400" dirty="0"/>
              <a:t> </a:t>
            </a:r>
            <a:r>
              <a:rPr lang="en-US" sz="2400" dirty="0" err="1"/>
              <a:t>dựng</a:t>
            </a:r>
            <a:r>
              <a:rPr lang="en-US" sz="2400" dirty="0"/>
              <a:t> </a:t>
            </a:r>
            <a:r>
              <a:rPr lang="en-US" sz="2400" dirty="0" err="1"/>
              <a:t>gói</a:t>
            </a:r>
            <a:r>
              <a:rPr lang="en-US" sz="2400" dirty="0"/>
              <a:t> tin link-state (Link State Packet - LSP) </a:t>
            </a:r>
            <a:r>
              <a:rPr lang="en-US" sz="2400" dirty="0" err="1"/>
              <a:t>chứa</a:t>
            </a:r>
            <a:r>
              <a:rPr lang="en-US" sz="2400" dirty="0"/>
              <a:t> </a:t>
            </a:r>
            <a:r>
              <a:rPr lang="en-US" sz="2400" dirty="0" err="1"/>
              <a:t>thông</a:t>
            </a:r>
            <a:r>
              <a:rPr lang="en-US" sz="2400" dirty="0"/>
              <a:t> tin </a:t>
            </a:r>
            <a:r>
              <a:rPr lang="en-US" sz="2400" dirty="0" err="1"/>
              <a:t>về</a:t>
            </a:r>
            <a:r>
              <a:rPr lang="en-US" sz="2400" dirty="0"/>
              <a:t> </a:t>
            </a:r>
            <a:r>
              <a:rPr lang="en-US" sz="2400" dirty="0" err="1"/>
              <a:t>trạng</a:t>
            </a:r>
            <a:r>
              <a:rPr lang="en-US" sz="2400" dirty="0"/>
              <a:t> </a:t>
            </a:r>
            <a:r>
              <a:rPr lang="en-US" sz="2400" dirty="0" err="1"/>
              <a:t>thái</a:t>
            </a:r>
            <a:r>
              <a:rPr lang="en-US" sz="2400" dirty="0"/>
              <a:t> </a:t>
            </a:r>
            <a:r>
              <a:rPr lang="en-US" sz="2400" dirty="0" err="1"/>
              <a:t>của</a:t>
            </a:r>
            <a:r>
              <a:rPr lang="en-US" sz="2400" dirty="0"/>
              <a:t> </a:t>
            </a:r>
            <a:r>
              <a:rPr lang="en-US" sz="2400" dirty="0" err="1"/>
              <a:t>các</a:t>
            </a:r>
            <a:r>
              <a:rPr lang="en-US" sz="2400" dirty="0"/>
              <a:t> link </a:t>
            </a:r>
            <a:r>
              <a:rPr lang="en-US" sz="2400" dirty="0" err="1"/>
              <a:t>kết</a:t>
            </a:r>
            <a:r>
              <a:rPr lang="en-US" sz="2400" dirty="0"/>
              <a:t> </a:t>
            </a:r>
            <a:r>
              <a:rPr lang="en-US" sz="2400" dirty="0" err="1"/>
              <a:t>nối</a:t>
            </a:r>
            <a:r>
              <a:rPr lang="en-US" sz="2400" dirty="0"/>
              <a:t> </a:t>
            </a:r>
            <a:r>
              <a:rPr lang="en-US" sz="2400" dirty="0" err="1"/>
              <a:t>trực</a:t>
            </a:r>
            <a:r>
              <a:rPr lang="en-US" sz="2400" dirty="0"/>
              <a:t> </a:t>
            </a:r>
            <a:r>
              <a:rPr lang="en-US" sz="2400" dirty="0" err="1"/>
              <a:t>tiếp</a:t>
            </a:r>
            <a:r>
              <a:rPr lang="en-US" sz="2400" dirty="0"/>
              <a:t> </a:t>
            </a:r>
            <a:r>
              <a:rPr lang="en-US" sz="2400" dirty="0" err="1"/>
              <a:t>với</a:t>
            </a:r>
            <a:r>
              <a:rPr lang="en-US" sz="2400" dirty="0"/>
              <a:t> </a:t>
            </a:r>
            <a:r>
              <a:rPr lang="en-US" sz="2400" dirty="0" err="1"/>
              <a:t>nó</a:t>
            </a:r>
            <a:r>
              <a:rPr lang="en-US" sz="2400" dirty="0"/>
              <a:t>.</a:t>
            </a: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8" y="2206170"/>
            <a:ext cx="5552514" cy="4042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185227" y="2173826"/>
            <a:ext cx="3730173" cy="4154984"/>
          </a:xfrm>
          <a:prstGeom prst="rect">
            <a:avLst/>
          </a:prstGeom>
        </p:spPr>
        <p:txBody>
          <a:bodyPr wrap="square">
            <a:spAutoFit/>
          </a:bodyPr>
          <a:lstStyle/>
          <a:p>
            <a:pPr marL="457200" indent="-457200" algn="l">
              <a:buFont typeface="+mj-lt"/>
              <a:buAutoNum type="arabicPeriod"/>
            </a:pPr>
            <a:r>
              <a:rPr lang="en-US" sz="2400" dirty="0"/>
              <a:t>R1; Ethernet network 10.1.0.0/16; Cost 2</a:t>
            </a:r>
          </a:p>
          <a:p>
            <a:pPr marL="457200" indent="-457200" algn="l">
              <a:buFont typeface="+mj-lt"/>
              <a:buAutoNum type="arabicPeriod"/>
            </a:pPr>
            <a:r>
              <a:rPr lang="en-US" sz="2400" dirty="0"/>
              <a:t>R1 -&gt; R2; Serial point-to-point network; 10.2.0.0/16; Cost 20 </a:t>
            </a:r>
          </a:p>
          <a:p>
            <a:pPr marL="457200" indent="-457200" algn="l">
              <a:buFont typeface="+mj-lt"/>
              <a:buAutoNum type="arabicPeriod"/>
            </a:pPr>
            <a:r>
              <a:rPr lang="en-US" sz="2400" dirty="0"/>
              <a:t>R1 -&gt; R3; Serial point-to-point network; 10.7.0.0/16; Cost 5</a:t>
            </a:r>
          </a:p>
          <a:p>
            <a:pPr marL="457200" indent="-457200" algn="l">
              <a:buFont typeface="+mj-lt"/>
              <a:buAutoNum type="arabicPeriod"/>
            </a:pPr>
            <a:r>
              <a:rPr lang="en-US" sz="2400" dirty="0"/>
              <a:t>R1 -&gt; R4; Serial point-to-point network; 10.4.0.0/16; Cost 20</a:t>
            </a:r>
          </a:p>
        </p:txBody>
      </p:sp>
      <p:sp>
        <p:nvSpPr>
          <p:cNvPr id="7" name="Title 1"/>
          <p:cNvSpPr>
            <a:spLocks noGrp="1"/>
          </p:cNvSpPr>
          <p:nvPr>
            <p:ph type="title"/>
          </p:nvPr>
        </p:nvSpPr>
        <p:spPr/>
        <p:txBody>
          <a:bodyPr/>
          <a:lstStyle/>
          <a:p>
            <a:r>
              <a:rPr lang="en-US" dirty="0" err="1"/>
              <a:t>Hoạt</a:t>
            </a:r>
            <a:r>
              <a:rPr lang="en-US" dirty="0"/>
              <a:t> </a:t>
            </a:r>
            <a:r>
              <a:rPr lang="en-US" dirty="0" err="1"/>
              <a:t>động</a:t>
            </a:r>
            <a:r>
              <a:rPr lang="en-US" dirty="0"/>
              <a:t> </a:t>
            </a:r>
            <a:r>
              <a:rPr lang="en-US" dirty="0" err="1"/>
              <a:t>của</a:t>
            </a:r>
            <a:r>
              <a:rPr lang="en-US" dirty="0"/>
              <a:t> OSPF - 3</a:t>
            </a:r>
          </a:p>
        </p:txBody>
      </p:sp>
      <p:sp>
        <p:nvSpPr>
          <p:cNvPr id="4" name="Slide Number Placeholder 3"/>
          <p:cNvSpPr>
            <a:spLocks noGrp="1"/>
          </p:cNvSpPr>
          <p:nvPr>
            <p:ph type="sldNum" sz="quarter" idx="12"/>
          </p:nvPr>
        </p:nvSpPr>
        <p:spPr/>
        <p:txBody>
          <a:bodyPr/>
          <a:lstStyle/>
          <a:p>
            <a:fld id="{1AD93096-5B34-4342-9326-69289CEAE4C2}" type="slidenum">
              <a:rPr lang="en-US" smtClean="0"/>
              <a:pPr/>
              <a:t>79</a:t>
            </a:fld>
            <a:endParaRPr lang="en-US" dirty="0">
              <a:solidFill>
                <a:srgbClr val="FFFFFF"/>
              </a:solidFill>
            </a:endParaRPr>
          </a:p>
        </p:txBody>
      </p:sp>
    </p:spTree>
    <p:extLst>
      <p:ext uri="{BB962C8B-B14F-4D97-AF65-F5344CB8AC3E}">
        <p14:creationId xmlns:p14="http://schemas.microsoft.com/office/powerpoint/2010/main" val="446202357"/>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a:t>Shielded Twisted-Pair Cable</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31" y="1191265"/>
            <a:ext cx="7400538"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8</a:t>
            </a:fld>
            <a:endParaRPr lang="en-US" dirty="0">
              <a:solidFill>
                <a:srgbClr val="FFFFFF"/>
              </a:solidFill>
            </a:endParaRPr>
          </a:p>
        </p:txBody>
      </p:sp>
    </p:spTree>
    <p:extLst>
      <p:ext uri="{BB962C8B-B14F-4D97-AF65-F5344CB8AC3E}">
        <p14:creationId xmlns:p14="http://schemas.microsoft.com/office/powerpoint/2010/main" val="269987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3127" y="1320799"/>
            <a:ext cx="8200929" cy="1200329"/>
          </a:xfrm>
          <a:prstGeom prst="rect">
            <a:avLst/>
          </a:prstGeom>
          <a:noFill/>
        </p:spPr>
        <p:txBody>
          <a:bodyPr wrap="square" rtlCol="0">
            <a:spAutoFit/>
          </a:bodyPr>
          <a:lstStyle/>
          <a:p>
            <a:pPr algn="l"/>
            <a:r>
              <a:rPr lang="en-US" sz="2400" dirty="0"/>
              <a:t>4. </a:t>
            </a:r>
            <a:r>
              <a:rPr lang="en-US" sz="2400" dirty="0" err="1"/>
              <a:t>Các</a:t>
            </a:r>
            <a:r>
              <a:rPr lang="en-US" sz="2400" dirty="0"/>
              <a:t> router </a:t>
            </a:r>
            <a:r>
              <a:rPr lang="en-US" sz="2400" dirty="0" err="1"/>
              <a:t>gửi</a:t>
            </a:r>
            <a:r>
              <a:rPr lang="en-US" sz="2400" dirty="0"/>
              <a:t> (Flood) </a:t>
            </a:r>
            <a:r>
              <a:rPr lang="en-US" sz="2400" dirty="0" err="1"/>
              <a:t>các</a:t>
            </a:r>
            <a:r>
              <a:rPr lang="en-US" sz="2400" dirty="0"/>
              <a:t> LSP </a:t>
            </a:r>
            <a:r>
              <a:rPr lang="en-US" sz="2400" dirty="0" err="1"/>
              <a:t>cho</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Neighnor</a:t>
            </a:r>
            <a:r>
              <a:rPr lang="en-US" sz="2400" dirty="0"/>
              <a:t> </a:t>
            </a:r>
            <a:r>
              <a:rPr lang="en-US" sz="2400" dirty="0" err="1"/>
              <a:t>của</a:t>
            </a:r>
            <a:r>
              <a:rPr lang="en-US" sz="2400" dirty="0"/>
              <a:t> </a:t>
            </a:r>
            <a:r>
              <a:rPr lang="en-US" sz="2400" dirty="0" err="1"/>
              <a:t>nó</a:t>
            </a:r>
            <a:r>
              <a:rPr lang="en-US" sz="2400" dirty="0"/>
              <a:t>, </a:t>
            </a:r>
            <a:r>
              <a:rPr lang="en-US" sz="2400" dirty="0" err="1"/>
              <a:t>các</a:t>
            </a:r>
            <a:r>
              <a:rPr lang="en-US" sz="2400" dirty="0"/>
              <a:t> Neighbor </a:t>
            </a:r>
            <a:r>
              <a:rPr lang="en-US" sz="2400" dirty="0" err="1"/>
              <a:t>nhận</a:t>
            </a:r>
            <a:r>
              <a:rPr lang="en-US" sz="2400" dirty="0"/>
              <a:t> </a:t>
            </a:r>
            <a:r>
              <a:rPr lang="en-US" sz="2400" dirty="0" err="1"/>
              <a:t>được</a:t>
            </a:r>
            <a:r>
              <a:rPr lang="en-US" sz="2400" dirty="0"/>
              <a:t> LSP, </a:t>
            </a:r>
            <a:r>
              <a:rPr lang="en-US" sz="2400" dirty="0" err="1"/>
              <a:t>lưu</a:t>
            </a:r>
            <a:r>
              <a:rPr lang="en-US" sz="2400" dirty="0"/>
              <a:t> </a:t>
            </a:r>
            <a:r>
              <a:rPr lang="en-US" sz="2400" dirty="0" err="1"/>
              <a:t>các</a:t>
            </a:r>
            <a:r>
              <a:rPr lang="en-US" sz="2400" dirty="0"/>
              <a:t> </a:t>
            </a:r>
            <a:r>
              <a:rPr lang="en-US" sz="2400" dirty="0" err="1"/>
              <a:t>thông</a:t>
            </a:r>
            <a:r>
              <a:rPr lang="en-US" sz="2400" dirty="0"/>
              <a:t> tin </a:t>
            </a:r>
            <a:r>
              <a:rPr lang="en-US" sz="2400" dirty="0" err="1"/>
              <a:t>vào</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của</a:t>
            </a:r>
            <a:r>
              <a:rPr lang="en-US" sz="2400" dirty="0"/>
              <a:t> </a:t>
            </a:r>
            <a:r>
              <a:rPr lang="en-US" sz="2400" dirty="0" err="1"/>
              <a:t>nó</a:t>
            </a:r>
            <a:r>
              <a:rPr lang="en-US" sz="2400" dirty="0"/>
              <a:t> </a:t>
            </a:r>
            <a:r>
              <a:rPr lang="en-US" sz="2400" dirty="0" err="1"/>
              <a:t>và</a:t>
            </a:r>
            <a:r>
              <a:rPr lang="en-US" sz="2400" dirty="0"/>
              <a:t> </a:t>
            </a:r>
            <a:r>
              <a:rPr lang="en-US" sz="2400" dirty="0" err="1"/>
              <a:t>chuyển</a:t>
            </a:r>
            <a:r>
              <a:rPr lang="en-US" sz="2400" dirty="0"/>
              <a:t> </a:t>
            </a:r>
            <a:r>
              <a:rPr lang="en-US" sz="2400" dirty="0" err="1"/>
              <a:t>tiếp</a:t>
            </a:r>
            <a:r>
              <a:rPr lang="en-US" sz="2400" dirty="0"/>
              <a:t> </a:t>
            </a:r>
            <a:r>
              <a:rPr lang="en-US" sz="2400" dirty="0" err="1"/>
              <a:t>các</a:t>
            </a:r>
            <a:r>
              <a:rPr lang="en-US" sz="2400" dirty="0"/>
              <a:t> LSP </a:t>
            </a:r>
            <a:r>
              <a:rPr lang="en-US" sz="2400" dirty="0" err="1"/>
              <a:t>này</a:t>
            </a:r>
            <a:r>
              <a:rPr lang="en-US" sz="2400" dirty="0"/>
              <a:t> </a:t>
            </a:r>
            <a:r>
              <a:rPr lang="en-US" sz="2400" dirty="0" err="1"/>
              <a:t>cho</a:t>
            </a:r>
            <a:r>
              <a:rPr lang="en-US" sz="2400" dirty="0"/>
              <a:t> </a:t>
            </a:r>
            <a:r>
              <a:rPr lang="en-US" sz="2400" dirty="0" err="1"/>
              <a:t>các</a:t>
            </a:r>
            <a:r>
              <a:rPr lang="en-US" sz="2400" dirty="0"/>
              <a:t> Neighbor </a:t>
            </a:r>
            <a:r>
              <a:rPr lang="en-US" sz="2400" dirty="0" err="1"/>
              <a:t>khác</a:t>
            </a:r>
            <a:r>
              <a:rPr lang="en-US" sz="2400" dirty="0"/>
              <a: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448945"/>
            <a:ext cx="5336721" cy="3918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p:txBody>
          <a:bodyPr/>
          <a:lstStyle/>
          <a:p>
            <a:r>
              <a:rPr lang="en-US" dirty="0" err="1"/>
              <a:t>Hoạt</a:t>
            </a:r>
            <a:r>
              <a:rPr lang="en-US" dirty="0"/>
              <a:t> </a:t>
            </a:r>
            <a:r>
              <a:rPr lang="en-US" dirty="0" err="1"/>
              <a:t>động</a:t>
            </a:r>
            <a:r>
              <a:rPr lang="en-US" dirty="0"/>
              <a:t> </a:t>
            </a:r>
            <a:r>
              <a:rPr lang="en-US" dirty="0" err="1"/>
              <a:t>của</a:t>
            </a:r>
            <a:r>
              <a:rPr lang="en-US" dirty="0"/>
              <a:t> OSPF - 4</a:t>
            </a:r>
          </a:p>
        </p:txBody>
      </p:sp>
      <p:sp>
        <p:nvSpPr>
          <p:cNvPr id="2" name="Slide Number Placeholder 1"/>
          <p:cNvSpPr>
            <a:spLocks noGrp="1"/>
          </p:cNvSpPr>
          <p:nvPr>
            <p:ph type="sldNum" sz="quarter" idx="12"/>
          </p:nvPr>
        </p:nvSpPr>
        <p:spPr/>
        <p:txBody>
          <a:bodyPr/>
          <a:lstStyle/>
          <a:p>
            <a:fld id="{1AD93096-5B34-4342-9326-69289CEAE4C2}" type="slidenum">
              <a:rPr lang="en-US" smtClean="0"/>
              <a:pPr/>
              <a:t>80</a:t>
            </a:fld>
            <a:endParaRPr lang="en-US" dirty="0">
              <a:solidFill>
                <a:srgbClr val="FFFFFF"/>
              </a:solidFill>
            </a:endParaRPr>
          </a:p>
        </p:txBody>
      </p:sp>
    </p:spTree>
    <p:extLst>
      <p:ext uri="{BB962C8B-B14F-4D97-AF65-F5344CB8AC3E}">
        <p14:creationId xmlns:p14="http://schemas.microsoft.com/office/powerpoint/2010/main" val="3846279302"/>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3126" y="1364339"/>
            <a:ext cx="8200929" cy="1200329"/>
          </a:xfrm>
          <a:prstGeom prst="rect">
            <a:avLst/>
          </a:prstGeom>
          <a:noFill/>
        </p:spPr>
        <p:txBody>
          <a:bodyPr wrap="square" rtlCol="0">
            <a:spAutoFit/>
          </a:bodyPr>
          <a:lstStyle/>
          <a:p>
            <a:pPr algn="l"/>
            <a:r>
              <a:rPr lang="en-US" sz="2400" dirty="0"/>
              <a:t>5. Router </a:t>
            </a:r>
            <a:r>
              <a:rPr lang="en-US" sz="2400" dirty="0" err="1"/>
              <a:t>sử</a:t>
            </a:r>
            <a:r>
              <a:rPr lang="en-US" sz="2400" dirty="0"/>
              <a:t> </a:t>
            </a:r>
            <a:r>
              <a:rPr lang="en-US" sz="2400" dirty="0" err="1"/>
              <a:t>dụng</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Link-State (Link-State Database) </a:t>
            </a:r>
            <a:r>
              <a:rPr lang="en-US" sz="2400" dirty="0" err="1"/>
              <a:t>để</a:t>
            </a:r>
            <a:r>
              <a:rPr lang="en-US" sz="2400" dirty="0"/>
              <a:t> </a:t>
            </a:r>
            <a:r>
              <a:rPr lang="en-US" sz="2400" dirty="0" err="1"/>
              <a:t>xây</a:t>
            </a:r>
            <a:r>
              <a:rPr lang="en-US" sz="2400" dirty="0"/>
              <a:t> </a:t>
            </a:r>
            <a:r>
              <a:rPr lang="en-US" sz="2400" dirty="0" err="1"/>
              <a:t>dựng</a:t>
            </a:r>
            <a:r>
              <a:rPr lang="en-US" sz="2400" dirty="0"/>
              <a:t> </a:t>
            </a:r>
            <a:r>
              <a:rPr lang="en-US" sz="2400" dirty="0" err="1"/>
              <a:t>mô</a:t>
            </a:r>
            <a:r>
              <a:rPr lang="en-US" sz="2400" dirty="0"/>
              <a:t> </a:t>
            </a:r>
            <a:r>
              <a:rPr lang="en-US" sz="2400" dirty="0" err="1"/>
              <a:t>hình</a:t>
            </a:r>
            <a:r>
              <a:rPr lang="en-US" sz="2400" dirty="0"/>
              <a:t> </a:t>
            </a:r>
            <a:r>
              <a:rPr lang="en-US" sz="2400" dirty="0" err="1"/>
              <a:t>mạng</a:t>
            </a:r>
            <a:r>
              <a:rPr lang="en-US" sz="2400" dirty="0"/>
              <a:t> </a:t>
            </a:r>
            <a:r>
              <a:rPr lang="en-US" sz="2400" dirty="0" err="1"/>
              <a:t>và</a:t>
            </a:r>
            <a:r>
              <a:rPr lang="en-US" sz="2400" dirty="0"/>
              <a:t> </a:t>
            </a:r>
            <a:r>
              <a:rPr lang="en-US" sz="2400" dirty="0" err="1"/>
              <a:t>tính</a:t>
            </a:r>
            <a:r>
              <a:rPr lang="en-US" sz="2400" dirty="0"/>
              <a:t> </a:t>
            </a:r>
            <a:r>
              <a:rPr lang="en-US" sz="2400" dirty="0" err="1"/>
              <a:t>toán</a:t>
            </a:r>
            <a:r>
              <a:rPr lang="en-US" sz="2400" dirty="0"/>
              <a:t> </a:t>
            </a:r>
            <a:r>
              <a:rPr lang="en-US" sz="2400" dirty="0" err="1"/>
              <a:t>đường</a:t>
            </a:r>
            <a:r>
              <a:rPr lang="en-US" sz="2400" dirty="0"/>
              <a:t> </a:t>
            </a:r>
            <a:r>
              <a:rPr lang="en-US" sz="2400" dirty="0" err="1"/>
              <a:t>đi</a:t>
            </a:r>
            <a:r>
              <a:rPr lang="en-US" sz="2400" dirty="0"/>
              <a:t> </a:t>
            </a:r>
            <a:r>
              <a:rPr lang="en-US" sz="2400" dirty="0" err="1"/>
              <a:t>tốt</a:t>
            </a:r>
            <a:r>
              <a:rPr lang="en-US" sz="2400" dirty="0"/>
              <a:t> </a:t>
            </a:r>
            <a:r>
              <a:rPr lang="en-US" sz="2400" dirty="0" err="1"/>
              <a:t>nhất</a:t>
            </a:r>
            <a:r>
              <a:rPr lang="en-US" sz="2400" dirty="0"/>
              <a:t> </a:t>
            </a:r>
            <a:r>
              <a:rPr lang="en-US" sz="2400" dirty="0" err="1"/>
              <a:t>đến</a:t>
            </a:r>
            <a:r>
              <a:rPr lang="en-US" sz="2400" dirty="0"/>
              <a:t> </a:t>
            </a:r>
            <a:r>
              <a:rPr lang="en-US" sz="2400" dirty="0" err="1"/>
              <a:t>các</a:t>
            </a:r>
            <a:r>
              <a:rPr lang="en-US" sz="2400" dirty="0"/>
              <a:t> </a:t>
            </a:r>
            <a:r>
              <a:rPr lang="en-US" sz="2400" dirty="0" err="1"/>
              <a:t>mạng</a:t>
            </a:r>
            <a:r>
              <a:rPr lang="en-US" sz="2400" dirty="0"/>
              <a:t> </a:t>
            </a:r>
            <a:r>
              <a:rPr lang="en-US" sz="2400" dirty="0" err="1"/>
              <a:t>đích</a:t>
            </a:r>
            <a:r>
              <a:rPr lang="en-US" sz="2400" dirty="0"/>
              <a:t>.</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686" y="2175109"/>
            <a:ext cx="5268685" cy="4010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p:txBody>
          <a:bodyPr/>
          <a:lstStyle/>
          <a:p>
            <a:r>
              <a:rPr lang="en-US" dirty="0" err="1"/>
              <a:t>Hoạt</a:t>
            </a:r>
            <a:r>
              <a:rPr lang="en-US" dirty="0"/>
              <a:t> </a:t>
            </a:r>
            <a:r>
              <a:rPr lang="en-US" dirty="0" err="1"/>
              <a:t>động</a:t>
            </a:r>
            <a:r>
              <a:rPr lang="en-US" dirty="0"/>
              <a:t> </a:t>
            </a:r>
            <a:r>
              <a:rPr lang="en-US" dirty="0" err="1"/>
              <a:t>của</a:t>
            </a:r>
            <a:r>
              <a:rPr lang="en-US" dirty="0"/>
              <a:t> OSPF - 5</a:t>
            </a:r>
          </a:p>
        </p:txBody>
      </p:sp>
      <p:sp>
        <p:nvSpPr>
          <p:cNvPr id="2" name="Slide Number Placeholder 1"/>
          <p:cNvSpPr>
            <a:spLocks noGrp="1"/>
          </p:cNvSpPr>
          <p:nvPr>
            <p:ph type="sldNum" sz="quarter" idx="12"/>
          </p:nvPr>
        </p:nvSpPr>
        <p:spPr/>
        <p:txBody>
          <a:bodyPr/>
          <a:lstStyle/>
          <a:p>
            <a:fld id="{1AD93096-5B34-4342-9326-69289CEAE4C2}" type="slidenum">
              <a:rPr lang="en-US" smtClean="0"/>
              <a:pPr/>
              <a:t>81</a:t>
            </a:fld>
            <a:endParaRPr lang="en-US" dirty="0">
              <a:solidFill>
                <a:srgbClr val="FFFFFF"/>
              </a:solidFill>
            </a:endParaRPr>
          </a:p>
        </p:txBody>
      </p:sp>
    </p:spTree>
    <p:extLst>
      <p:ext uri="{BB962C8B-B14F-4D97-AF65-F5344CB8AC3E}">
        <p14:creationId xmlns:p14="http://schemas.microsoft.com/office/powerpoint/2010/main" val="1066496186"/>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11967"/>
            <a:ext cx="8077200" cy="4854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a:t>Hoạt</a:t>
            </a:r>
            <a:r>
              <a:rPr lang="en-US" dirty="0"/>
              <a:t> </a:t>
            </a:r>
            <a:r>
              <a:rPr lang="en-US" dirty="0" err="1"/>
              <a:t>động</a:t>
            </a:r>
            <a:r>
              <a:rPr lang="en-US" dirty="0"/>
              <a:t> </a:t>
            </a:r>
            <a:r>
              <a:rPr lang="en-US" dirty="0" err="1"/>
              <a:t>của</a:t>
            </a:r>
            <a:r>
              <a:rPr lang="en-US" dirty="0"/>
              <a:t> OSPF - 5</a:t>
            </a:r>
          </a:p>
        </p:txBody>
      </p:sp>
      <p:sp>
        <p:nvSpPr>
          <p:cNvPr id="3" name="Slide Number Placeholder 2"/>
          <p:cNvSpPr>
            <a:spLocks noGrp="1"/>
          </p:cNvSpPr>
          <p:nvPr>
            <p:ph type="sldNum" sz="quarter" idx="12"/>
          </p:nvPr>
        </p:nvSpPr>
        <p:spPr/>
        <p:txBody>
          <a:bodyPr/>
          <a:lstStyle/>
          <a:p>
            <a:fld id="{1AD93096-5B34-4342-9326-69289CEAE4C2}" type="slidenum">
              <a:rPr lang="en-US" smtClean="0"/>
              <a:pPr/>
              <a:t>82</a:t>
            </a:fld>
            <a:endParaRPr lang="en-US" dirty="0">
              <a:solidFill>
                <a:srgbClr val="FFFFFF"/>
              </a:solidFill>
            </a:endParaRPr>
          </a:p>
        </p:txBody>
      </p:sp>
    </p:spTree>
    <p:extLst>
      <p:ext uri="{BB962C8B-B14F-4D97-AF65-F5344CB8AC3E}">
        <p14:creationId xmlns:p14="http://schemas.microsoft.com/office/powerpoint/2010/main" val="3503190892"/>
      </p:ext>
    </p:extLst>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24" y="1351605"/>
            <a:ext cx="7352152" cy="4862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a:t>Hoạt</a:t>
            </a:r>
            <a:r>
              <a:rPr lang="en-US" dirty="0"/>
              <a:t> </a:t>
            </a:r>
            <a:r>
              <a:rPr lang="en-US" dirty="0" err="1"/>
              <a:t>động</a:t>
            </a:r>
            <a:r>
              <a:rPr lang="en-US" dirty="0"/>
              <a:t> </a:t>
            </a:r>
            <a:r>
              <a:rPr lang="en-US" dirty="0" err="1"/>
              <a:t>của</a:t>
            </a:r>
            <a:r>
              <a:rPr lang="en-US" dirty="0"/>
              <a:t> OSPF - 5</a:t>
            </a:r>
          </a:p>
        </p:txBody>
      </p:sp>
      <p:sp>
        <p:nvSpPr>
          <p:cNvPr id="3" name="Slide Number Placeholder 2"/>
          <p:cNvSpPr>
            <a:spLocks noGrp="1"/>
          </p:cNvSpPr>
          <p:nvPr>
            <p:ph type="sldNum" sz="quarter" idx="12"/>
          </p:nvPr>
        </p:nvSpPr>
        <p:spPr/>
        <p:txBody>
          <a:bodyPr/>
          <a:lstStyle/>
          <a:p>
            <a:fld id="{1AD93096-5B34-4342-9326-69289CEAE4C2}" type="slidenum">
              <a:rPr lang="en-US" smtClean="0"/>
              <a:pPr/>
              <a:t>83</a:t>
            </a:fld>
            <a:endParaRPr lang="en-US" dirty="0">
              <a:solidFill>
                <a:srgbClr val="FFFFFF"/>
              </a:solidFill>
            </a:endParaRPr>
          </a:p>
        </p:txBody>
      </p:sp>
    </p:spTree>
    <p:extLst>
      <p:ext uri="{BB962C8B-B14F-4D97-AF65-F5344CB8AC3E}">
        <p14:creationId xmlns:p14="http://schemas.microsoft.com/office/powerpoint/2010/main" val="44222418"/>
      </p:ext>
    </p:extLst>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11" y="1509713"/>
            <a:ext cx="7649375" cy="5137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a:t>Hoạt</a:t>
            </a:r>
            <a:r>
              <a:rPr lang="en-US" dirty="0"/>
              <a:t> </a:t>
            </a:r>
            <a:r>
              <a:rPr lang="en-US" dirty="0" err="1"/>
              <a:t>động</a:t>
            </a:r>
            <a:r>
              <a:rPr lang="en-US" dirty="0"/>
              <a:t> </a:t>
            </a:r>
            <a:r>
              <a:rPr lang="en-US" dirty="0" err="1"/>
              <a:t>của</a:t>
            </a:r>
            <a:r>
              <a:rPr lang="en-US" dirty="0"/>
              <a:t> OSPF - 6</a:t>
            </a:r>
          </a:p>
        </p:txBody>
      </p:sp>
      <p:sp>
        <p:nvSpPr>
          <p:cNvPr id="3" name="Slide Number Placeholder 2"/>
          <p:cNvSpPr>
            <a:spLocks noGrp="1"/>
          </p:cNvSpPr>
          <p:nvPr>
            <p:ph type="sldNum" sz="quarter" idx="12"/>
          </p:nvPr>
        </p:nvSpPr>
        <p:spPr/>
        <p:txBody>
          <a:bodyPr/>
          <a:lstStyle/>
          <a:p>
            <a:fld id="{1AD93096-5B34-4342-9326-69289CEAE4C2}" type="slidenum">
              <a:rPr lang="en-US" smtClean="0"/>
              <a:pPr/>
              <a:t>84</a:t>
            </a:fld>
            <a:endParaRPr lang="en-US" dirty="0">
              <a:solidFill>
                <a:srgbClr val="FFFFFF"/>
              </a:solidFill>
            </a:endParaRPr>
          </a:p>
        </p:txBody>
      </p:sp>
    </p:spTree>
    <p:extLst>
      <p:ext uri="{BB962C8B-B14F-4D97-AF65-F5344CB8AC3E}">
        <p14:creationId xmlns:p14="http://schemas.microsoft.com/office/powerpoint/2010/main" val="2511635081"/>
      </p:ext>
    </p:extLst>
  </p:cSld>
  <p:clrMapOvr>
    <a:masterClrMapping/>
  </p:clrMapOvr>
  <p:transition spd="med">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038" y="1295400"/>
            <a:ext cx="4686300" cy="5164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a:t>Open Shortest Path First</a:t>
            </a:r>
            <a:br>
              <a:rPr lang="en-US" dirty="0"/>
            </a:br>
            <a:r>
              <a:rPr lang="en-US" dirty="0"/>
              <a:t>Single-area and Multiarea OSPF </a:t>
            </a:r>
            <a:endParaRPr lang="en-US" dirty="0">
              <a:solidFill>
                <a:schemeClr val="accent5">
                  <a:lumMod val="75000"/>
                </a:schemeClr>
              </a:solidFill>
              <a:cs typeface="Arial" pitchFamily="34" charset="0"/>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318" y="1352550"/>
            <a:ext cx="3789362"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85</a:t>
            </a:fld>
            <a:endParaRPr lang="en-US" dirty="0">
              <a:solidFill>
                <a:srgbClr val="FFFFFF"/>
              </a:solidFill>
            </a:endParaRPr>
          </a:p>
        </p:txBody>
      </p:sp>
    </p:spTree>
    <p:extLst>
      <p:ext uri="{BB962C8B-B14F-4D97-AF65-F5344CB8AC3E}">
        <p14:creationId xmlns:p14="http://schemas.microsoft.com/office/powerpoint/2010/main" val="3529486418"/>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fontScale="90000"/>
          </a:bodyPr>
          <a:lstStyle/>
          <a:p>
            <a:pPr eaLnBrk="1" hangingPunct="1">
              <a:defRPr/>
            </a:pPr>
            <a:r>
              <a:rPr lang="en-US" sz="1800" dirty="0"/>
              <a:t>Open Shortest Path First</a:t>
            </a:r>
            <a:br>
              <a:rPr lang="en-US" dirty="0"/>
            </a:br>
            <a:r>
              <a:rPr lang="en-US" dirty="0"/>
              <a:t>Single-area and Multiarea OSPF (cont.)</a:t>
            </a:r>
            <a:endParaRPr lang="en-US" dirty="0">
              <a:solidFill>
                <a:schemeClr val="accent5">
                  <a:lumMod val="75000"/>
                </a:schemeClr>
              </a:solidFill>
              <a:cs typeface="Arial" pitchFamily="34" charset="0"/>
            </a:endParaRPr>
          </a:p>
        </p:txBody>
      </p:sp>
      <p:sp>
        <p:nvSpPr>
          <p:cNvPr id="2" name="Slide Number Placeholder 1"/>
          <p:cNvSpPr>
            <a:spLocks noGrp="1"/>
          </p:cNvSpPr>
          <p:nvPr>
            <p:ph type="sldNum" sz="quarter" idx="12"/>
          </p:nvPr>
        </p:nvSpPr>
        <p:spPr/>
        <p:txBody>
          <a:bodyPr/>
          <a:lstStyle/>
          <a:p>
            <a:fld id="{1AD93096-5B34-4342-9326-69289CEAE4C2}" type="slidenum">
              <a:rPr lang="en-US" smtClean="0"/>
              <a:pPr/>
              <a:t>86</a:t>
            </a:fld>
            <a:endParaRPr lang="en-US" dirty="0">
              <a:solidFill>
                <a:srgbClr val="FFFFFF"/>
              </a:solidFill>
            </a:endParaRPr>
          </a:p>
        </p:txBody>
      </p:sp>
      <p:pic>
        <p:nvPicPr>
          <p:cNvPr id="3" name="Picture 2">
            <a:extLst>
              <a:ext uri="{FF2B5EF4-FFF2-40B4-BE49-F238E27FC236}">
                <a16:creationId xmlns:a16="http://schemas.microsoft.com/office/drawing/2014/main" id="{089524B4-4D10-452C-92E6-21F21C1F6055}"/>
              </a:ext>
            </a:extLst>
          </p:cNvPr>
          <p:cNvPicPr>
            <a:picLocks noChangeAspect="1"/>
          </p:cNvPicPr>
          <p:nvPr/>
        </p:nvPicPr>
        <p:blipFill rotWithShape="1">
          <a:blip r:embed="rId3"/>
          <a:srcRect l="39133" t="10325" r="9200" b="27423"/>
          <a:stretch/>
        </p:blipFill>
        <p:spPr>
          <a:xfrm>
            <a:off x="339725" y="1447799"/>
            <a:ext cx="8456613" cy="5161937"/>
          </a:xfrm>
          <a:prstGeom prst="rect">
            <a:avLst/>
          </a:prstGeom>
        </p:spPr>
      </p:pic>
    </p:spTree>
    <p:extLst>
      <p:ext uri="{BB962C8B-B14F-4D97-AF65-F5344CB8AC3E}">
        <p14:creationId xmlns:p14="http://schemas.microsoft.com/office/powerpoint/2010/main" val="3489390989"/>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2"/>
          <p:cNvSpPr>
            <a:spLocks noGrp="1" noChangeArrowheads="1"/>
          </p:cNvSpPr>
          <p:nvPr>
            <p:ph type="title"/>
          </p:nvPr>
        </p:nvSpPr>
        <p:spPr/>
        <p:txBody>
          <a:bodyPr>
            <a:normAutofit/>
          </a:bodyPr>
          <a:lstStyle/>
          <a:p>
            <a:pPr eaLnBrk="1" hangingPunct="1"/>
            <a:r>
              <a:rPr lang="en-US" altLang="en-US" sz="4300" dirty="0" err="1"/>
              <a:t>Cấu</a:t>
            </a:r>
            <a:r>
              <a:rPr lang="en-US" altLang="en-US" sz="4300" dirty="0"/>
              <a:t> </a:t>
            </a:r>
            <a:r>
              <a:rPr lang="en-US" altLang="en-US" sz="4300" dirty="0" err="1"/>
              <a:t>hình</a:t>
            </a:r>
            <a:r>
              <a:rPr lang="en-US" altLang="en-US" sz="4300" dirty="0"/>
              <a:t> Single area OSPF</a:t>
            </a:r>
          </a:p>
        </p:txBody>
      </p:sp>
      <p:pic>
        <p:nvPicPr>
          <p:cNvPr id="23142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104473"/>
            <a:ext cx="7162800"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5813" name="Text Box 6"/>
          <p:cNvSpPr txBox="1">
            <a:spLocks noChangeArrowheads="1"/>
          </p:cNvSpPr>
          <p:nvPr/>
        </p:nvSpPr>
        <p:spPr bwMode="auto">
          <a:xfrm>
            <a:off x="822960" y="1305282"/>
            <a:ext cx="73152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defRPr/>
            </a:pPr>
            <a:r>
              <a:rPr lang="en-US" sz="2000" dirty="0" err="1">
                <a:latin typeface="+mn-lt"/>
              </a:rPr>
              <a:t>Khởi</a:t>
            </a:r>
            <a:r>
              <a:rPr lang="en-US" sz="2000" dirty="0">
                <a:latin typeface="+mn-lt"/>
              </a:rPr>
              <a:t> </a:t>
            </a:r>
            <a:r>
              <a:rPr lang="en-US" sz="2000" dirty="0" err="1">
                <a:latin typeface="+mn-lt"/>
              </a:rPr>
              <a:t>động</a:t>
            </a:r>
            <a:r>
              <a:rPr lang="en-US" sz="2000" dirty="0">
                <a:latin typeface="+mn-lt"/>
              </a:rPr>
              <a:t> </a:t>
            </a:r>
            <a:r>
              <a:rPr lang="en-US" sz="2000" dirty="0" err="1">
                <a:latin typeface="+mn-lt"/>
              </a:rPr>
              <a:t>định</a:t>
            </a:r>
            <a:r>
              <a:rPr lang="en-US" sz="2000" dirty="0">
                <a:latin typeface="+mn-lt"/>
              </a:rPr>
              <a:t> </a:t>
            </a:r>
            <a:r>
              <a:rPr lang="en-US" sz="2000" dirty="0" err="1">
                <a:latin typeface="+mn-lt"/>
              </a:rPr>
              <a:t>tuyến</a:t>
            </a:r>
            <a:r>
              <a:rPr lang="en-US" sz="2000" dirty="0">
                <a:latin typeface="+mn-lt"/>
              </a:rPr>
              <a:t> OSPF:</a:t>
            </a:r>
          </a:p>
          <a:p>
            <a:pPr>
              <a:spcBef>
                <a:spcPct val="50000"/>
              </a:spcBef>
              <a:defRPr/>
            </a:pPr>
            <a:r>
              <a:rPr lang="en-US" sz="2000" dirty="0">
                <a:latin typeface="+mn-lt"/>
              </a:rPr>
              <a:t>Router(</a:t>
            </a:r>
            <a:r>
              <a:rPr lang="en-US" sz="2000" dirty="0" err="1">
                <a:latin typeface="+mn-lt"/>
              </a:rPr>
              <a:t>config</a:t>
            </a:r>
            <a:r>
              <a:rPr lang="en-US" sz="2000" dirty="0">
                <a:latin typeface="+mn-lt"/>
              </a:rPr>
              <a:t>)#</a:t>
            </a:r>
            <a:r>
              <a:rPr lang="en-US" sz="2000" b="1" dirty="0">
                <a:latin typeface="+mn-lt"/>
              </a:rPr>
              <a:t>router </a:t>
            </a:r>
            <a:r>
              <a:rPr lang="en-US" sz="2000" b="1" dirty="0" err="1">
                <a:latin typeface="+mn-lt"/>
              </a:rPr>
              <a:t>ospf</a:t>
            </a:r>
            <a:r>
              <a:rPr lang="en-US" sz="2000" dirty="0">
                <a:latin typeface="+mn-lt"/>
              </a:rPr>
              <a:t> </a:t>
            </a:r>
            <a:r>
              <a:rPr lang="en-US" sz="2000" i="1" dirty="0">
                <a:latin typeface="+mn-lt"/>
              </a:rPr>
              <a:t>process-id</a:t>
            </a:r>
          </a:p>
          <a:p>
            <a:pPr>
              <a:spcBef>
                <a:spcPct val="50000"/>
              </a:spcBef>
              <a:defRPr/>
            </a:pPr>
            <a:r>
              <a:rPr lang="en-US" sz="2000" dirty="0" err="1">
                <a:latin typeface="+mn-lt"/>
              </a:rPr>
              <a:t>Khai</a:t>
            </a:r>
            <a:r>
              <a:rPr lang="en-US" sz="2000" dirty="0">
                <a:latin typeface="+mn-lt"/>
              </a:rPr>
              <a:t> </a:t>
            </a:r>
            <a:r>
              <a:rPr lang="en-US" sz="2000" dirty="0" err="1">
                <a:latin typeface="+mn-lt"/>
              </a:rPr>
              <a:t>báo</a:t>
            </a:r>
            <a:r>
              <a:rPr lang="en-US" sz="2000" dirty="0">
                <a:latin typeface="+mn-lt"/>
              </a:rPr>
              <a:t> </a:t>
            </a:r>
            <a:r>
              <a:rPr lang="en-US" sz="2000" dirty="0" err="1">
                <a:latin typeface="+mn-lt"/>
              </a:rPr>
              <a:t>địa</a:t>
            </a:r>
            <a:r>
              <a:rPr lang="en-US" sz="2000" dirty="0">
                <a:latin typeface="+mn-lt"/>
              </a:rPr>
              <a:t> </a:t>
            </a:r>
            <a:r>
              <a:rPr lang="en-US" sz="2000" dirty="0" err="1">
                <a:latin typeface="+mn-lt"/>
              </a:rPr>
              <a:t>chỉ</a:t>
            </a:r>
            <a:r>
              <a:rPr lang="en-US" sz="2000" dirty="0">
                <a:latin typeface="+mn-lt"/>
              </a:rPr>
              <a:t> </a:t>
            </a:r>
            <a:r>
              <a:rPr lang="en-US" sz="2000" dirty="0" err="1">
                <a:latin typeface="+mn-lt"/>
              </a:rPr>
              <a:t>mạng</a:t>
            </a:r>
            <a:r>
              <a:rPr lang="en-US" sz="2000" dirty="0">
                <a:latin typeface="+mn-lt"/>
              </a:rPr>
              <a:t> </a:t>
            </a:r>
            <a:r>
              <a:rPr lang="en-US" sz="2000" dirty="0" err="1">
                <a:latin typeface="+mn-lt"/>
              </a:rPr>
              <a:t>cho</a:t>
            </a:r>
            <a:r>
              <a:rPr lang="en-US" sz="2000" dirty="0">
                <a:latin typeface="+mn-lt"/>
              </a:rPr>
              <a:t> OSPF:</a:t>
            </a:r>
          </a:p>
          <a:p>
            <a:pPr>
              <a:spcBef>
                <a:spcPct val="50000"/>
              </a:spcBef>
              <a:defRPr/>
            </a:pPr>
            <a:r>
              <a:rPr lang="en-US" sz="2000" dirty="0">
                <a:latin typeface="+mn-lt"/>
              </a:rPr>
              <a:t>Router(</a:t>
            </a:r>
            <a:r>
              <a:rPr lang="en-US" sz="2000" dirty="0" err="1">
                <a:latin typeface="+mn-lt"/>
              </a:rPr>
              <a:t>config</a:t>
            </a:r>
            <a:r>
              <a:rPr lang="en-US" sz="2000" dirty="0">
                <a:latin typeface="+mn-lt"/>
              </a:rPr>
              <a:t>-router)#</a:t>
            </a:r>
            <a:r>
              <a:rPr lang="en-US" sz="2000" b="1" dirty="0">
                <a:latin typeface="+mn-lt"/>
              </a:rPr>
              <a:t>network</a:t>
            </a:r>
            <a:r>
              <a:rPr lang="en-US" sz="2000" dirty="0">
                <a:latin typeface="+mn-lt"/>
              </a:rPr>
              <a:t> </a:t>
            </a:r>
            <a:r>
              <a:rPr lang="en-US" sz="2000" i="1" dirty="0">
                <a:latin typeface="+mn-lt"/>
              </a:rPr>
              <a:t>address</a:t>
            </a:r>
            <a:r>
              <a:rPr lang="en-US" sz="2000" dirty="0">
                <a:latin typeface="+mn-lt"/>
              </a:rPr>
              <a:t> </a:t>
            </a:r>
            <a:r>
              <a:rPr lang="en-US" sz="2000" i="1" dirty="0" err="1">
                <a:latin typeface="+mn-lt"/>
              </a:rPr>
              <a:t>willcard</a:t>
            </a:r>
            <a:r>
              <a:rPr lang="en-US" sz="2000" i="1" dirty="0">
                <a:latin typeface="+mn-lt"/>
              </a:rPr>
              <a:t>-mask</a:t>
            </a:r>
            <a:r>
              <a:rPr lang="en-US" sz="2000" dirty="0">
                <a:latin typeface="+mn-lt"/>
              </a:rPr>
              <a:t> </a:t>
            </a:r>
            <a:r>
              <a:rPr lang="en-US" sz="2000" b="1" dirty="0">
                <a:latin typeface="+mn-lt"/>
              </a:rPr>
              <a:t>area</a:t>
            </a:r>
            <a:r>
              <a:rPr lang="en-US" sz="2000" dirty="0">
                <a:latin typeface="+mn-lt"/>
              </a:rPr>
              <a:t> </a:t>
            </a:r>
            <a:r>
              <a:rPr lang="en-US" sz="2000" i="1" dirty="0">
                <a:latin typeface="+mn-lt"/>
              </a:rPr>
              <a:t>area-id</a:t>
            </a:r>
          </a:p>
        </p:txBody>
      </p:sp>
      <p:sp>
        <p:nvSpPr>
          <p:cNvPr id="2" name="Slide Number Placeholder 1"/>
          <p:cNvSpPr>
            <a:spLocks noGrp="1"/>
          </p:cNvSpPr>
          <p:nvPr>
            <p:ph type="sldNum" sz="quarter" idx="12"/>
          </p:nvPr>
        </p:nvSpPr>
        <p:spPr/>
        <p:txBody>
          <a:bodyPr/>
          <a:lstStyle/>
          <a:p>
            <a:fld id="{1AD93096-5B34-4342-9326-69289CEAE4C2}" type="slidenum">
              <a:rPr lang="en-US" smtClean="0"/>
              <a:pPr/>
              <a:t>87</a:t>
            </a:fld>
            <a:endParaRPr lang="en-US" dirty="0">
              <a:solidFill>
                <a:srgbClr val="FFFFFF"/>
              </a:solidFill>
            </a:endParaRPr>
          </a:p>
        </p:txBody>
      </p:sp>
    </p:spTree>
    <p:extLst>
      <p:ext uri="{BB962C8B-B14F-4D97-AF65-F5344CB8AC3E}">
        <p14:creationId xmlns:p14="http://schemas.microsoft.com/office/powerpoint/2010/main" val="24776325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2"/>
          <p:cNvSpPr>
            <a:spLocks noGrp="1" noChangeArrowheads="1"/>
          </p:cNvSpPr>
          <p:nvPr>
            <p:ph type="title"/>
          </p:nvPr>
        </p:nvSpPr>
        <p:spPr/>
        <p:txBody>
          <a:bodyPr/>
          <a:lstStyle/>
          <a:p>
            <a:r>
              <a:rPr lang="en-US" altLang="en-US" sz="4300" dirty="0" err="1">
                <a:solidFill>
                  <a:srgbClr val="000000">
                    <a:lumMod val="75000"/>
                    <a:lumOff val="25000"/>
                  </a:srgbClr>
                </a:solidFill>
              </a:rPr>
              <a:t>Cấu</a:t>
            </a:r>
            <a:r>
              <a:rPr lang="en-US" altLang="en-US" sz="4300" dirty="0">
                <a:solidFill>
                  <a:srgbClr val="000000">
                    <a:lumMod val="75000"/>
                    <a:lumOff val="25000"/>
                  </a:srgbClr>
                </a:solidFill>
              </a:rPr>
              <a:t> </a:t>
            </a:r>
            <a:r>
              <a:rPr lang="en-US" altLang="en-US" sz="4300" dirty="0" err="1">
                <a:solidFill>
                  <a:srgbClr val="000000">
                    <a:lumMod val="75000"/>
                    <a:lumOff val="25000"/>
                  </a:srgbClr>
                </a:solidFill>
              </a:rPr>
              <a:t>hình</a:t>
            </a:r>
            <a:r>
              <a:rPr lang="en-US" altLang="en-US" sz="4300" dirty="0">
                <a:solidFill>
                  <a:srgbClr val="000000">
                    <a:lumMod val="75000"/>
                    <a:lumOff val="25000"/>
                  </a:srgbClr>
                </a:solidFill>
              </a:rPr>
              <a:t> OSPF </a:t>
            </a:r>
            <a:r>
              <a:rPr lang="en-US" altLang="en-US" sz="4300" dirty="0" err="1">
                <a:solidFill>
                  <a:srgbClr val="000000">
                    <a:lumMod val="75000"/>
                    <a:lumOff val="25000"/>
                  </a:srgbClr>
                </a:solidFill>
              </a:rPr>
              <a:t>đơn</a:t>
            </a:r>
            <a:r>
              <a:rPr lang="en-US" altLang="en-US" sz="4300" dirty="0">
                <a:solidFill>
                  <a:srgbClr val="000000">
                    <a:lumMod val="75000"/>
                    <a:lumOff val="25000"/>
                  </a:srgbClr>
                </a:solidFill>
              </a:rPr>
              <a:t> </a:t>
            </a:r>
            <a:r>
              <a:rPr lang="en-US" altLang="en-US" sz="4300" dirty="0" err="1">
                <a:solidFill>
                  <a:srgbClr val="000000">
                    <a:lumMod val="75000"/>
                    <a:lumOff val="25000"/>
                  </a:srgbClr>
                </a:solidFill>
              </a:rPr>
              <a:t>vùng</a:t>
            </a:r>
            <a:endParaRPr lang="en-US" altLang="en-US" sz="2800" dirty="0"/>
          </a:p>
        </p:txBody>
      </p:sp>
      <p:grpSp>
        <p:nvGrpSpPr>
          <p:cNvPr id="232452" name="Group 4"/>
          <p:cNvGrpSpPr>
            <a:grpSpLocks/>
          </p:cNvGrpSpPr>
          <p:nvPr/>
        </p:nvGrpSpPr>
        <p:grpSpPr bwMode="auto">
          <a:xfrm>
            <a:off x="2209800" y="1676400"/>
            <a:ext cx="4713288" cy="2405063"/>
            <a:chOff x="1152" y="981"/>
            <a:chExt cx="2969" cy="1515"/>
          </a:xfrm>
        </p:grpSpPr>
        <p:sp>
          <p:nvSpPr>
            <p:cNvPr id="232479" name="Text Box 5"/>
            <p:cNvSpPr txBox="1">
              <a:spLocks noChangeArrowheads="1"/>
            </p:cNvSpPr>
            <p:nvPr/>
          </p:nvSpPr>
          <p:spPr bwMode="auto">
            <a:xfrm>
              <a:off x="2304" y="1344"/>
              <a:ext cx="47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b="1">
                  <a:latin typeface="Arial" charset="0"/>
                </a:rPr>
                <a:t>R2</a:t>
              </a:r>
            </a:p>
          </p:txBody>
        </p:sp>
        <p:pic>
          <p:nvPicPr>
            <p:cNvPr id="232480"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2" y="1008"/>
              <a:ext cx="522"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81"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 y="1744"/>
              <a:ext cx="37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82" name="Picture 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0" y="1728"/>
              <a:ext cx="42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83" name="Text Box 9"/>
            <p:cNvSpPr txBox="1">
              <a:spLocks noChangeArrowheads="1"/>
            </p:cNvSpPr>
            <p:nvPr/>
          </p:nvSpPr>
          <p:spPr bwMode="auto">
            <a:xfrm>
              <a:off x="1152" y="1536"/>
              <a:ext cx="4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b="1">
                  <a:latin typeface="Arial" charset="0"/>
                </a:rPr>
                <a:t>R1</a:t>
              </a:r>
            </a:p>
          </p:txBody>
        </p:sp>
        <p:sp>
          <p:nvSpPr>
            <p:cNvPr id="232484" name="Text Box 10"/>
            <p:cNvSpPr txBox="1">
              <a:spLocks noChangeArrowheads="1"/>
            </p:cNvSpPr>
            <p:nvPr/>
          </p:nvSpPr>
          <p:spPr bwMode="auto">
            <a:xfrm>
              <a:off x="3552" y="1536"/>
              <a:ext cx="4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b="1">
                  <a:latin typeface="Arial" charset="0"/>
                </a:rPr>
                <a:t>R3</a:t>
              </a:r>
            </a:p>
          </p:txBody>
        </p:sp>
        <p:cxnSp>
          <p:nvCxnSpPr>
            <p:cNvPr id="232485" name="AutoShape 11"/>
            <p:cNvCxnSpPr>
              <a:cxnSpLocks noChangeShapeType="1"/>
            </p:cNvCxnSpPr>
            <p:nvPr/>
          </p:nvCxnSpPr>
          <p:spPr bwMode="auto">
            <a:xfrm>
              <a:off x="2784" y="1163"/>
              <a:ext cx="816" cy="719"/>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232486" name="AutoShape 12"/>
            <p:cNvCxnSpPr>
              <a:cxnSpLocks noChangeShapeType="1"/>
            </p:cNvCxnSpPr>
            <p:nvPr/>
          </p:nvCxnSpPr>
          <p:spPr bwMode="auto">
            <a:xfrm rot="10800000" flipV="1">
              <a:off x="1572" y="1163"/>
              <a:ext cx="690" cy="765"/>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232487" name="Line 13"/>
            <p:cNvSpPr>
              <a:spLocks noChangeShapeType="1"/>
            </p:cNvSpPr>
            <p:nvPr/>
          </p:nvSpPr>
          <p:spPr bwMode="auto">
            <a:xfrm>
              <a:off x="1392" y="2016"/>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488" name="Line 14"/>
            <p:cNvSpPr>
              <a:spLocks noChangeShapeType="1"/>
            </p:cNvSpPr>
            <p:nvPr/>
          </p:nvSpPr>
          <p:spPr bwMode="auto">
            <a:xfrm>
              <a:off x="3840" y="2016"/>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489" name="Text Box 15"/>
            <p:cNvSpPr txBox="1">
              <a:spLocks noChangeArrowheads="1"/>
            </p:cNvSpPr>
            <p:nvPr/>
          </p:nvSpPr>
          <p:spPr bwMode="auto">
            <a:xfrm>
              <a:off x="2043" y="981"/>
              <a:ext cx="2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200" b="1">
                  <a:latin typeface="Arial" charset="0"/>
                </a:rPr>
                <a:t>S0</a:t>
              </a:r>
            </a:p>
          </p:txBody>
        </p:sp>
        <p:sp>
          <p:nvSpPr>
            <p:cNvPr id="232490" name="Text Box 16"/>
            <p:cNvSpPr txBox="1">
              <a:spLocks noChangeArrowheads="1"/>
            </p:cNvSpPr>
            <p:nvPr/>
          </p:nvSpPr>
          <p:spPr bwMode="auto">
            <a:xfrm>
              <a:off x="2736" y="1008"/>
              <a:ext cx="2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200" b="1">
                  <a:latin typeface="Arial" charset="0"/>
                </a:rPr>
                <a:t>S1</a:t>
              </a:r>
            </a:p>
          </p:txBody>
        </p:sp>
        <p:sp>
          <p:nvSpPr>
            <p:cNvPr id="232491" name="Text Box 17"/>
            <p:cNvSpPr txBox="1">
              <a:spLocks noChangeArrowheads="1"/>
            </p:cNvSpPr>
            <p:nvPr/>
          </p:nvSpPr>
          <p:spPr bwMode="auto">
            <a:xfrm>
              <a:off x="1440" y="2016"/>
              <a:ext cx="2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200" b="1">
                  <a:latin typeface="Arial" charset="0"/>
                </a:rPr>
                <a:t>E0</a:t>
              </a:r>
            </a:p>
          </p:txBody>
        </p:sp>
        <p:sp>
          <p:nvSpPr>
            <p:cNvPr id="232492" name="Text Box 18"/>
            <p:cNvSpPr txBox="1">
              <a:spLocks noChangeArrowheads="1"/>
            </p:cNvSpPr>
            <p:nvPr/>
          </p:nvSpPr>
          <p:spPr bwMode="auto">
            <a:xfrm>
              <a:off x="3408" y="1680"/>
              <a:ext cx="2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200" b="1">
                  <a:latin typeface="Arial" charset="0"/>
                </a:rPr>
                <a:t>S0</a:t>
              </a:r>
            </a:p>
          </p:txBody>
        </p:sp>
        <p:sp>
          <p:nvSpPr>
            <p:cNvPr id="232493" name="Text Box 19"/>
            <p:cNvSpPr txBox="1">
              <a:spLocks noChangeArrowheads="1"/>
            </p:cNvSpPr>
            <p:nvPr/>
          </p:nvSpPr>
          <p:spPr bwMode="auto">
            <a:xfrm>
              <a:off x="3888" y="1968"/>
              <a:ext cx="2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200" b="1">
                  <a:latin typeface="Arial" charset="0"/>
                </a:rPr>
                <a:t>E0</a:t>
              </a:r>
            </a:p>
          </p:txBody>
        </p:sp>
        <p:sp>
          <p:nvSpPr>
            <p:cNvPr id="232494" name="Text Box 20"/>
            <p:cNvSpPr txBox="1">
              <a:spLocks noChangeArrowheads="1"/>
            </p:cNvSpPr>
            <p:nvPr/>
          </p:nvSpPr>
          <p:spPr bwMode="auto">
            <a:xfrm>
              <a:off x="1536" y="1776"/>
              <a:ext cx="2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200" b="1">
                  <a:latin typeface="Arial" charset="0"/>
                </a:rPr>
                <a:t>S0</a:t>
              </a:r>
            </a:p>
          </p:txBody>
        </p:sp>
        <p:sp>
          <p:nvSpPr>
            <p:cNvPr id="232495" name="Line 21"/>
            <p:cNvSpPr>
              <a:spLocks noChangeShapeType="1"/>
            </p:cNvSpPr>
            <p:nvPr/>
          </p:nvSpPr>
          <p:spPr bwMode="auto">
            <a:xfrm>
              <a:off x="1248" y="2496"/>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496" name="Line 22"/>
            <p:cNvSpPr>
              <a:spLocks noChangeShapeType="1"/>
            </p:cNvSpPr>
            <p:nvPr/>
          </p:nvSpPr>
          <p:spPr bwMode="auto">
            <a:xfrm>
              <a:off x="3744" y="2496"/>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2453" name="Text Box 23"/>
          <p:cNvSpPr txBox="1">
            <a:spLocks noChangeArrowheads="1"/>
          </p:cNvSpPr>
          <p:nvPr/>
        </p:nvSpPr>
        <p:spPr bwMode="auto">
          <a:xfrm>
            <a:off x="1339850" y="3276600"/>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600" b="1">
                <a:latin typeface="Arial" charset="0"/>
              </a:rPr>
              <a:t>200.0.0.17</a:t>
            </a:r>
          </a:p>
        </p:txBody>
      </p:sp>
      <p:sp>
        <p:nvSpPr>
          <p:cNvPr id="232454" name="Text Box 24"/>
          <p:cNvSpPr txBox="1">
            <a:spLocks noChangeArrowheads="1"/>
          </p:cNvSpPr>
          <p:nvPr/>
        </p:nvSpPr>
        <p:spPr bwMode="auto">
          <a:xfrm>
            <a:off x="3068638" y="28956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600" b="1">
                <a:latin typeface="Arial" charset="0"/>
              </a:rPr>
              <a:t>200.0.0.9</a:t>
            </a:r>
          </a:p>
        </p:txBody>
      </p:sp>
      <p:sp>
        <p:nvSpPr>
          <p:cNvPr id="232455" name="Text Box 25"/>
          <p:cNvSpPr txBox="1">
            <a:spLocks noChangeArrowheads="1"/>
          </p:cNvSpPr>
          <p:nvPr/>
        </p:nvSpPr>
        <p:spPr bwMode="auto">
          <a:xfrm>
            <a:off x="2895600" y="1981200"/>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600" b="1">
                <a:latin typeface="Arial" charset="0"/>
              </a:rPr>
              <a:t>200.0.0.10</a:t>
            </a:r>
          </a:p>
        </p:txBody>
      </p:sp>
      <p:sp>
        <p:nvSpPr>
          <p:cNvPr id="232456" name="Text Box 26"/>
          <p:cNvSpPr txBox="1">
            <a:spLocks noChangeArrowheads="1"/>
          </p:cNvSpPr>
          <p:nvPr/>
        </p:nvSpPr>
        <p:spPr bwMode="auto">
          <a:xfrm>
            <a:off x="4537075" y="1981200"/>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600" b="1">
                <a:latin typeface="Arial" charset="0"/>
              </a:rPr>
              <a:t>200.0.0.13</a:t>
            </a:r>
          </a:p>
        </p:txBody>
      </p:sp>
      <p:sp>
        <p:nvSpPr>
          <p:cNvPr id="232457" name="Text Box 27"/>
          <p:cNvSpPr txBox="1">
            <a:spLocks noChangeArrowheads="1"/>
          </p:cNvSpPr>
          <p:nvPr/>
        </p:nvSpPr>
        <p:spPr bwMode="auto">
          <a:xfrm>
            <a:off x="4953000" y="3048000"/>
            <a:ext cx="1300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600" b="1">
                <a:latin typeface="Arial" charset="0"/>
              </a:rPr>
              <a:t>200.0.0.14</a:t>
            </a:r>
          </a:p>
        </p:txBody>
      </p:sp>
      <p:sp>
        <p:nvSpPr>
          <p:cNvPr id="232458" name="Text Box 28"/>
          <p:cNvSpPr txBox="1">
            <a:spLocks noChangeArrowheads="1"/>
          </p:cNvSpPr>
          <p:nvPr/>
        </p:nvSpPr>
        <p:spPr bwMode="auto">
          <a:xfrm>
            <a:off x="6858000" y="30480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600" b="1">
                <a:latin typeface="Arial" charset="0"/>
              </a:rPr>
              <a:t>200.0.0.33</a:t>
            </a:r>
          </a:p>
        </p:txBody>
      </p:sp>
      <p:sp>
        <p:nvSpPr>
          <p:cNvPr id="232459" name="Text Box 29"/>
          <p:cNvSpPr txBox="1">
            <a:spLocks noChangeArrowheads="1"/>
          </p:cNvSpPr>
          <p:nvPr/>
        </p:nvSpPr>
        <p:spPr bwMode="auto">
          <a:xfrm>
            <a:off x="2743200" y="3733800"/>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600" b="1">
                <a:latin typeface="Arial" charset="0"/>
              </a:rPr>
              <a:t>200.0.0.18</a:t>
            </a:r>
          </a:p>
        </p:txBody>
      </p:sp>
      <p:sp>
        <p:nvSpPr>
          <p:cNvPr id="232460" name="Text Box 30"/>
          <p:cNvSpPr txBox="1">
            <a:spLocks noChangeArrowheads="1"/>
          </p:cNvSpPr>
          <p:nvPr/>
        </p:nvSpPr>
        <p:spPr bwMode="auto">
          <a:xfrm>
            <a:off x="6858000" y="3733800"/>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600" b="1">
                <a:latin typeface="Arial" charset="0"/>
              </a:rPr>
              <a:t>200.0.0.34</a:t>
            </a:r>
          </a:p>
        </p:txBody>
      </p:sp>
      <p:sp>
        <p:nvSpPr>
          <p:cNvPr id="232461" name="Text Box 31"/>
          <p:cNvSpPr txBox="1">
            <a:spLocks noChangeArrowheads="1"/>
          </p:cNvSpPr>
          <p:nvPr/>
        </p:nvSpPr>
        <p:spPr bwMode="auto">
          <a:xfrm>
            <a:off x="685800" y="36576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400" b="1">
                <a:solidFill>
                  <a:srgbClr val="FF8001"/>
                </a:solidFill>
                <a:latin typeface="Arial" charset="0"/>
              </a:rPr>
              <a:t>255.255.255.240</a:t>
            </a:r>
            <a:r>
              <a:rPr lang="en-US" altLang="en-US" sz="1600" b="1">
                <a:solidFill>
                  <a:srgbClr val="FF8001"/>
                </a:solidFill>
                <a:latin typeface="Arial" charset="0"/>
              </a:rPr>
              <a:t> </a:t>
            </a:r>
          </a:p>
        </p:txBody>
      </p:sp>
      <p:sp>
        <p:nvSpPr>
          <p:cNvPr id="232462" name="Text Box 32"/>
          <p:cNvSpPr txBox="1">
            <a:spLocks noChangeArrowheads="1"/>
          </p:cNvSpPr>
          <p:nvPr/>
        </p:nvSpPr>
        <p:spPr bwMode="auto">
          <a:xfrm>
            <a:off x="1600200" y="23622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400" b="1">
                <a:solidFill>
                  <a:srgbClr val="FF8001"/>
                </a:solidFill>
                <a:latin typeface="Arial" charset="0"/>
              </a:rPr>
              <a:t>255.255.255.252</a:t>
            </a:r>
            <a:r>
              <a:rPr lang="en-US" altLang="en-US" sz="1600" b="1">
                <a:solidFill>
                  <a:srgbClr val="FF8001"/>
                </a:solidFill>
                <a:latin typeface="Arial" charset="0"/>
              </a:rPr>
              <a:t> </a:t>
            </a:r>
          </a:p>
        </p:txBody>
      </p:sp>
      <p:sp>
        <p:nvSpPr>
          <p:cNvPr id="232463" name="Text Box 33"/>
          <p:cNvSpPr txBox="1">
            <a:spLocks noChangeArrowheads="1"/>
          </p:cNvSpPr>
          <p:nvPr/>
        </p:nvSpPr>
        <p:spPr bwMode="auto">
          <a:xfrm>
            <a:off x="5562600" y="22860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400" b="1">
                <a:solidFill>
                  <a:srgbClr val="FF8001"/>
                </a:solidFill>
                <a:latin typeface="Arial" charset="0"/>
              </a:rPr>
              <a:t>255.255.255.252</a:t>
            </a:r>
            <a:r>
              <a:rPr lang="en-US" altLang="en-US" sz="1600" b="1">
                <a:solidFill>
                  <a:srgbClr val="FF8001"/>
                </a:solidFill>
                <a:latin typeface="Arial" charset="0"/>
              </a:rPr>
              <a:t> </a:t>
            </a:r>
          </a:p>
        </p:txBody>
      </p:sp>
      <p:sp>
        <p:nvSpPr>
          <p:cNvPr id="232464" name="Text Box 34"/>
          <p:cNvSpPr txBox="1">
            <a:spLocks noChangeArrowheads="1"/>
          </p:cNvSpPr>
          <p:nvPr/>
        </p:nvSpPr>
        <p:spPr bwMode="auto">
          <a:xfrm>
            <a:off x="6781800" y="3429000"/>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sz="1400" b="1">
                <a:solidFill>
                  <a:srgbClr val="FF8001"/>
                </a:solidFill>
                <a:latin typeface="Arial" charset="0"/>
              </a:rPr>
              <a:t>255.255.255.224</a:t>
            </a:r>
            <a:r>
              <a:rPr lang="en-US" altLang="en-US" sz="1600" b="1">
                <a:solidFill>
                  <a:srgbClr val="FF8001"/>
                </a:solidFill>
                <a:latin typeface="Arial" charset="0"/>
              </a:rPr>
              <a:t> </a:t>
            </a:r>
          </a:p>
        </p:txBody>
      </p:sp>
      <p:sp>
        <p:nvSpPr>
          <p:cNvPr id="232465" name="Text Box 35"/>
          <p:cNvSpPr txBox="1">
            <a:spLocks noChangeArrowheads="1"/>
          </p:cNvSpPr>
          <p:nvPr/>
        </p:nvSpPr>
        <p:spPr bwMode="auto">
          <a:xfrm>
            <a:off x="152400" y="5105400"/>
            <a:ext cx="4495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just" eaLnBrk="1" hangingPunct="1"/>
            <a:r>
              <a:rPr lang="en-US" altLang="en-US" sz="1200"/>
              <a:t>R1#</a:t>
            </a:r>
            <a:r>
              <a:rPr lang="en-US" altLang="en-US" sz="1200" b="1"/>
              <a:t>config t</a:t>
            </a:r>
            <a:endParaRPr lang="en-US" altLang="en-US" sz="1200"/>
          </a:p>
          <a:p>
            <a:pPr algn="just" eaLnBrk="1" hangingPunct="1"/>
            <a:r>
              <a:rPr lang="en-US" altLang="en-US" sz="1200"/>
              <a:t>Enter configuration commands, one per line. End with CNTL/Z.</a:t>
            </a:r>
          </a:p>
          <a:p>
            <a:pPr algn="just" eaLnBrk="1" hangingPunct="1"/>
            <a:r>
              <a:rPr lang="en-US" altLang="en-US" sz="1200"/>
              <a:t>R1(config)#</a:t>
            </a:r>
            <a:r>
              <a:rPr lang="en-US" altLang="en-US" sz="1200" b="1"/>
              <a:t>router ospf 1</a:t>
            </a:r>
            <a:endParaRPr lang="en-US" altLang="en-US" sz="1200"/>
          </a:p>
          <a:p>
            <a:pPr algn="just" eaLnBrk="1" hangingPunct="1"/>
            <a:r>
              <a:rPr lang="en-US" altLang="en-US" sz="1200"/>
              <a:t>R1(config-router)#</a:t>
            </a:r>
            <a:r>
              <a:rPr lang="en-US" altLang="en-US" sz="1200" b="1"/>
              <a:t>network 200.0.0.16    0.0.0.15   area 0</a:t>
            </a:r>
            <a:endParaRPr lang="en-US" altLang="en-US" sz="1200"/>
          </a:p>
          <a:p>
            <a:pPr algn="just" eaLnBrk="1" hangingPunct="1"/>
            <a:r>
              <a:rPr lang="en-US" altLang="en-US" sz="1200"/>
              <a:t>R1(config-router)#</a:t>
            </a:r>
            <a:r>
              <a:rPr lang="en-US" altLang="en-US" sz="1200" b="1"/>
              <a:t>network 200.0.0. 8     0.0.0.3     area 0</a:t>
            </a:r>
            <a:r>
              <a:rPr lang="en-US" altLang="en-US" sz="1200"/>
              <a:t> </a:t>
            </a:r>
          </a:p>
          <a:p>
            <a:pPr algn="just" eaLnBrk="1" hangingPunct="1"/>
            <a:r>
              <a:rPr lang="en-US" altLang="en-US" sz="1200"/>
              <a:t>R1(config-router)#</a:t>
            </a:r>
            <a:r>
              <a:rPr lang="en-US" altLang="en-US" sz="1200" b="1"/>
              <a:t>^Z</a:t>
            </a:r>
          </a:p>
        </p:txBody>
      </p:sp>
      <p:grpSp>
        <p:nvGrpSpPr>
          <p:cNvPr id="232466" name="Group 36"/>
          <p:cNvGrpSpPr>
            <a:grpSpLocks/>
          </p:cNvGrpSpPr>
          <p:nvPr/>
        </p:nvGrpSpPr>
        <p:grpSpPr bwMode="auto">
          <a:xfrm>
            <a:off x="2209800" y="3886200"/>
            <a:ext cx="647700" cy="585788"/>
            <a:chOff x="768" y="2352"/>
            <a:chExt cx="408" cy="369"/>
          </a:xfrm>
        </p:grpSpPr>
        <p:pic>
          <p:nvPicPr>
            <p:cNvPr id="232477"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 y="2352"/>
              <a:ext cx="408"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78" name="Text Box 38"/>
            <p:cNvSpPr txBox="1">
              <a:spLocks noChangeArrowheads="1"/>
            </p:cNvSpPr>
            <p:nvPr/>
          </p:nvSpPr>
          <p:spPr bwMode="auto">
            <a:xfrm>
              <a:off x="844" y="2361"/>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a:latin typeface="Arial" charset="0"/>
                </a:rPr>
                <a:t>A</a:t>
              </a:r>
            </a:p>
          </p:txBody>
        </p:sp>
      </p:grpSp>
      <p:grpSp>
        <p:nvGrpSpPr>
          <p:cNvPr id="232467" name="Group 39"/>
          <p:cNvGrpSpPr>
            <a:grpSpLocks/>
          </p:cNvGrpSpPr>
          <p:nvPr/>
        </p:nvGrpSpPr>
        <p:grpSpPr bwMode="auto">
          <a:xfrm>
            <a:off x="6172200" y="3886200"/>
            <a:ext cx="647700" cy="685800"/>
            <a:chOff x="4032" y="2304"/>
            <a:chExt cx="408" cy="432"/>
          </a:xfrm>
        </p:grpSpPr>
        <p:pic>
          <p:nvPicPr>
            <p:cNvPr id="232475" name="Picture 4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2" y="2304"/>
              <a:ext cx="40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76" name="Text Box 41"/>
            <p:cNvSpPr txBox="1">
              <a:spLocks noChangeArrowheads="1"/>
            </p:cNvSpPr>
            <p:nvPr/>
          </p:nvSpPr>
          <p:spPr bwMode="auto">
            <a:xfrm>
              <a:off x="4127" y="2375"/>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r>
                <a:rPr lang="en-US" altLang="en-US">
                  <a:latin typeface="Arial" charset="0"/>
                </a:rPr>
                <a:t>B</a:t>
              </a:r>
            </a:p>
          </p:txBody>
        </p:sp>
      </p:grpSp>
      <p:sp>
        <p:nvSpPr>
          <p:cNvPr id="232468" name="Text Box 42"/>
          <p:cNvSpPr txBox="1">
            <a:spLocks noChangeArrowheads="1"/>
          </p:cNvSpPr>
          <p:nvPr/>
        </p:nvSpPr>
        <p:spPr bwMode="auto">
          <a:xfrm>
            <a:off x="4648200" y="4953000"/>
            <a:ext cx="4648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just" eaLnBrk="1" hangingPunct="1"/>
            <a:r>
              <a:rPr lang="en-US" altLang="en-US" sz="1200"/>
              <a:t>R3#</a:t>
            </a:r>
            <a:r>
              <a:rPr lang="en-US" altLang="en-US" sz="1200" b="1"/>
              <a:t>config t</a:t>
            </a:r>
            <a:endParaRPr lang="en-US" altLang="en-US" sz="1200"/>
          </a:p>
          <a:p>
            <a:pPr algn="just" eaLnBrk="1" hangingPunct="1"/>
            <a:r>
              <a:rPr lang="en-US" altLang="en-US" sz="1200"/>
              <a:t>Enter configuration commands, one per line. End with CNTL/Z.</a:t>
            </a:r>
          </a:p>
          <a:p>
            <a:pPr algn="just" eaLnBrk="1" hangingPunct="1"/>
            <a:r>
              <a:rPr lang="en-US" altLang="en-US" sz="1200"/>
              <a:t>R3(config)#</a:t>
            </a:r>
            <a:r>
              <a:rPr lang="en-US" altLang="en-US" sz="1200" b="1"/>
              <a:t>router ospf 1</a:t>
            </a:r>
            <a:endParaRPr lang="en-US" altLang="en-US" sz="1200"/>
          </a:p>
          <a:p>
            <a:pPr algn="just" eaLnBrk="1" hangingPunct="1"/>
            <a:r>
              <a:rPr lang="en-US" altLang="en-US" sz="1200"/>
              <a:t>R3(config-router)#</a:t>
            </a:r>
            <a:r>
              <a:rPr lang="en-US" altLang="en-US" sz="1200" b="1"/>
              <a:t>network 200.0.0. 32    0.0.0.31   area 0</a:t>
            </a:r>
            <a:endParaRPr lang="en-US" altLang="en-US" sz="1200"/>
          </a:p>
          <a:p>
            <a:pPr algn="just" eaLnBrk="1" hangingPunct="1"/>
            <a:r>
              <a:rPr lang="en-US" altLang="en-US" sz="1200"/>
              <a:t>R3(config-router)#</a:t>
            </a:r>
            <a:r>
              <a:rPr lang="en-US" altLang="en-US" sz="1200" b="1"/>
              <a:t>network 200.0.0. 12     0.0.0.3     area 0</a:t>
            </a:r>
            <a:r>
              <a:rPr lang="en-US" altLang="en-US" sz="1200"/>
              <a:t> </a:t>
            </a:r>
          </a:p>
          <a:p>
            <a:pPr algn="just" eaLnBrk="1" hangingPunct="1"/>
            <a:r>
              <a:rPr lang="en-US" altLang="en-US" sz="1200"/>
              <a:t>R3(config-router)#</a:t>
            </a:r>
            <a:r>
              <a:rPr lang="en-US" altLang="en-US" sz="1200" b="1"/>
              <a:t>^Z</a:t>
            </a:r>
          </a:p>
        </p:txBody>
      </p:sp>
      <p:sp>
        <p:nvSpPr>
          <p:cNvPr id="232469" name="Text Box 43"/>
          <p:cNvSpPr txBox="1">
            <a:spLocks noChangeArrowheads="1"/>
          </p:cNvSpPr>
          <p:nvPr/>
        </p:nvSpPr>
        <p:spPr bwMode="auto">
          <a:xfrm>
            <a:off x="5791200" y="63246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en-US"/>
              <a:t>12 - 15</a:t>
            </a:r>
          </a:p>
        </p:txBody>
      </p:sp>
      <p:sp>
        <p:nvSpPr>
          <p:cNvPr id="232470" name="Line 44"/>
          <p:cNvSpPr>
            <a:spLocks noChangeShapeType="1"/>
          </p:cNvSpPr>
          <p:nvPr/>
        </p:nvSpPr>
        <p:spPr bwMode="auto">
          <a:xfrm flipV="1">
            <a:off x="6705600" y="6096000"/>
            <a:ext cx="685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2471" name="AutoShape 45"/>
          <p:cNvSpPr>
            <a:spLocks/>
          </p:cNvSpPr>
          <p:nvPr/>
        </p:nvSpPr>
        <p:spPr bwMode="auto">
          <a:xfrm rot="-5400000">
            <a:off x="7453312" y="5191126"/>
            <a:ext cx="180975" cy="1600200"/>
          </a:xfrm>
          <a:prstGeom prst="leftBrace">
            <a:avLst>
              <a:gd name="adj1" fmla="val 73684"/>
              <a:gd name="adj2" fmla="val 501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232472" name="AutoShape 47"/>
          <p:cNvSpPr>
            <a:spLocks/>
          </p:cNvSpPr>
          <p:nvPr/>
        </p:nvSpPr>
        <p:spPr bwMode="auto">
          <a:xfrm rot="5400000" flipV="1">
            <a:off x="7458075" y="4672013"/>
            <a:ext cx="180975" cy="1600200"/>
          </a:xfrm>
          <a:prstGeom prst="leftBrace">
            <a:avLst>
              <a:gd name="adj1" fmla="val 73684"/>
              <a:gd name="adj2" fmla="val 5099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endParaRPr lang="en-US" altLang="en-US"/>
          </a:p>
        </p:txBody>
      </p:sp>
      <p:sp>
        <p:nvSpPr>
          <p:cNvPr id="232473" name="Text Box 48"/>
          <p:cNvSpPr txBox="1">
            <a:spLocks noChangeArrowheads="1"/>
          </p:cNvSpPr>
          <p:nvPr/>
        </p:nvSpPr>
        <p:spPr bwMode="auto">
          <a:xfrm>
            <a:off x="7086600" y="45720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en-US"/>
              <a:t>32 - 63</a:t>
            </a:r>
          </a:p>
        </p:txBody>
      </p:sp>
      <p:sp>
        <p:nvSpPr>
          <p:cNvPr id="232474" name="Line 49"/>
          <p:cNvSpPr>
            <a:spLocks noChangeShapeType="1"/>
          </p:cNvSpPr>
          <p:nvPr/>
        </p:nvSpPr>
        <p:spPr bwMode="auto">
          <a:xfrm>
            <a:off x="7543800" y="4876800"/>
            <a:ext cx="2286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Slide Number Placeholder 1"/>
          <p:cNvSpPr>
            <a:spLocks noGrp="1"/>
          </p:cNvSpPr>
          <p:nvPr>
            <p:ph type="sldNum" sz="quarter" idx="12"/>
          </p:nvPr>
        </p:nvSpPr>
        <p:spPr/>
        <p:txBody>
          <a:bodyPr/>
          <a:lstStyle/>
          <a:p>
            <a:fld id="{1AD93096-5B34-4342-9326-69289CEAE4C2}" type="slidenum">
              <a:rPr lang="en-US" smtClean="0"/>
              <a:pPr/>
              <a:t>88</a:t>
            </a:fld>
            <a:endParaRPr lang="en-US" dirty="0">
              <a:solidFill>
                <a:srgbClr val="FFFFFF"/>
              </a:solidFill>
            </a:endParaRPr>
          </a:p>
        </p:txBody>
      </p:sp>
    </p:spTree>
    <p:extLst>
      <p:ext uri="{BB962C8B-B14F-4D97-AF65-F5344CB8AC3E}">
        <p14:creationId xmlns:p14="http://schemas.microsoft.com/office/powerpoint/2010/main" val="545562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2"/>
          <p:cNvSpPr>
            <a:spLocks noGrp="1" noChangeArrowheads="1"/>
          </p:cNvSpPr>
          <p:nvPr>
            <p:ph type="title"/>
          </p:nvPr>
        </p:nvSpPr>
        <p:spPr/>
        <p:txBody>
          <a:bodyPr>
            <a:normAutofit/>
          </a:bodyPr>
          <a:lstStyle/>
          <a:p>
            <a:pPr eaLnBrk="1" hangingPunct="1"/>
            <a:r>
              <a:rPr lang="en-US" altLang="en-US" sz="4300" dirty="0" err="1"/>
              <a:t>Thay</a:t>
            </a:r>
            <a:r>
              <a:rPr lang="en-US" altLang="en-US" sz="4300" dirty="0"/>
              <a:t> </a:t>
            </a:r>
            <a:r>
              <a:rPr lang="en-US" altLang="en-US" sz="4300" dirty="0" err="1"/>
              <a:t>đổi</a:t>
            </a:r>
            <a:r>
              <a:rPr lang="en-US" altLang="en-US" sz="4300" dirty="0"/>
              <a:t> </a:t>
            </a:r>
            <a:r>
              <a:rPr lang="en-US" altLang="en-US" sz="4300" dirty="0" err="1"/>
              <a:t>giá</a:t>
            </a:r>
            <a:r>
              <a:rPr lang="en-US" altLang="en-US" sz="4300" dirty="0"/>
              <a:t> </a:t>
            </a:r>
            <a:r>
              <a:rPr lang="en-US" altLang="en-US" sz="4300" dirty="0" err="1"/>
              <a:t>trị</a:t>
            </a:r>
            <a:r>
              <a:rPr lang="en-US" altLang="en-US" sz="4300" dirty="0"/>
              <a:t> chi </a:t>
            </a:r>
            <a:r>
              <a:rPr lang="en-US" altLang="en-US" sz="4300" dirty="0" err="1"/>
              <a:t>phí</a:t>
            </a:r>
            <a:r>
              <a:rPr lang="en-US" altLang="en-US" sz="4300" dirty="0"/>
              <a:t> </a:t>
            </a:r>
            <a:r>
              <a:rPr lang="en-US" altLang="en-US" sz="4300" dirty="0" err="1"/>
              <a:t>của</a:t>
            </a:r>
            <a:r>
              <a:rPr lang="en-US" altLang="en-US" sz="4300" dirty="0"/>
              <a:t> OSPF</a:t>
            </a:r>
          </a:p>
        </p:txBody>
      </p:sp>
      <p:sp>
        <p:nvSpPr>
          <p:cNvPr id="380932" name="Text Box 3"/>
          <p:cNvSpPr txBox="1">
            <a:spLocks noChangeArrowheads="1"/>
          </p:cNvSpPr>
          <p:nvPr/>
        </p:nvSpPr>
        <p:spPr bwMode="auto">
          <a:xfrm>
            <a:off x="790303" y="1371600"/>
            <a:ext cx="7315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defRPr/>
            </a:pPr>
            <a:r>
              <a:rPr lang="en-US" sz="2400" dirty="0" err="1">
                <a:latin typeface="+mn-lt"/>
              </a:rPr>
              <a:t>Thay</a:t>
            </a:r>
            <a:r>
              <a:rPr lang="en-US" sz="2400" dirty="0">
                <a:latin typeface="+mn-lt"/>
              </a:rPr>
              <a:t> </a:t>
            </a:r>
            <a:r>
              <a:rPr lang="en-US" sz="2400" dirty="0" err="1">
                <a:latin typeface="+mn-lt"/>
              </a:rPr>
              <a:t>đổi</a:t>
            </a:r>
            <a:r>
              <a:rPr lang="en-US" sz="2400" dirty="0">
                <a:latin typeface="+mn-lt"/>
              </a:rPr>
              <a:t> </a:t>
            </a:r>
            <a:r>
              <a:rPr lang="en-US" sz="2400" dirty="0" err="1">
                <a:latin typeface="+mn-lt"/>
              </a:rPr>
              <a:t>giá</a:t>
            </a:r>
            <a:r>
              <a:rPr lang="en-US" sz="2400" dirty="0">
                <a:latin typeface="+mn-lt"/>
              </a:rPr>
              <a:t> </a:t>
            </a:r>
            <a:r>
              <a:rPr lang="en-US" sz="2400" dirty="0" err="1">
                <a:latin typeface="+mn-lt"/>
              </a:rPr>
              <a:t>trị</a:t>
            </a:r>
            <a:r>
              <a:rPr lang="en-US" sz="2400" dirty="0">
                <a:latin typeface="+mn-lt"/>
              </a:rPr>
              <a:t> chi </a:t>
            </a:r>
            <a:r>
              <a:rPr lang="en-US" sz="2400" dirty="0" err="1">
                <a:latin typeface="+mn-lt"/>
              </a:rPr>
              <a:t>phí</a:t>
            </a:r>
            <a:r>
              <a:rPr lang="en-US" sz="2400" dirty="0">
                <a:latin typeface="+mn-lt"/>
              </a:rPr>
              <a:t> </a:t>
            </a:r>
            <a:r>
              <a:rPr lang="en-US" sz="2400" dirty="0" err="1">
                <a:latin typeface="+mn-lt"/>
              </a:rPr>
              <a:t>cho</a:t>
            </a:r>
            <a:r>
              <a:rPr lang="en-US" sz="2400" dirty="0">
                <a:latin typeface="+mn-lt"/>
              </a:rPr>
              <a:t> OSPF:</a:t>
            </a:r>
          </a:p>
          <a:p>
            <a:pPr>
              <a:spcBef>
                <a:spcPct val="50000"/>
              </a:spcBef>
              <a:defRPr/>
            </a:pPr>
            <a:r>
              <a:rPr lang="en-US" sz="2400" dirty="0">
                <a:latin typeface="+mn-lt"/>
              </a:rPr>
              <a:t>Router(</a:t>
            </a:r>
            <a:r>
              <a:rPr lang="en-US" sz="2400" dirty="0" err="1">
                <a:latin typeface="+mn-lt"/>
              </a:rPr>
              <a:t>config</a:t>
            </a:r>
            <a:r>
              <a:rPr lang="en-US" sz="2400" dirty="0">
                <a:latin typeface="+mn-lt"/>
              </a:rPr>
              <a:t>)#</a:t>
            </a:r>
            <a:r>
              <a:rPr lang="en-US" sz="2400" b="1" dirty="0">
                <a:latin typeface="+mn-lt"/>
              </a:rPr>
              <a:t>interface serial</a:t>
            </a:r>
            <a:r>
              <a:rPr lang="en-US" sz="2400" dirty="0">
                <a:latin typeface="+mn-lt"/>
              </a:rPr>
              <a:t> </a:t>
            </a:r>
            <a:r>
              <a:rPr lang="en-US" sz="2400" i="1" dirty="0">
                <a:latin typeface="+mn-lt"/>
              </a:rPr>
              <a:t>0/0</a:t>
            </a:r>
          </a:p>
          <a:p>
            <a:pPr>
              <a:spcBef>
                <a:spcPct val="50000"/>
              </a:spcBef>
              <a:defRPr/>
            </a:pPr>
            <a:r>
              <a:rPr lang="en-US" sz="2400" dirty="0">
                <a:latin typeface="+mn-lt"/>
              </a:rPr>
              <a:t>Router(</a:t>
            </a:r>
            <a:r>
              <a:rPr lang="en-US" sz="2400" dirty="0" err="1">
                <a:latin typeface="+mn-lt"/>
              </a:rPr>
              <a:t>config</a:t>
            </a:r>
            <a:r>
              <a:rPr lang="en-US" sz="2400" dirty="0">
                <a:latin typeface="+mn-lt"/>
              </a:rPr>
              <a:t>-if)#</a:t>
            </a:r>
            <a:r>
              <a:rPr lang="en-US" sz="2400" b="1" dirty="0">
                <a:latin typeface="+mn-lt"/>
              </a:rPr>
              <a:t>bandwidth</a:t>
            </a:r>
            <a:r>
              <a:rPr lang="en-US" sz="2400" dirty="0">
                <a:latin typeface="+mn-lt"/>
              </a:rPr>
              <a:t> </a:t>
            </a:r>
            <a:r>
              <a:rPr lang="en-US" sz="2400" i="1" dirty="0">
                <a:latin typeface="+mn-lt"/>
              </a:rPr>
              <a:t>64</a:t>
            </a:r>
            <a:r>
              <a:rPr lang="en-US" sz="2400" dirty="0">
                <a:latin typeface="+mn-lt"/>
              </a:rPr>
              <a:t> </a:t>
            </a:r>
            <a:endParaRPr lang="en-US" sz="2400" i="1" dirty="0">
              <a:latin typeface="+mn-lt"/>
            </a:endParaRPr>
          </a:p>
        </p:txBody>
      </p:sp>
      <p:pic>
        <p:nvPicPr>
          <p:cNvPr id="2365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303" y="3026099"/>
            <a:ext cx="7783512"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89</a:t>
            </a:fld>
            <a:endParaRPr lang="en-US" dirty="0">
              <a:solidFill>
                <a:srgbClr val="FFFFFF"/>
              </a:solidFill>
            </a:endParaRPr>
          </a:p>
        </p:txBody>
      </p:sp>
    </p:spTree>
    <p:extLst>
      <p:ext uri="{BB962C8B-B14F-4D97-AF65-F5344CB8AC3E}">
        <p14:creationId xmlns:p14="http://schemas.microsoft.com/office/powerpoint/2010/main" val="2053574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err="1"/>
              <a:t>Cáp</a:t>
            </a:r>
            <a:r>
              <a:rPr lang="en-US" dirty="0"/>
              <a:t> </a:t>
            </a:r>
            <a:r>
              <a:rPr lang="en-US" dirty="0" err="1"/>
              <a:t>đồng</a:t>
            </a:r>
            <a:r>
              <a:rPr lang="en-US" dirty="0"/>
              <a:t> </a:t>
            </a:r>
            <a:r>
              <a:rPr lang="en-US" dirty="0" err="1"/>
              <a:t>trục</a:t>
            </a:r>
            <a:r>
              <a:rPr lang="en-US" dirty="0"/>
              <a:t> - Coaxial Cable</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597" y="1295400"/>
            <a:ext cx="6486525" cy="5084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9</a:t>
            </a:fld>
            <a:endParaRPr lang="en-US" dirty="0">
              <a:solidFill>
                <a:srgbClr val="FFFFFF"/>
              </a:solidFill>
            </a:endParaRPr>
          </a:p>
        </p:txBody>
      </p:sp>
    </p:spTree>
    <p:extLst>
      <p:ext uri="{BB962C8B-B14F-4D97-AF65-F5344CB8AC3E}">
        <p14:creationId xmlns:p14="http://schemas.microsoft.com/office/powerpoint/2010/main" val="195178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1" name="Rectangle 2"/>
          <p:cNvSpPr>
            <a:spLocks noGrp="1" noChangeArrowheads="1"/>
          </p:cNvSpPr>
          <p:nvPr>
            <p:ph type="title"/>
          </p:nvPr>
        </p:nvSpPr>
        <p:spPr>
          <a:xfrm>
            <a:off x="1150938" y="214313"/>
            <a:ext cx="7793037" cy="1157287"/>
          </a:xfrm>
        </p:spPr>
        <p:txBody>
          <a:bodyPr>
            <a:noAutofit/>
          </a:bodyPr>
          <a:lstStyle/>
          <a:p>
            <a:pPr eaLnBrk="1" hangingPunct="1"/>
            <a:r>
              <a:rPr lang="en-US" altLang="en-US" sz="4300" dirty="0"/>
              <a:t>OSPF </a:t>
            </a:r>
            <a:r>
              <a:rPr lang="en-US" altLang="en-US" sz="4300" dirty="0" err="1"/>
              <a:t>thực</a:t>
            </a:r>
            <a:r>
              <a:rPr lang="en-US" altLang="en-US" sz="4300" dirty="0"/>
              <a:t> </a:t>
            </a:r>
            <a:r>
              <a:rPr lang="en-US" altLang="en-US" sz="4300" dirty="0" err="1"/>
              <a:t>hiện</a:t>
            </a:r>
            <a:r>
              <a:rPr lang="en-US" altLang="en-US" sz="4300" dirty="0"/>
              <a:t> </a:t>
            </a:r>
            <a:r>
              <a:rPr lang="en-US" altLang="en-US" sz="4300" dirty="0" err="1"/>
              <a:t>quảng</a:t>
            </a:r>
            <a:r>
              <a:rPr lang="en-US" altLang="en-US" sz="4300" dirty="0"/>
              <a:t> </a:t>
            </a:r>
            <a:r>
              <a:rPr lang="en-US" altLang="en-US" sz="4300" dirty="0" err="1"/>
              <a:t>bá</a:t>
            </a:r>
            <a:r>
              <a:rPr lang="en-US" altLang="en-US" sz="4300" dirty="0"/>
              <a:t> </a:t>
            </a:r>
            <a:r>
              <a:rPr lang="en-US" altLang="en-US" sz="4300" dirty="0" err="1"/>
              <a:t>đường</a:t>
            </a:r>
            <a:r>
              <a:rPr lang="en-US" altLang="en-US" sz="4300" dirty="0"/>
              <a:t> </a:t>
            </a:r>
            <a:r>
              <a:rPr lang="en-US" altLang="en-US" sz="4300" dirty="0" err="1"/>
              <a:t>mặc</a:t>
            </a:r>
            <a:r>
              <a:rPr lang="en-US" altLang="en-US" sz="4300" dirty="0"/>
              <a:t> </a:t>
            </a:r>
            <a:r>
              <a:rPr lang="en-US" altLang="en-US" sz="4300" dirty="0" err="1"/>
              <a:t>định</a:t>
            </a:r>
            <a:endParaRPr lang="en-US" altLang="en-US" sz="4300" dirty="0"/>
          </a:p>
        </p:txBody>
      </p:sp>
      <p:sp>
        <p:nvSpPr>
          <p:cNvPr id="381956" name="Text Box 3"/>
          <p:cNvSpPr txBox="1">
            <a:spLocks noChangeArrowheads="1"/>
          </p:cNvSpPr>
          <p:nvPr/>
        </p:nvSpPr>
        <p:spPr bwMode="auto">
          <a:xfrm>
            <a:off x="990600" y="1371600"/>
            <a:ext cx="75438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defRPr/>
            </a:pPr>
            <a:r>
              <a:rPr lang="en-US" sz="2000" dirty="0" err="1">
                <a:latin typeface="+mn-lt"/>
              </a:rPr>
              <a:t>Cấu</a:t>
            </a:r>
            <a:r>
              <a:rPr lang="en-US" sz="2000" dirty="0">
                <a:latin typeface="+mn-lt"/>
              </a:rPr>
              <a:t> </a:t>
            </a:r>
            <a:r>
              <a:rPr lang="en-US" sz="2000" dirty="0" err="1">
                <a:latin typeface="+mn-lt"/>
              </a:rPr>
              <a:t>hình</a:t>
            </a:r>
            <a:r>
              <a:rPr lang="en-US" sz="2000" dirty="0">
                <a:latin typeface="+mn-lt"/>
              </a:rPr>
              <a:t> </a:t>
            </a:r>
            <a:r>
              <a:rPr lang="en-US" sz="2000" dirty="0" err="1">
                <a:latin typeface="+mn-lt"/>
              </a:rPr>
              <a:t>đường</a:t>
            </a:r>
            <a:r>
              <a:rPr lang="en-US" sz="2000" dirty="0">
                <a:latin typeface="+mn-lt"/>
              </a:rPr>
              <a:t> </a:t>
            </a:r>
            <a:r>
              <a:rPr lang="en-US" sz="2000" dirty="0" err="1">
                <a:latin typeface="+mn-lt"/>
              </a:rPr>
              <a:t>mặc</a:t>
            </a:r>
            <a:r>
              <a:rPr lang="en-US" sz="2000" dirty="0">
                <a:latin typeface="+mn-lt"/>
              </a:rPr>
              <a:t> </a:t>
            </a:r>
            <a:r>
              <a:rPr lang="en-US" sz="2000" dirty="0" err="1">
                <a:latin typeface="+mn-lt"/>
              </a:rPr>
              <a:t>định</a:t>
            </a:r>
            <a:r>
              <a:rPr lang="en-US" sz="2000" dirty="0">
                <a:latin typeface="+mn-lt"/>
              </a:rPr>
              <a:t> </a:t>
            </a:r>
            <a:r>
              <a:rPr lang="en-US" sz="2000" dirty="0" err="1">
                <a:latin typeface="+mn-lt"/>
              </a:rPr>
              <a:t>cho</a:t>
            </a:r>
            <a:r>
              <a:rPr lang="en-US" sz="2000" dirty="0">
                <a:latin typeface="+mn-lt"/>
              </a:rPr>
              <a:t> router </a:t>
            </a:r>
            <a:r>
              <a:rPr lang="en-US" sz="2000" dirty="0" err="1">
                <a:latin typeface="+mn-lt"/>
              </a:rPr>
              <a:t>có</a:t>
            </a:r>
            <a:r>
              <a:rPr lang="en-US" sz="2000" dirty="0">
                <a:latin typeface="+mn-lt"/>
              </a:rPr>
              <a:t> </a:t>
            </a:r>
            <a:r>
              <a:rPr lang="en-US" sz="2000" dirty="0" err="1">
                <a:latin typeface="+mn-lt"/>
              </a:rPr>
              <a:t>cổng</a:t>
            </a:r>
            <a:r>
              <a:rPr lang="en-US" sz="2000" dirty="0">
                <a:latin typeface="+mn-lt"/>
              </a:rPr>
              <a:t> </a:t>
            </a:r>
            <a:r>
              <a:rPr lang="en-US" sz="2000" dirty="0" err="1">
                <a:latin typeface="+mn-lt"/>
              </a:rPr>
              <a:t>kết</a:t>
            </a:r>
            <a:r>
              <a:rPr lang="en-US" sz="2000" dirty="0">
                <a:latin typeface="+mn-lt"/>
              </a:rPr>
              <a:t> </a:t>
            </a:r>
            <a:r>
              <a:rPr lang="en-US" sz="2000" dirty="0" err="1">
                <a:latin typeface="+mn-lt"/>
              </a:rPr>
              <a:t>nối</a:t>
            </a:r>
            <a:r>
              <a:rPr lang="en-US" sz="2000" dirty="0">
                <a:latin typeface="+mn-lt"/>
              </a:rPr>
              <a:t> </a:t>
            </a:r>
            <a:r>
              <a:rPr lang="en-US" sz="2000" dirty="0" err="1">
                <a:latin typeface="+mn-lt"/>
              </a:rPr>
              <a:t>ra</a:t>
            </a:r>
            <a:r>
              <a:rPr lang="en-US" sz="2000" dirty="0">
                <a:latin typeface="+mn-lt"/>
              </a:rPr>
              <a:t> </a:t>
            </a:r>
            <a:r>
              <a:rPr lang="en-US" sz="2000" dirty="0" err="1">
                <a:latin typeface="+mn-lt"/>
              </a:rPr>
              <a:t>ngoài</a:t>
            </a:r>
            <a:r>
              <a:rPr lang="en-US" sz="2000" dirty="0">
                <a:latin typeface="+mn-lt"/>
              </a:rPr>
              <a:t>:</a:t>
            </a:r>
          </a:p>
          <a:p>
            <a:pPr>
              <a:spcBef>
                <a:spcPct val="50000"/>
              </a:spcBef>
              <a:defRPr/>
            </a:pPr>
            <a:r>
              <a:rPr lang="en-US" sz="2000" dirty="0">
                <a:latin typeface="+mn-lt"/>
              </a:rPr>
              <a:t>Router(</a:t>
            </a:r>
            <a:r>
              <a:rPr lang="en-US" sz="2000" dirty="0" err="1">
                <a:latin typeface="+mn-lt"/>
              </a:rPr>
              <a:t>config</a:t>
            </a:r>
            <a:r>
              <a:rPr lang="en-US" sz="2000" dirty="0">
                <a:latin typeface="+mn-lt"/>
              </a:rPr>
              <a:t>)#</a:t>
            </a:r>
            <a:r>
              <a:rPr lang="en-US" sz="2000" b="1" dirty="0" err="1">
                <a:latin typeface="+mn-lt"/>
              </a:rPr>
              <a:t>ip</a:t>
            </a:r>
            <a:r>
              <a:rPr lang="en-US" sz="2000" b="1" dirty="0">
                <a:latin typeface="+mn-lt"/>
              </a:rPr>
              <a:t> route</a:t>
            </a:r>
            <a:r>
              <a:rPr lang="en-US" sz="2000" dirty="0">
                <a:latin typeface="+mn-lt"/>
              </a:rPr>
              <a:t> </a:t>
            </a:r>
            <a:r>
              <a:rPr lang="en-US" sz="2000" i="1" dirty="0">
                <a:latin typeface="+mn-lt"/>
              </a:rPr>
              <a:t>0.0.0.0 0.0.0.0 [interface | next-hop address]</a:t>
            </a:r>
          </a:p>
          <a:p>
            <a:pPr>
              <a:spcBef>
                <a:spcPct val="50000"/>
              </a:spcBef>
              <a:defRPr/>
            </a:pPr>
            <a:r>
              <a:rPr lang="en-US" sz="2000" dirty="0">
                <a:latin typeface="+mn-lt"/>
              </a:rPr>
              <a:t>Router(</a:t>
            </a:r>
            <a:r>
              <a:rPr lang="en-US" sz="2000" dirty="0" err="1">
                <a:latin typeface="+mn-lt"/>
              </a:rPr>
              <a:t>config</a:t>
            </a:r>
            <a:r>
              <a:rPr lang="en-US" sz="2000" dirty="0">
                <a:latin typeface="+mn-lt"/>
              </a:rPr>
              <a:t>-router)#</a:t>
            </a:r>
            <a:r>
              <a:rPr lang="en-US" sz="2000" b="1" dirty="0">
                <a:latin typeface="+mn-lt"/>
              </a:rPr>
              <a:t>default-information originate</a:t>
            </a:r>
            <a:endParaRPr lang="en-US" sz="2000" i="1" dirty="0">
              <a:latin typeface="+mn-lt"/>
            </a:endParaRPr>
          </a:p>
        </p:txBody>
      </p:sp>
      <p:pic>
        <p:nvPicPr>
          <p:cNvPr id="2375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709" y="2713718"/>
            <a:ext cx="6324600"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90</a:t>
            </a:fld>
            <a:endParaRPr lang="en-US" dirty="0">
              <a:solidFill>
                <a:srgbClr val="FFFFFF"/>
              </a:solidFill>
            </a:endParaRPr>
          </a:p>
        </p:txBody>
      </p:sp>
    </p:spTree>
    <p:extLst>
      <p:ext uri="{BB962C8B-B14F-4D97-AF65-F5344CB8AC3E}">
        <p14:creationId xmlns:p14="http://schemas.microsoft.com/office/powerpoint/2010/main" val="3758730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Rectangle 2"/>
          <p:cNvSpPr>
            <a:spLocks noGrp="1" noChangeArrowheads="1"/>
          </p:cNvSpPr>
          <p:nvPr>
            <p:ph type="title"/>
          </p:nvPr>
        </p:nvSpPr>
        <p:spPr>
          <a:xfrm>
            <a:off x="1150938" y="214313"/>
            <a:ext cx="7793037" cy="1004887"/>
          </a:xfrm>
        </p:spPr>
        <p:txBody>
          <a:bodyPr/>
          <a:lstStyle/>
          <a:p>
            <a:pPr eaLnBrk="1" hangingPunct="1"/>
            <a:r>
              <a:rPr lang="en-US" altLang="en-US" sz="3200" b="1"/>
              <a:t>OSPF (OPEN SHORTEST PATH FIRST)</a:t>
            </a:r>
            <a:br>
              <a:rPr lang="en-US" altLang="en-US" sz="3200" b="1"/>
            </a:br>
            <a:r>
              <a:rPr lang="en-US" altLang="en-US" sz="2000"/>
              <a:t>Các lệnh </a:t>
            </a:r>
            <a:r>
              <a:rPr lang="en-US" altLang="en-US" sz="2000" i="1"/>
              <a:t>show</a:t>
            </a:r>
            <a:r>
              <a:rPr lang="en-US" altLang="en-US" sz="2000"/>
              <a:t> dùng để kiểm tra cấu hình OSPF</a:t>
            </a:r>
          </a:p>
        </p:txBody>
      </p:sp>
      <p:sp>
        <p:nvSpPr>
          <p:cNvPr id="5" name="Text Box 3"/>
          <p:cNvSpPr txBox="1">
            <a:spLocks noChangeArrowheads="1"/>
          </p:cNvSpPr>
          <p:nvPr/>
        </p:nvSpPr>
        <p:spPr bwMode="auto">
          <a:xfrm>
            <a:off x="685800" y="1447800"/>
            <a:ext cx="7543800" cy="450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342900" indent="-342900" algn="just">
              <a:lnSpc>
                <a:spcPct val="110000"/>
              </a:lnSpc>
              <a:spcBef>
                <a:spcPct val="50000"/>
              </a:spcBef>
              <a:buClr>
                <a:srgbClr val="0070C0"/>
              </a:buClr>
              <a:buFont typeface="Wingdings" pitchFamily="2" charset="2"/>
              <a:buChar char="§"/>
              <a:defRPr/>
            </a:pPr>
            <a:r>
              <a:rPr lang="en-US" sz="2400" b="1" dirty="0">
                <a:latin typeface="+mn-lt"/>
              </a:rPr>
              <a:t>show </a:t>
            </a:r>
            <a:r>
              <a:rPr lang="en-US" sz="2400" b="1" dirty="0" err="1">
                <a:latin typeface="+mn-lt"/>
              </a:rPr>
              <a:t>ip</a:t>
            </a:r>
            <a:r>
              <a:rPr lang="en-US" sz="2400" b="1" dirty="0">
                <a:latin typeface="+mn-lt"/>
              </a:rPr>
              <a:t> protocol: </a:t>
            </a:r>
            <a:r>
              <a:rPr lang="en-US" sz="2400" dirty="0" err="1">
                <a:latin typeface="+mn-lt"/>
              </a:rPr>
              <a:t>hiển</a:t>
            </a:r>
            <a:r>
              <a:rPr lang="en-US" sz="2400" dirty="0">
                <a:latin typeface="+mn-lt"/>
              </a:rPr>
              <a:t> </a:t>
            </a:r>
            <a:r>
              <a:rPr lang="en-US" sz="2400" dirty="0" err="1">
                <a:latin typeface="+mn-lt"/>
              </a:rPr>
              <a:t>thị</a:t>
            </a:r>
            <a:r>
              <a:rPr lang="en-US" sz="2400" dirty="0">
                <a:latin typeface="+mn-lt"/>
              </a:rPr>
              <a:t> </a:t>
            </a:r>
            <a:r>
              <a:rPr lang="en-US" sz="2400" dirty="0" err="1">
                <a:latin typeface="+mn-lt"/>
              </a:rPr>
              <a:t>các</a:t>
            </a:r>
            <a:r>
              <a:rPr lang="en-US" sz="2400" dirty="0">
                <a:latin typeface="+mn-lt"/>
              </a:rPr>
              <a:t> </a:t>
            </a:r>
            <a:r>
              <a:rPr lang="en-US" sz="2400" dirty="0" err="1">
                <a:latin typeface="+mn-lt"/>
              </a:rPr>
              <a:t>thông</a:t>
            </a:r>
            <a:r>
              <a:rPr lang="en-US" sz="2400" dirty="0">
                <a:latin typeface="+mn-lt"/>
              </a:rPr>
              <a:t> tin </a:t>
            </a:r>
            <a:r>
              <a:rPr lang="en-US" sz="2400" dirty="0" err="1">
                <a:latin typeface="+mn-lt"/>
              </a:rPr>
              <a:t>về</a:t>
            </a:r>
            <a:r>
              <a:rPr lang="en-US" sz="2400" dirty="0">
                <a:latin typeface="+mn-lt"/>
              </a:rPr>
              <a:t> </a:t>
            </a:r>
            <a:r>
              <a:rPr lang="en-US" sz="2400" dirty="0" err="1">
                <a:latin typeface="+mn-lt"/>
              </a:rPr>
              <a:t>thông</a:t>
            </a:r>
            <a:r>
              <a:rPr lang="en-US" sz="2400" dirty="0">
                <a:latin typeface="+mn-lt"/>
              </a:rPr>
              <a:t> </a:t>
            </a:r>
            <a:r>
              <a:rPr lang="en-US" sz="2400" dirty="0" err="1">
                <a:latin typeface="+mn-lt"/>
              </a:rPr>
              <a:t>số</a:t>
            </a:r>
            <a:r>
              <a:rPr lang="en-US" sz="2400" dirty="0">
                <a:latin typeface="+mn-lt"/>
              </a:rPr>
              <a:t> </a:t>
            </a:r>
            <a:r>
              <a:rPr lang="en-US" sz="2400" dirty="0" err="1">
                <a:latin typeface="+mn-lt"/>
              </a:rPr>
              <a:t>thời</a:t>
            </a:r>
            <a:r>
              <a:rPr lang="en-US" sz="2400" dirty="0">
                <a:latin typeface="+mn-lt"/>
              </a:rPr>
              <a:t> </a:t>
            </a:r>
            <a:r>
              <a:rPr lang="en-US" sz="2400" dirty="0" err="1">
                <a:latin typeface="+mn-lt"/>
              </a:rPr>
              <a:t>gian</a:t>
            </a:r>
            <a:r>
              <a:rPr lang="en-US" sz="2400" dirty="0">
                <a:latin typeface="+mn-lt"/>
              </a:rPr>
              <a:t>, </a:t>
            </a:r>
            <a:r>
              <a:rPr lang="en-US" sz="2400" dirty="0" err="1">
                <a:latin typeface="+mn-lt"/>
              </a:rPr>
              <a:t>thông</a:t>
            </a:r>
            <a:r>
              <a:rPr lang="en-US" sz="2400" dirty="0">
                <a:latin typeface="+mn-lt"/>
              </a:rPr>
              <a:t> </a:t>
            </a:r>
            <a:r>
              <a:rPr lang="en-US" sz="2400" dirty="0" err="1">
                <a:latin typeface="+mn-lt"/>
              </a:rPr>
              <a:t>số</a:t>
            </a:r>
            <a:r>
              <a:rPr lang="en-US" sz="2400" dirty="0">
                <a:latin typeface="+mn-lt"/>
              </a:rPr>
              <a:t> </a:t>
            </a:r>
            <a:r>
              <a:rPr lang="en-US" sz="2400" dirty="0" err="1">
                <a:latin typeface="+mn-lt"/>
              </a:rPr>
              <a:t>định</a:t>
            </a:r>
            <a:r>
              <a:rPr lang="en-US" sz="2400" dirty="0">
                <a:latin typeface="+mn-lt"/>
              </a:rPr>
              <a:t> </a:t>
            </a:r>
            <a:r>
              <a:rPr lang="en-US" sz="2400" dirty="0" err="1">
                <a:latin typeface="+mn-lt"/>
              </a:rPr>
              <a:t>tuyến</a:t>
            </a:r>
            <a:r>
              <a:rPr lang="en-US" sz="2400" dirty="0">
                <a:latin typeface="+mn-lt"/>
              </a:rPr>
              <a:t>… </a:t>
            </a:r>
            <a:r>
              <a:rPr lang="en-US" sz="2400" dirty="0" err="1">
                <a:latin typeface="+mn-lt"/>
              </a:rPr>
              <a:t>của</a:t>
            </a:r>
            <a:r>
              <a:rPr lang="en-US" sz="2400" dirty="0">
                <a:latin typeface="+mn-lt"/>
              </a:rPr>
              <a:t> </a:t>
            </a:r>
            <a:r>
              <a:rPr lang="en-US" sz="2400" dirty="0" err="1">
                <a:latin typeface="+mn-lt"/>
              </a:rPr>
              <a:t>tất</a:t>
            </a:r>
            <a:r>
              <a:rPr lang="en-US" sz="2400" dirty="0">
                <a:latin typeface="+mn-lt"/>
              </a:rPr>
              <a:t> </a:t>
            </a:r>
            <a:r>
              <a:rPr lang="en-US" sz="2400" dirty="0" err="1">
                <a:latin typeface="+mn-lt"/>
              </a:rPr>
              <a:t>cả</a:t>
            </a:r>
            <a:r>
              <a:rPr lang="en-US" sz="2400" dirty="0">
                <a:latin typeface="+mn-lt"/>
              </a:rPr>
              <a:t> </a:t>
            </a:r>
            <a:r>
              <a:rPr lang="en-US" sz="2400" dirty="0" err="1">
                <a:latin typeface="+mn-lt"/>
              </a:rPr>
              <a:t>các</a:t>
            </a:r>
            <a:r>
              <a:rPr lang="en-US" sz="2400" dirty="0">
                <a:latin typeface="+mn-lt"/>
              </a:rPr>
              <a:t> </a:t>
            </a:r>
            <a:r>
              <a:rPr lang="en-US" sz="2400" dirty="0" err="1">
                <a:latin typeface="+mn-lt"/>
              </a:rPr>
              <a:t>giao</a:t>
            </a:r>
            <a:r>
              <a:rPr lang="en-US" sz="2400" dirty="0">
                <a:latin typeface="+mn-lt"/>
              </a:rPr>
              <a:t> </a:t>
            </a:r>
            <a:r>
              <a:rPr lang="en-US" sz="2400" dirty="0" err="1">
                <a:latin typeface="+mn-lt"/>
              </a:rPr>
              <a:t>thức</a:t>
            </a:r>
            <a:r>
              <a:rPr lang="en-US" sz="2400" dirty="0">
                <a:latin typeface="+mn-lt"/>
              </a:rPr>
              <a:t> </a:t>
            </a:r>
            <a:r>
              <a:rPr lang="en-US" sz="2400" dirty="0" err="1">
                <a:latin typeface="+mn-lt"/>
              </a:rPr>
              <a:t>định</a:t>
            </a:r>
            <a:r>
              <a:rPr lang="en-US" sz="2400" dirty="0">
                <a:latin typeface="+mn-lt"/>
              </a:rPr>
              <a:t> </a:t>
            </a:r>
            <a:r>
              <a:rPr lang="en-US" sz="2400" dirty="0" err="1">
                <a:latin typeface="+mn-lt"/>
              </a:rPr>
              <a:t>tuyến</a:t>
            </a:r>
            <a:r>
              <a:rPr lang="en-US" sz="2400" dirty="0">
                <a:latin typeface="+mn-lt"/>
              </a:rPr>
              <a:t> </a:t>
            </a:r>
            <a:r>
              <a:rPr lang="en-US" sz="2400" dirty="0" err="1">
                <a:latin typeface="+mn-lt"/>
              </a:rPr>
              <a:t>đang</a:t>
            </a:r>
            <a:r>
              <a:rPr lang="en-US" sz="2400" dirty="0">
                <a:latin typeface="+mn-lt"/>
              </a:rPr>
              <a:t> </a:t>
            </a:r>
            <a:r>
              <a:rPr lang="en-US" sz="2400" dirty="0" err="1">
                <a:latin typeface="+mn-lt"/>
              </a:rPr>
              <a:t>hoạt</a:t>
            </a:r>
            <a:r>
              <a:rPr lang="en-US" sz="2400" dirty="0">
                <a:latin typeface="+mn-lt"/>
              </a:rPr>
              <a:t> </a:t>
            </a:r>
            <a:r>
              <a:rPr lang="en-US" sz="2400" dirty="0" err="1">
                <a:latin typeface="+mn-lt"/>
              </a:rPr>
              <a:t>động</a:t>
            </a:r>
            <a:r>
              <a:rPr lang="en-US" sz="2400" dirty="0">
                <a:latin typeface="+mn-lt"/>
              </a:rPr>
              <a:t> </a:t>
            </a:r>
            <a:r>
              <a:rPr lang="en-US" sz="2400" dirty="0" err="1">
                <a:latin typeface="+mn-lt"/>
              </a:rPr>
              <a:t>trên</a:t>
            </a:r>
            <a:r>
              <a:rPr lang="en-US" sz="2400" dirty="0">
                <a:latin typeface="+mn-lt"/>
              </a:rPr>
              <a:t> router</a:t>
            </a:r>
          </a:p>
          <a:p>
            <a:pPr marL="342900" indent="-342900" algn="just">
              <a:lnSpc>
                <a:spcPct val="110000"/>
              </a:lnSpc>
              <a:spcBef>
                <a:spcPct val="50000"/>
              </a:spcBef>
              <a:buClr>
                <a:srgbClr val="0070C0"/>
              </a:buClr>
              <a:buFont typeface="Wingdings" pitchFamily="2" charset="2"/>
              <a:buChar char="§"/>
              <a:defRPr/>
            </a:pPr>
            <a:r>
              <a:rPr lang="en-US" sz="2400" b="1" dirty="0">
                <a:latin typeface="+mn-lt"/>
              </a:rPr>
              <a:t>show </a:t>
            </a:r>
            <a:r>
              <a:rPr lang="en-US" sz="2400" b="1" dirty="0" err="1">
                <a:latin typeface="+mn-lt"/>
              </a:rPr>
              <a:t>ip</a:t>
            </a:r>
            <a:r>
              <a:rPr lang="en-US" sz="2400" b="1" dirty="0">
                <a:latin typeface="+mn-lt"/>
              </a:rPr>
              <a:t> route</a:t>
            </a:r>
            <a:r>
              <a:rPr lang="en-US" sz="2400" dirty="0">
                <a:latin typeface="+mn-lt"/>
              </a:rPr>
              <a:t>: </a:t>
            </a:r>
            <a:r>
              <a:rPr lang="en-US" sz="2400" dirty="0" err="1">
                <a:latin typeface="+mn-lt"/>
              </a:rPr>
              <a:t>hiển</a:t>
            </a:r>
            <a:r>
              <a:rPr lang="en-US" sz="2400" dirty="0">
                <a:latin typeface="+mn-lt"/>
              </a:rPr>
              <a:t> </a:t>
            </a:r>
            <a:r>
              <a:rPr lang="en-US" sz="2400" dirty="0" err="1">
                <a:latin typeface="+mn-lt"/>
              </a:rPr>
              <a:t>thị</a:t>
            </a:r>
            <a:r>
              <a:rPr lang="en-US" sz="2400" dirty="0">
                <a:latin typeface="+mn-lt"/>
              </a:rPr>
              <a:t> </a:t>
            </a:r>
            <a:r>
              <a:rPr lang="en-US" sz="2400" dirty="0" err="1">
                <a:latin typeface="+mn-lt"/>
              </a:rPr>
              <a:t>bảng</a:t>
            </a:r>
            <a:r>
              <a:rPr lang="en-US" sz="2400" dirty="0">
                <a:latin typeface="+mn-lt"/>
              </a:rPr>
              <a:t> </a:t>
            </a:r>
            <a:r>
              <a:rPr lang="en-US" sz="2400" dirty="0" err="1">
                <a:latin typeface="+mn-lt"/>
              </a:rPr>
              <a:t>định</a:t>
            </a:r>
            <a:r>
              <a:rPr lang="en-US" sz="2400" dirty="0">
                <a:latin typeface="+mn-lt"/>
              </a:rPr>
              <a:t> </a:t>
            </a:r>
            <a:r>
              <a:rPr lang="en-US" sz="2400" dirty="0" err="1">
                <a:latin typeface="+mn-lt"/>
              </a:rPr>
              <a:t>tuyến</a:t>
            </a:r>
            <a:r>
              <a:rPr lang="en-US" sz="2400" dirty="0">
                <a:latin typeface="+mn-lt"/>
              </a:rPr>
              <a:t> </a:t>
            </a:r>
            <a:r>
              <a:rPr lang="en-US" sz="2400" dirty="0" err="1">
                <a:latin typeface="+mn-lt"/>
              </a:rPr>
              <a:t>của</a:t>
            </a:r>
            <a:r>
              <a:rPr lang="en-US" sz="2400" dirty="0">
                <a:latin typeface="+mn-lt"/>
              </a:rPr>
              <a:t> router, </a:t>
            </a:r>
            <a:r>
              <a:rPr lang="en-US" sz="2400" dirty="0" err="1">
                <a:latin typeface="+mn-lt"/>
              </a:rPr>
              <a:t>danh</a:t>
            </a:r>
            <a:r>
              <a:rPr lang="en-US" sz="2400" dirty="0">
                <a:latin typeface="+mn-lt"/>
              </a:rPr>
              <a:t> </a:t>
            </a:r>
            <a:r>
              <a:rPr lang="en-US" sz="2400" dirty="0" err="1">
                <a:latin typeface="+mn-lt"/>
              </a:rPr>
              <a:t>sách</a:t>
            </a:r>
            <a:r>
              <a:rPr lang="en-US" sz="2400" dirty="0">
                <a:latin typeface="+mn-lt"/>
              </a:rPr>
              <a:t> </a:t>
            </a:r>
            <a:r>
              <a:rPr lang="en-US" sz="2400" dirty="0" err="1">
                <a:latin typeface="+mn-lt"/>
              </a:rPr>
              <a:t>các</a:t>
            </a:r>
            <a:r>
              <a:rPr lang="en-US" sz="2400" dirty="0">
                <a:latin typeface="+mn-lt"/>
              </a:rPr>
              <a:t> </a:t>
            </a:r>
            <a:r>
              <a:rPr lang="en-US" sz="2400" dirty="0" err="1">
                <a:latin typeface="+mn-lt"/>
              </a:rPr>
              <a:t>đường</a:t>
            </a:r>
            <a:r>
              <a:rPr lang="en-US" sz="2400" dirty="0">
                <a:latin typeface="+mn-lt"/>
              </a:rPr>
              <a:t> </a:t>
            </a:r>
            <a:r>
              <a:rPr lang="en-US" sz="2400" dirty="0" err="1">
                <a:latin typeface="+mn-lt"/>
              </a:rPr>
              <a:t>tốt</a:t>
            </a:r>
            <a:r>
              <a:rPr lang="en-US" sz="2400" dirty="0">
                <a:latin typeface="+mn-lt"/>
              </a:rPr>
              <a:t> </a:t>
            </a:r>
            <a:r>
              <a:rPr lang="en-US" sz="2400" dirty="0" err="1">
                <a:latin typeface="+mn-lt"/>
              </a:rPr>
              <a:t>nhất</a:t>
            </a:r>
            <a:r>
              <a:rPr lang="en-US" sz="2400" dirty="0">
                <a:latin typeface="+mn-lt"/>
              </a:rPr>
              <a:t> </a:t>
            </a:r>
            <a:r>
              <a:rPr lang="en-US" sz="2400" dirty="0" err="1">
                <a:latin typeface="+mn-lt"/>
              </a:rPr>
              <a:t>đến</a:t>
            </a:r>
            <a:r>
              <a:rPr lang="en-US" sz="2400" dirty="0">
                <a:latin typeface="+mn-lt"/>
              </a:rPr>
              <a:t> </a:t>
            </a:r>
            <a:r>
              <a:rPr lang="en-US" sz="2400" dirty="0" err="1">
                <a:latin typeface="+mn-lt"/>
              </a:rPr>
              <a:t>các</a:t>
            </a:r>
            <a:r>
              <a:rPr lang="en-US" sz="2400" dirty="0">
                <a:latin typeface="+mn-lt"/>
              </a:rPr>
              <a:t> </a:t>
            </a:r>
            <a:r>
              <a:rPr lang="en-US" sz="2400" dirty="0" err="1">
                <a:latin typeface="+mn-lt"/>
              </a:rPr>
              <a:t>mạng</a:t>
            </a:r>
            <a:r>
              <a:rPr lang="en-US" sz="2400" dirty="0">
                <a:latin typeface="+mn-lt"/>
              </a:rPr>
              <a:t> </a:t>
            </a:r>
            <a:r>
              <a:rPr lang="en-US" sz="2400" dirty="0" err="1">
                <a:latin typeface="+mn-lt"/>
              </a:rPr>
              <a:t>đích</a:t>
            </a:r>
            <a:r>
              <a:rPr lang="en-US" sz="2400" dirty="0">
                <a:latin typeface="+mn-lt"/>
              </a:rPr>
              <a:t> </a:t>
            </a:r>
            <a:r>
              <a:rPr lang="en-US" sz="2400" dirty="0" err="1">
                <a:latin typeface="+mn-lt"/>
              </a:rPr>
              <a:t>và</a:t>
            </a:r>
            <a:r>
              <a:rPr lang="en-US" sz="2400" dirty="0">
                <a:latin typeface="+mn-lt"/>
              </a:rPr>
              <a:t> </a:t>
            </a:r>
            <a:r>
              <a:rPr lang="en-US" sz="2400" dirty="0" err="1">
                <a:latin typeface="+mn-lt"/>
              </a:rPr>
              <a:t>cách</a:t>
            </a:r>
            <a:r>
              <a:rPr lang="en-US" sz="2400" dirty="0">
                <a:latin typeface="+mn-lt"/>
              </a:rPr>
              <a:t> </a:t>
            </a:r>
            <a:r>
              <a:rPr lang="en-US" sz="2400" dirty="0" err="1">
                <a:latin typeface="+mn-lt"/>
              </a:rPr>
              <a:t>thức</a:t>
            </a:r>
            <a:r>
              <a:rPr lang="en-US" sz="2400" dirty="0">
                <a:latin typeface="+mn-lt"/>
              </a:rPr>
              <a:t> router </a:t>
            </a:r>
            <a:r>
              <a:rPr lang="en-US" sz="2400" dirty="0" err="1">
                <a:latin typeface="+mn-lt"/>
              </a:rPr>
              <a:t>học</a:t>
            </a:r>
            <a:r>
              <a:rPr lang="en-US" sz="2400" dirty="0">
                <a:latin typeface="+mn-lt"/>
              </a:rPr>
              <a:t> </a:t>
            </a:r>
            <a:r>
              <a:rPr lang="en-US" sz="2400" dirty="0" err="1">
                <a:latin typeface="+mn-lt"/>
              </a:rPr>
              <a:t>các</a:t>
            </a:r>
            <a:r>
              <a:rPr lang="en-US" sz="2400" dirty="0">
                <a:latin typeface="+mn-lt"/>
              </a:rPr>
              <a:t> </a:t>
            </a:r>
            <a:r>
              <a:rPr lang="en-US" sz="2400" dirty="0" err="1">
                <a:latin typeface="+mn-lt"/>
              </a:rPr>
              <a:t>đường</a:t>
            </a:r>
            <a:r>
              <a:rPr lang="en-US" sz="2400" dirty="0">
                <a:latin typeface="+mn-lt"/>
              </a:rPr>
              <a:t> </a:t>
            </a:r>
            <a:r>
              <a:rPr lang="en-US" sz="2400" dirty="0" err="1">
                <a:latin typeface="+mn-lt"/>
              </a:rPr>
              <a:t>đi</a:t>
            </a:r>
            <a:r>
              <a:rPr lang="en-US" sz="2400" dirty="0">
                <a:latin typeface="+mn-lt"/>
              </a:rPr>
              <a:t> </a:t>
            </a:r>
            <a:r>
              <a:rPr lang="en-US" sz="2400" dirty="0" err="1">
                <a:latin typeface="+mn-lt"/>
              </a:rPr>
              <a:t>này</a:t>
            </a:r>
            <a:endParaRPr lang="en-US" sz="2400" dirty="0">
              <a:latin typeface="+mn-lt"/>
            </a:endParaRPr>
          </a:p>
          <a:p>
            <a:pPr marL="342900" indent="-342900" algn="just">
              <a:lnSpc>
                <a:spcPct val="110000"/>
              </a:lnSpc>
              <a:spcBef>
                <a:spcPct val="50000"/>
              </a:spcBef>
              <a:buClr>
                <a:srgbClr val="0070C0"/>
              </a:buClr>
              <a:buFont typeface="Wingdings" pitchFamily="2" charset="2"/>
              <a:buChar char="§"/>
              <a:defRPr/>
            </a:pPr>
            <a:r>
              <a:rPr lang="en-US" sz="2400" b="1" dirty="0">
                <a:latin typeface="+mn-lt"/>
              </a:rPr>
              <a:t>show </a:t>
            </a:r>
            <a:r>
              <a:rPr lang="en-US" sz="2400" b="1" dirty="0" err="1">
                <a:latin typeface="+mn-lt"/>
              </a:rPr>
              <a:t>ip</a:t>
            </a:r>
            <a:r>
              <a:rPr lang="en-US" sz="2400" b="1" dirty="0">
                <a:latin typeface="+mn-lt"/>
              </a:rPr>
              <a:t> </a:t>
            </a:r>
            <a:r>
              <a:rPr lang="en-US" sz="2400" b="1" dirty="0" err="1">
                <a:latin typeface="+mn-lt"/>
              </a:rPr>
              <a:t>ospf</a:t>
            </a:r>
            <a:r>
              <a:rPr lang="en-US" sz="2400" b="1" dirty="0">
                <a:latin typeface="+mn-lt"/>
              </a:rPr>
              <a:t> interface: </a:t>
            </a:r>
            <a:r>
              <a:rPr lang="en-US" sz="2400" dirty="0" err="1">
                <a:latin typeface="+mn-lt"/>
              </a:rPr>
              <a:t>cho</a:t>
            </a:r>
            <a:r>
              <a:rPr lang="en-US" sz="2400" dirty="0">
                <a:latin typeface="+mn-lt"/>
              </a:rPr>
              <a:t> </a:t>
            </a:r>
            <a:r>
              <a:rPr lang="en-US" sz="2400" dirty="0" err="1">
                <a:latin typeface="+mn-lt"/>
              </a:rPr>
              <a:t>biết</a:t>
            </a:r>
            <a:r>
              <a:rPr lang="en-US" sz="2400" dirty="0">
                <a:latin typeface="+mn-lt"/>
              </a:rPr>
              <a:t> </a:t>
            </a:r>
            <a:r>
              <a:rPr lang="en-US" sz="2400" dirty="0" err="1">
                <a:latin typeface="+mn-lt"/>
              </a:rPr>
              <a:t>cổng</a:t>
            </a:r>
            <a:r>
              <a:rPr lang="en-US" sz="2400" dirty="0">
                <a:latin typeface="+mn-lt"/>
              </a:rPr>
              <a:t> </a:t>
            </a:r>
            <a:r>
              <a:rPr lang="en-US" sz="2400" dirty="0" err="1">
                <a:latin typeface="+mn-lt"/>
              </a:rPr>
              <a:t>của</a:t>
            </a:r>
            <a:r>
              <a:rPr lang="en-US" sz="2400" dirty="0">
                <a:latin typeface="+mn-lt"/>
              </a:rPr>
              <a:t> router </a:t>
            </a:r>
            <a:r>
              <a:rPr lang="en-US" sz="2400" dirty="0" err="1">
                <a:latin typeface="+mn-lt"/>
              </a:rPr>
              <a:t>đã</a:t>
            </a:r>
            <a:r>
              <a:rPr lang="en-US" sz="2400" dirty="0">
                <a:latin typeface="+mn-lt"/>
              </a:rPr>
              <a:t> </a:t>
            </a:r>
            <a:r>
              <a:rPr lang="en-US" sz="2400" dirty="0" err="1">
                <a:latin typeface="+mn-lt"/>
              </a:rPr>
              <a:t>được</a:t>
            </a:r>
            <a:r>
              <a:rPr lang="en-US" sz="2400" dirty="0">
                <a:latin typeface="+mn-lt"/>
              </a:rPr>
              <a:t> </a:t>
            </a:r>
            <a:r>
              <a:rPr lang="en-US" sz="2400" dirty="0" err="1">
                <a:latin typeface="+mn-lt"/>
              </a:rPr>
              <a:t>cấu</a:t>
            </a:r>
            <a:r>
              <a:rPr lang="en-US" sz="2400" dirty="0">
                <a:latin typeface="+mn-lt"/>
              </a:rPr>
              <a:t> </a:t>
            </a:r>
            <a:r>
              <a:rPr lang="en-US" sz="2400" dirty="0" err="1">
                <a:latin typeface="+mn-lt"/>
              </a:rPr>
              <a:t>hình</a:t>
            </a:r>
            <a:r>
              <a:rPr lang="en-US" sz="2400" dirty="0">
                <a:latin typeface="+mn-lt"/>
              </a:rPr>
              <a:t> </a:t>
            </a:r>
            <a:r>
              <a:rPr lang="en-US" sz="2400" dirty="0" err="1">
                <a:latin typeface="+mn-lt"/>
              </a:rPr>
              <a:t>đúng</a:t>
            </a:r>
            <a:r>
              <a:rPr lang="en-US" sz="2400" dirty="0">
                <a:latin typeface="+mn-lt"/>
              </a:rPr>
              <a:t> </a:t>
            </a:r>
            <a:r>
              <a:rPr lang="en-US" sz="2400" dirty="0" err="1">
                <a:latin typeface="+mn-lt"/>
              </a:rPr>
              <a:t>với</a:t>
            </a:r>
            <a:r>
              <a:rPr lang="en-US" sz="2400" dirty="0">
                <a:latin typeface="+mn-lt"/>
              </a:rPr>
              <a:t> </a:t>
            </a:r>
            <a:r>
              <a:rPr lang="en-US" sz="2400" dirty="0" err="1">
                <a:latin typeface="+mn-lt"/>
              </a:rPr>
              <a:t>vùng</a:t>
            </a:r>
            <a:r>
              <a:rPr lang="en-US" sz="2400" dirty="0">
                <a:latin typeface="+mn-lt"/>
              </a:rPr>
              <a:t> </a:t>
            </a:r>
            <a:r>
              <a:rPr lang="en-US" sz="2400" dirty="0" err="1">
                <a:latin typeface="+mn-lt"/>
              </a:rPr>
              <a:t>mà</a:t>
            </a:r>
            <a:r>
              <a:rPr lang="en-US" sz="2400" dirty="0">
                <a:latin typeface="+mn-lt"/>
              </a:rPr>
              <a:t> </a:t>
            </a:r>
            <a:r>
              <a:rPr lang="en-US" sz="2400" dirty="0" err="1">
                <a:latin typeface="+mn-lt"/>
              </a:rPr>
              <a:t>nó</a:t>
            </a:r>
            <a:r>
              <a:rPr lang="en-US" sz="2400" dirty="0">
                <a:latin typeface="+mn-lt"/>
              </a:rPr>
              <a:t> </a:t>
            </a:r>
            <a:r>
              <a:rPr lang="en-US" sz="2400" dirty="0" err="1">
                <a:latin typeface="+mn-lt"/>
              </a:rPr>
              <a:t>thuộc</a:t>
            </a:r>
            <a:r>
              <a:rPr lang="en-US" sz="2400" dirty="0">
                <a:latin typeface="+mn-lt"/>
              </a:rPr>
              <a:t> </a:t>
            </a:r>
            <a:r>
              <a:rPr lang="en-US" sz="2400" dirty="0" err="1">
                <a:latin typeface="+mn-lt"/>
              </a:rPr>
              <a:t>về</a:t>
            </a:r>
            <a:r>
              <a:rPr lang="en-US" sz="2400" dirty="0">
                <a:latin typeface="+mn-lt"/>
              </a:rPr>
              <a:t> hay </a:t>
            </a:r>
            <a:r>
              <a:rPr lang="en-US" sz="2400" dirty="0" err="1">
                <a:latin typeface="+mn-lt"/>
              </a:rPr>
              <a:t>không</a:t>
            </a:r>
            <a:r>
              <a:rPr lang="en-US" sz="2400" dirty="0">
                <a:latin typeface="+mn-lt"/>
              </a:rPr>
              <a:t>, </a:t>
            </a:r>
            <a:r>
              <a:rPr lang="en-US" sz="2400" dirty="0" err="1">
                <a:latin typeface="+mn-lt"/>
              </a:rPr>
              <a:t>các</a:t>
            </a:r>
            <a:r>
              <a:rPr lang="en-US" sz="2400" dirty="0">
                <a:latin typeface="+mn-lt"/>
              </a:rPr>
              <a:t> router </a:t>
            </a:r>
            <a:r>
              <a:rPr lang="en-US" sz="2400" dirty="0" err="1">
                <a:latin typeface="+mn-lt"/>
              </a:rPr>
              <a:t>thân</a:t>
            </a:r>
            <a:r>
              <a:rPr lang="en-US" sz="2400" dirty="0">
                <a:latin typeface="+mn-lt"/>
              </a:rPr>
              <a:t> </a:t>
            </a:r>
            <a:r>
              <a:rPr lang="en-US" sz="2400" dirty="0" err="1">
                <a:latin typeface="+mn-lt"/>
              </a:rPr>
              <a:t>mật</a:t>
            </a:r>
            <a:r>
              <a:rPr lang="en-US" sz="2400" dirty="0">
                <a:latin typeface="+mn-lt"/>
              </a:rPr>
              <a:t> </a:t>
            </a:r>
            <a:r>
              <a:rPr lang="en-US" sz="2400" dirty="0" err="1">
                <a:latin typeface="+mn-lt"/>
              </a:rPr>
              <a:t>kết</a:t>
            </a:r>
            <a:r>
              <a:rPr lang="en-US" sz="2400" dirty="0">
                <a:latin typeface="+mn-lt"/>
              </a:rPr>
              <a:t> </a:t>
            </a:r>
            <a:r>
              <a:rPr lang="en-US" sz="2400" dirty="0" err="1">
                <a:latin typeface="+mn-lt"/>
              </a:rPr>
              <a:t>nối</a:t>
            </a:r>
            <a:r>
              <a:rPr lang="en-US" sz="2400" dirty="0">
                <a:latin typeface="+mn-lt"/>
              </a:rPr>
              <a:t> </a:t>
            </a:r>
            <a:r>
              <a:rPr lang="en-US" sz="2400" dirty="0" err="1">
                <a:latin typeface="+mn-lt"/>
              </a:rPr>
              <a:t>vào</a:t>
            </a:r>
            <a:r>
              <a:rPr lang="en-US" sz="2400" dirty="0">
                <a:latin typeface="+mn-lt"/>
              </a:rPr>
              <a:t> </a:t>
            </a:r>
            <a:r>
              <a:rPr lang="en-US" sz="2400" dirty="0" err="1">
                <a:latin typeface="+mn-lt"/>
              </a:rPr>
              <a:t>cổng</a:t>
            </a:r>
            <a:r>
              <a:rPr lang="en-US" sz="2400" dirty="0">
                <a:latin typeface="+mn-lt"/>
              </a:rPr>
              <a:t> </a:t>
            </a:r>
            <a:r>
              <a:rPr lang="en-US" sz="2400" dirty="0" err="1">
                <a:latin typeface="+mn-lt"/>
              </a:rPr>
              <a:t>và</a:t>
            </a:r>
            <a:r>
              <a:rPr lang="en-US" sz="2400" dirty="0">
                <a:latin typeface="+mn-lt"/>
              </a:rPr>
              <a:t> </a:t>
            </a:r>
            <a:r>
              <a:rPr lang="en-US" sz="2400" dirty="0" err="1">
                <a:latin typeface="+mn-lt"/>
              </a:rPr>
              <a:t>một</a:t>
            </a:r>
            <a:r>
              <a:rPr lang="en-US" sz="2400" dirty="0">
                <a:latin typeface="+mn-lt"/>
              </a:rPr>
              <a:t> </a:t>
            </a:r>
            <a:r>
              <a:rPr lang="en-US" sz="2400" dirty="0" err="1">
                <a:latin typeface="+mn-lt"/>
              </a:rPr>
              <a:t>số</a:t>
            </a:r>
            <a:r>
              <a:rPr lang="en-US" sz="2400" dirty="0">
                <a:latin typeface="+mn-lt"/>
              </a:rPr>
              <a:t> </a:t>
            </a:r>
            <a:r>
              <a:rPr lang="en-US" sz="2400" dirty="0" err="1">
                <a:latin typeface="+mn-lt"/>
              </a:rPr>
              <a:t>thông</a:t>
            </a:r>
            <a:r>
              <a:rPr lang="en-US" sz="2400" dirty="0">
                <a:latin typeface="+mn-lt"/>
              </a:rPr>
              <a:t> </a:t>
            </a:r>
            <a:r>
              <a:rPr lang="en-US" sz="2400" dirty="0" err="1">
                <a:latin typeface="+mn-lt"/>
              </a:rPr>
              <a:t>số</a:t>
            </a:r>
            <a:r>
              <a:rPr lang="en-US" sz="2400" dirty="0">
                <a:latin typeface="+mn-lt"/>
              </a:rPr>
              <a:t> </a:t>
            </a:r>
            <a:r>
              <a:rPr lang="en-US" sz="2400" dirty="0" err="1">
                <a:latin typeface="+mn-lt"/>
              </a:rPr>
              <a:t>khác</a:t>
            </a:r>
            <a:endParaRPr lang="en-US" sz="2400" dirty="0">
              <a:latin typeface="+mn-lt"/>
            </a:endParaRPr>
          </a:p>
        </p:txBody>
      </p:sp>
      <p:sp>
        <p:nvSpPr>
          <p:cNvPr id="2" name="Slide Number Placeholder 1"/>
          <p:cNvSpPr>
            <a:spLocks noGrp="1"/>
          </p:cNvSpPr>
          <p:nvPr>
            <p:ph type="sldNum" sz="quarter" idx="12"/>
          </p:nvPr>
        </p:nvSpPr>
        <p:spPr/>
        <p:txBody>
          <a:bodyPr/>
          <a:lstStyle/>
          <a:p>
            <a:fld id="{1AD93096-5B34-4342-9326-69289CEAE4C2}" type="slidenum">
              <a:rPr lang="en-US" smtClean="0"/>
              <a:pPr/>
              <a:t>91</a:t>
            </a:fld>
            <a:endParaRPr lang="en-US" dirty="0">
              <a:solidFill>
                <a:srgbClr val="FFFFFF"/>
              </a:solidFill>
            </a:endParaRPr>
          </a:p>
        </p:txBody>
      </p:sp>
    </p:spTree>
    <p:extLst>
      <p:ext uri="{BB962C8B-B14F-4D97-AF65-F5344CB8AC3E}">
        <p14:creationId xmlns:p14="http://schemas.microsoft.com/office/powerpoint/2010/main" val="22492286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a:bodyPr>
          <a:lstStyle/>
          <a:p>
            <a:pPr>
              <a:defRPr/>
            </a:pPr>
            <a:r>
              <a:rPr lang="en-US" dirty="0" err="1">
                <a:solidFill>
                  <a:srgbClr val="000000">
                    <a:lumMod val="75000"/>
                    <a:lumOff val="25000"/>
                  </a:srgbClr>
                </a:solidFill>
              </a:rPr>
              <a:t>Kiểm</a:t>
            </a:r>
            <a:r>
              <a:rPr lang="en-US" dirty="0">
                <a:solidFill>
                  <a:srgbClr val="000000">
                    <a:lumMod val="75000"/>
                    <a:lumOff val="25000"/>
                  </a:srgbClr>
                </a:solidFill>
              </a:rPr>
              <a:t> </a:t>
            </a:r>
            <a:r>
              <a:rPr lang="en-US" dirty="0" err="1">
                <a:solidFill>
                  <a:srgbClr val="000000">
                    <a:lumMod val="75000"/>
                    <a:lumOff val="25000"/>
                  </a:srgbClr>
                </a:solidFill>
              </a:rPr>
              <a:t>tra</a:t>
            </a:r>
            <a:r>
              <a:rPr lang="en-US" dirty="0">
                <a:solidFill>
                  <a:srgbClr val="000000">
                    <a:lumMod val="75000"/>
                    <a:lumOff val="25000"/>
                  </a:srgbClr>
                </a:solidFill>
              </a:rPr>
              <a:t> </a:t>
            </a:r>
            <a:r>
              <a:rPr lang="en-US" dirty="0" err="1">
                <a:solidFill>
                  <a:srgbClr val="000000">
                    <a:lumMod val="75000"/>
                    <a:lumOff val="25000"/>
                  </a:srgbClr>
                </a:solidFill>
              </a:rPr>
              <a:t>cấu</a:t>
            </a:r>
            <a:r>
              <a:rPr lang="en-US" dirty="0">
                <a:solidFill>
                  <a:srgbClr val="000000">
                    <a:lumMod val="75000"/>
                    <a:lumOff val="25000"/>
                  </a:srgbClr>
                </a:solidFill>
              </a:rPr>
              <a:t> </a:t>
            </a:r>
            <a:r>
              <a:rPr lang="en-US" dirty="0" err="1">
                <a:solidFill>
                  <a:srgbClr val="000000">
                    <a:lumMod val="75000"/>
                    <a:lumOff val="25000"/>
                  </a:srgbClr>
                </a:solidFill>
              </a:rPr>
              <a:t>hình</a:t>
            </a:r>
            <a:r>
              <a:rPr lang="en-US" dirty="0">
                <a:solidFill>
                  <a:srgbClr val="000000">
                    <a:lumMod val="75000"/>
                    <a:lumOff val="25000"/>
                  </a:srgbClr>
                </a:solidFill>
              </a:rPr>
              <a:t> OSPF</a:t>
            </a:r>
            <a:endParaRPr lang="en-US" dirty="0">
              <a:solidFill>
                <a:schemeClr val="accent5">
                  <a:lumMod val="75000"/>
                </a:schemeClr>
              </a:solidFill>
              <a:cs typeface="Arial" pitchFamily="34" charset="0"/>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770" y="2520725"/>
            <a:ext cx="6110515" cy="1845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92</a:t>
            </a:fld>
            <a:endParaRPr lang="en-US" dirty="0">
              <a:solidFill>
                <a:srgbClr val="FFFFFF"/>
              </a:solidFill>
            </a:endParaRPr>
          </a:p>
        </p:txBody>
      </p:sp>
    </p:spTree>
    <p:extLst>
      <p:ext uri="{BB962C8B-B14F-4D97-AF65-F5344CB8AC3E}">
        <p14:creationId xmlns:p14="http://schemas.microsoft.com/office/powerpoint/2010/main" val="852689879"/>
      </p:ext>
    </p:extLst>
  </p:cSld>
  <p:clrMapOvr>
    <a:masterClrMapping/>
  </p:clrMapOvr>
  <p:transition spd="med">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pPr>
              <a:defRPr/>
            </a:pPr>
            <a:r>
              <a:rPr lang="en-US" dirty="0" err="1"/>
              <a:t>Kiểm</a:t>
            </a:r>
            <a:r>
              <a:rPr lang="en-US" dirty="0"/>
              <a:t> </a:t>
            </a:r>
            <a:r>
              <a:rPr lang="en-US" dirty="0" err="1"/>
              <a:t>tra</a:t>
            </a:r>
            <a:r>
              <a:rPr lang="en-US" dirty="0"/>
              <a:t> </a:t>
            </a:r>
            <a:r>
              <a:rPr lang="en-US" dirty="0" err="1"/>
              <a:t>cấu</a:t>
            </a:r>
            <a:r>
              <a:rPr lang="en-US" dirty="0"/>
              <a:t> </a:t>
            </a:r>
            <a:r>
              <a:rPr lang="en-US" dirty="0" err="1"/>
              <a:t>hình</a:t>
            </a:r>
            <a:r>
              <a:rPr lang="en-US" dirty="0"/>
              <a:t> OSPF</a:t>
            </a:r>
            <a:endParaRPr lang="en-US" dirty="0">
              <a:solidFill>
                <a:schemeClr val="accent5">
                  <a:lumMod val="75000"/>
                </a:schemeClr>
              </a:solidFill>
              <a:cs typeface="Arial" pitchFamily="34" charset="0"/>
            </a:endParaRPr>
          </a:p>
        </p:txBody>
      </p:sp>
      <p:sp>
        <p:nvSpPr>
          <p:cNvPr id="2" name="Content Placeholder 1"/>
          <p:cNvSpPr>
            <a:spLocks noGrp="1"/>
          </p:cNvSpPr>
          <p:nvPr>
            <p:ph idx="1"/>
          </p:nvPr>
        </p:nvSpPr>
        <p:spPr/>
        <p:txBody>
          <a:bodyPr/>
          <a:lstStyle/>
          <a:p>
            <a:endParaRPr lang="en-US"/>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33183"/>
            <a:ext cx="6553200" cy="5004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1AD93096-5B34-4342-9326-69289CEAE4C2}" type="slidenum">
              <a:rPr lang="en-US" smtClean="0"/>
              <a:pPr/>
              <a:t>93</a:t>
            </a:fld>
            <a:endParaRPr lang="en-US" dirty="0">
              <a:solidFill>
                <a:srgbClr val="FFFFFF"/>
              </a:solidFill>
            </a:endParaRPr>
          </a:p>
        </p:txBody>
      </p:sp>
    </p:spTree>
    <p:extLst>
      <p:ext uri="{BB962C8B-B14F-4D97-AF65-F5344CB8AC3E}">
        <p14:creationId xmlns:p14="http://schemas.microsoft.com/office/powerpoint/2010/main" val="3076851198"/>
      </p:ext>
    </p:extLst>
  </p:cSld>
  <p:clrMapOvr>
    <a:masterClrMapping/>
  </p:clrMapOvr>
  <p:transition spd="med">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55638" y="377607"/>
            <a:ext cx="8145462" cy="838200"/>
          </a:xfrm>
        </p:spPr>
        <p:txBody>
          <a:bodyPr>
            <a:normAutofit/>
          </a:bodyPr>
          <a:lstStyle/>
          <a:p>
            <a:pPr>
              <a:defRPr/>
            </a:pPr>
            <a:r>
              <a:rPr lang="en-US" dirty="0" err="1">
                <a:solidFill>
                  <a:srgbClr val="000000">
                    <a:lumMod val="75000"/>
                    <a:lumOff val="25000"/>
                  </a:srgbClr>
                </a:solidFill>
              </a:rPr>
              <a:t>Kiểm</a:t>
            </a:r>
            <a:r>
              <a:rPr lang="en-US" dirty="0">
                <a:solidFill>
                  <a:srgbClr val="000000">
                    <a:lumMod val="75000"/>
                    <a:lumOff val="25000"/>
                  </a:srgbClr>
                </a:solidFill>
              </a:rPr>
              <a:t> </a:t>
            </a:r>
            <a:r>
              <a:rPr lang="en-US" dirty="0" err="1">
                <a:solidFill>
                  <a:srgbClr val="000000">
                    <a:lumMod val="75000"/>
                    <a:lumOff val="25000"/>
                  </a:srgbClr>
                </a:solidFill>
              </a:rPr>
              <a:t>tra</a:t>
            </a:r>
            <a:r>
              <a:rPr lang="en-US" dirty="0">
                <a:solidFill>
                  <a:srgbClr val="000000">
                    <a:lumMod val="75000"/>
                    <a:lumOff val="25000"/>
                  </a:srgbClr>
                </a:solidFill>
              </a:rPr>
              <a:t> </a:t>
            </a:r>
            <a:r>
              <a:rPr lang="en-US" dirty="0" err="1">
                <a:solidFill>
                  <a:srgbClr val="000000">
                    <a:lumMod val="75000"/>
                    <a:lumOff val="25000"/>
                  </a:srgbClr>
                </a:solidFill>
              </a:rPr>
              <a:t>cấu</a:t>
            </a:r>
            <a:r>
              <a:rPr lang="en-US" dirty="0">
                <a:solidFill>
                  <a:srgbClr val="000000">
                    <a:lumMod val="75000"/>
                    <a:lumOff val="25000"/>
                  </a:srgbClr>
                </a:solidFill>
              </a:rPr>
              <a:t> </a:t>
            </a:r>
            <a:r>
              <a:rPr lang="en-US" dirty="0" err="1">
                <a:solidFill>
                  <a:srgbClr val="000000">
                    <a:lumMod val="75000"/>
                    <a:lumOff val="25000"/>
                  </a:srgbClr>
                </a:solidFill>
              </a:rPr>
              <a:t>hình</a:t>
            </a:r>
            <a:r>
              <a:rPr lang="en-US" dirty="0">
                <a:solidFill>
                  <a:srgbClr val="000000">
                    <a:lumMod val="75000"/>
                    <a:lumOff val="25000"/>
                  </a:srgbClr>
                </a:solidFill>
              </a:rPr>
              <a:t> OSPF</a:t>
            </a:r>
            <a:endParaRPr lang="en-US" dirty="0">
              <a:solidFill>
                <a:schemeClr val="accent5">
                  <a:lumMod val="75000"/>
                </a:schemeClr>
              </a:solidFill>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15807"/>
            <a:ext cx="60198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94</a:t>
            </a:fld>
            <a:endParaRPr lang="en-US" dirty="0">
              <a:solidFill>
                <a:srgbClr val="FFFFFF"/>
              </a:solidFill>
            </a:endParaRPr>
          </a:p>
        </p:txBody>
      </p:sp>
    </p:spTree>
    <p:extLst>
      <p:ext uri="{BB962C8B-B14F-4D97-AF65-F5344CB8AC3E}">
        <p14:creationId xmlns:p14="http://schemas.microsoft.com/office/powerpoint/2010/main" val="3736686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9725" y="492125"/>
            <a:ext cx="8456613" cy="871538"/>
          </a:xfrm>
        </p:spPr>
        <p:txBody>
          <a:bodyPr>
            <a:normAutofit/>
          </a:bodyPr>
          <a:lstStyle/>
          <a:p>
            <a:pPr eaLnBrk="1" hangingPunct="1">
              <a:defRPr/>
            </a:pPr>
            <a:r>
              <a:rPr lang="en-US" dirty="0" err="1"/>
              <a:t>Kiểm</a:t>
            </a:r>
            <a:r>
              <a:rPr lang="en-US" dirty="0"/>
              <a:t> </a:t>
            </a:r>
            <a:r>
              <a:rPr lang="en-US" dirty="0" err="1"/>
              <a:t>tra</a:t>
            </a:r>
            <a:r>
              <a:rPr lang="en-US" dirty="0"/>
              <a:t> </a:t>
            </a:r>
            <a:r>
              <a:rPr lang="en-US" dirty="0" err="1"/>
              <a:t>cấu</a:t>
            </a:r>
            <a:r>
              <a:rPr lang="en-US" dirty="0"/>
              <a:t> </a:t>
            </a:r>
            <a:r>
              <a:rPr lang="en-US" dirty="0" err="1"/>
              <a:t>hình</a:t>
            </a:r>
            <a:r>
              <a:rPr lang="en-US" dirty="0"/>
              <a:t> OSPF</a:t>
            </a:r>
            <a:endParaRPr lang="en-US" dirty="0">
              <a:solidFill>
                <a:schemeClr val="accent5">
                  <a:lumMod val="75000"/>
                </a:schemeClr>
              </a:solidFill>
              <a:cs typeface="Arial" pitchFamily="34" charset="0"/>
            </a:endParaRPr>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08" y="2107292"/>
            <a:ext cx="7209263" cy="266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AD93096-5B34-4342-9326-69289CEAE4C2}" type="slidenum">
              <a:rPr lang="en-US" smtClean="0"/>
              <a:pPr/>
              <a:t>95</a:t>
            </a:fld>
            <a:endParaRPr lang="en-US" dirty="0">
              <a:solidFill>
                <a:srgbClr val="FFFFFF"/>
              </a:solidFill>
            </a:endParaRPr>
          </a:p>
        </p:txBody>
      </p:sp>
    </p:spTree>
    <p:extLst>
      <p:ext uri="{BB962C8B-B14F-4D97-AF65-F5344CB8AC3E}">
        <p14:creationId xmlns:p14="http://schemas.microsoft.com/office/powerpoint/2010/main" val="2397155010"/>
      </p:ext>
    </p:extLst>
  </p:cSld>
  <p:clrMapOvr>
    <a:masterClrMapping/>
  </p:clrMapOvr>
  <p:transition spd="med">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2"/>
          <p:cNvSpPr>
            <a:spLocks noGrp="1" noChangeArrowheads="1"/>
          </p:cNvSpPr>
          <p:nvPr>
            <p:ph type="title"/>
          </p:nvPr>
        </p:nvSpPr>
        <p:spPr/>
        <p:txBody>
          <a:bodyPr>
            <a:noAutofit/>
          </a:bodyPr>
          <a:lstStyle/>
          <a:p>
            <a:pPr eaLnBrk="1" hangingPunct="1"/>
            <a:r>
              <a:rPr lang="en-US" altLang="en-US" sz="4300" dirty="0" err="1"/>
              <a:t>Kiểm</a:t>
            </a:r>
            <a:r>
              <a:rPr lang="en-US" altLang="en-US" sz="4300" dirty="0"/>
              <a:t> </a:t>
            </a:r>
            <a:r>
              <a:rPr lang="en-US" altLang="en-US" sz="4300" dirty="0" err="1"/>
              <a:t>tra</a:t>
            </a:r>
            <a:r>
              <a:rPr lang="en-US" altLang="en-US" sz="4300" dirty="0"/>
              <a:t> </a:t>
            </a:r>
            <a:r>
              <a:rPr lang="en-US" altLang="en-US" sz="4300" dirty="0" err="1"/>
              <a:t>hoạt</a:t>
            </a:r>
            <a:r>
              <a:rPr lang="en-US" altLang="en-US" sz="4300" dirty="0"/>
              <a:t> </a:t>
            </a:r>
            <a:r>
              <a:rPr lang="en-US" altLang="en-US" sz="4300" dirty="0" err="1"/>
              <a:t>động</a:t>
            </a:r>
            <a:r>
              <a:rPr lang="en-US" altLang="en-US" sz="4300" dirty="0"/>
              <a:t> OSPF</a:t>
            </a:r>
          </a:p>
        </p:txBody>
      </p:sp>
      <p:sp>
        <p:nvSpPr>
          <p:cNvPr id="5" name="Text Box 3"/>
          <p:cNvSpPr txBox="1">
            <a:spLocks noChangeArrowheads="1"/>
          </p:cNvSpPr>
          <p:nvPr/>
        </p:nvSpPr>
        <p:spPr bwMode="auto">
          <a:xfrm>
            <a:off x="937260" y="1600200"/>
            <a:ext cx="73152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342900" indent="-342900" algn="just">
              <a:lnSpc>
                <a:spcPct val="150000"/>
              </a:lnSpc>
              <a:spcBef>
                <a:spcPct val="50000"/>
              </a:spcBef>
              <a:buClr>
                <a:srgbClr val="0070C0"/>
              </a:buClr>
              <a:buFont typeface="Wingdings" pitchFamily="2" charset="2"/>
              <a:buChar char="§"/>
              <a:defRPr/>
            </a:pPr>
            <a:r>
              <a:rPr lang="en-US" sz="2400" b="1" dirty="0">
                <a:latin typeface="+mn-lt"/>
              </a:rPr>
              <a:t>clear </a:t>
            </a:r>
            <a:r>
              <a:rPr lang="en-US" sz="2400" b="1" dirty="0" err="1">
                <a:latin typeface="+mn-lt"/>
              </a:rPr>
              <a:t>ip</a:t>
            </a:r>
            <a:r>
              <a:rPr lang="en-US" sz="2400" b="1" dirty="0">
                <a:latin typeface="+mn-lt"/>
              </a:rPr>
              <a:t> route *: </a:t>
            </a:r>
            <a:r>
              <a:rPr lang="en-US" sz="2400" dirty="0" err="1">
                <a:latin typeface="+mn-lt"/>
              </a:rPr>
              <a:t>xoá</a:t>
            </a:r>
            <a:r>
              <a:rPr lang="en-US" sz="2400" dirty="0">
                <a:latin typeface="+mn-lt"/>
              </a:rPr>
              <a:t> </a:t>
            </a:r>
            <a:r>
              <a:rPr lang="en-US" sz="2400" dirty="0" err="1">
                <a:latin typeface="+mn-lt"/>
              </a:rPr>
              <a:t>toàn</a:t>
            </a:r>
            <a:r>
              <a:rPr lang="en-US" sz="2400" dirty="0">
                <a:latin typeface="+mn-lt"/>
              </a:rPr>
              <a:t> </a:t>
            </a:r>
            <a:r>
              <a:rPr lang="en-US" sz="2400" dirty="0" err="1">
                <a:latin typeface="+mn-lt"/>
              </a:rPr>
              <a:t>bộ</a:t>
            </a:r>
            <a:r>
              <a:rPr lang="en-US" sz="2400" dirty="0">
                <a:latin typeface="+mn-lt"/>
              </a:rPr>
              <a:t> </a:t>
            </a:r>
            <a:r>
              <a:rPr lang="en-US" sz="2400" dirty="0" err="1">
                <a:latin typeface="+mn-lt"/>
              </a:rPr>
              <a:t>bảng</a:t>
            </a:r>
            <a:r>
              <a:rPr lang="en-US" sz="2400" dirty="0">
                <a:latin typeface="+mn-lt"/>
              </a:rPr>
              <a:t> </a:t>
            </a:r>
            <a:r>
              <a:rPr lang="en-US" sz="2400" dirty="0" err="1">
                <a:latin typeface="+mn-lt"/>
              </a:rPr>
              <a:t>định</a:t>
            </a:r>
            <a:r>
              <a:rPr lang="en-US" sz="2400" dirty="0">
                <a:latin typeface="+mn-lt"/>
              </a:rPr>
              <a:t> </a:t>
            </a:r>
            <a:r>
              <a:rPr lang="en-US" sz="2400" dirty="0" err="1">
                <a:latin typeface="+mn-lt"/>
              </a:rPr>
              <a:t>tuyến</a:t>
            </a:r>
            <a:endParaRPr lang="en-US" sz="2400" dirty="0">
              <a:latin typeface="+mn-lt"/>
            </a:endParaRPr>
          </a:p>
          <a:p>
            <a:pPr marL="342900" indent="-342900" algn="just">
              <a:lnSpc>
                <a:spcPct val="150000"/>
              </a:lnSpc>
              <a:spcBef>
                <a:spcPct val="50000"/>
              </a:spcBef>
              <a:buClr>
                <a:srgbClr val="0070C0"/>
              </a:buClr>
              <a:buFont typeface="Wingdings" pitchFamily="2" charset="2"/>
              <a:buChar char="§"/>
              <a:defRPr/>
            </a:pPr>
            <a:r>
              <a:rPr lang="en-US" sz="2400" b="1" dirty="0">
                <a:latin typeface="+mn-lt"/>
              </a:rPr>
              <a:t>clear </a:t>
            </a:r>
            <a:r>
              <a:rPr lang="en-US" sz="2400" b="1" dirty="0" err="1">
                <a:latin typeface="+mn-lt"/>
              </a:rPr>
              <a:t>ip</a:t>
            </a:r>
            <a:r>
              <a:rPr lang="en-US" sz="2400" b="1" dirty="0">
                <a:latin typeface="+mn-lt"/>
              </a:rPr>
              <a:t> route </a:t>
            </a:r>
            <a:r>
              <a:rPr lang="en-US" sz="2400" b="1" dirty="0" err="1">
                <a:latin typeface="+mn-lt"/>
              </a:rPr>
              <a:t>a.b.c.d</a:t>
            </a:r>
            <a:r>
              <a:rPr lang="en-US" sz="2400" dirty="0">
                <a:latin typeface="+mn-lt"/>
              </a:rPr>
              <a:t>: </a:t>
            </a:r>
            <a:r>
              <a:rPr lang="en-US" sz="2400" dirty="0" err="1">
                <a:latin typeface="+mn-lt"/>
              </a:rPr>
              <a:t>xoá</a:t>
            </a:r>
            <a:r>
              <a:rPr lang="en-US" sz="2400" dirty="0">
                <a:latin typeface="+mn-lt"/>
              </a:rPr>
              <a:t> </a:t>
            </a:r>
            <a:r>
              <a:rPr lang="en-US" sz="2400" dirty="0" err="1">
                <a:latin typeface="+mn-lt"/>
              </a:rPr>
              <a:t>đường</a:t>
            </a:r>
            <a:r>
              <a:rPr lang="en-US" sz="2400" dirty="0">
                <a:latin typeface="+mn-lt"/>
              </a:rPr>
              <a:t> </a:t>
            </a:r>
            <a:r>
              <a:rPr lang="en-US" sz="2400" dirty="0" err="1">
                <a:latin typeface="+mn-lt"/>
              </a:rPr>
              <a:t>a.b.c.d</a:t>
            </a:r>
            <a:r>
              <a:rPr lang="en-US" sz="2400" dirty="0">
                <a:latin typeface="+mn-lt"/>
              </a:rPr>
              <a:t> </a:t>
            </a:r>
            <a:r>
              <a:rPr lang="en-US" sz="2400" dirty="0" err="1">
                <a:latin typeface="+mn-lt"/>
              </a:rPr>
              <a:t>trong</a:t>
            </a:r>
            <a:r>
              <a:rPr lang="en-US" sz="2400" dirty="0">
                <a:latin typeface="+mn-lt"/>
              </a:rPr>
              <a:t> </a:t>
            </a:r>
            <a:r>
              <a:rPr lang="en-US" sz="2400" dirty="0" err="1">
                <a:latin typeface="+mn-lt"/>
              </a:rPr>
              <a:t>bảng</a:t>
            </a:r>
            <a:r>
              <a:rPr lang="en-US" sz="2400" dirty="0">
                <a:latin typeface="+mn-lt"/>
              </a:rPr>
              <a:t> </a:t>
            </a:r>
            <a:r>
              <a:rPr lang="en-US" sz="2400" dirty="0" err="1">
                <a:latin typeface="+mn-lt"/>
              </a:rPr>
              <a:t>định</a:t>
            </a:r>
            <a:r>
              <a:rPr lang="en-US" sz="2400" dirty="0">
                <a:latin typeface="+mn-lt"/>
              </a:rPr>
              <a:t> </a:t>
            </a:r>
            <a:r>
              <a:rPr lang="en-US" sz="2400" dirty="0" err="1">
                <a:latin typeface="+mn-lt"/>
              </a:rPr>
              <a:t>tuyến</a:t>
            </a:r>
            <a:endParaRPr lang="en-US" sz="2400" dirty="0">
              <a:latin typeface="+mn-lt"/>
            </a:endParaRPr>
          </a:p>
          <a:p>
            <a:pPr marL="342900" indent="-342900" algn="just">
              <a:lnSpc>
                <a:spcPct val="150000"/>
              </a:lnSpc>
              <a:spcBef>
                <a:spcPct val="50000"/>
              </a:spcBef>
              <a:buClr>
                <a:srgbClr val="0070C0"/>
              </a:buClr>
              <a:buFont typeface="Wingdings" pitchFamily="2" charset="2"/>
              <a:buChar char="§"/>
              <a:defRPr/>
            </a:pPr>
            <a:r>
              <a:rPr lang="en-US" sz="2400" b="1" dirty="0">
                <a:latin typeface="+mn-lt"/>
              </a:rPr>
              <a:t>debug </a:t>
            </a:r>
            <a:r>
              <a:rPr lang="en-US" sz="2400" b="1" dirty="0" err="1">
                <a:latin typeface="+mn-lt"/>
              </a:rPr>
              <a:t>ip</a:t>
            </a:r>
            <a:r>
              <a:rPr lang="en-US" sz="2400" b="1" dirty="0">
                <a:latin typeface="+mn-lt"/>
              </a:rPr>
              <a:t> </a:t>
            </a:r>
            <a:r>
              <a:rPr lang="en-US" sz="2400" b="1" dirty="0" err="1">
                <a:latin typeface="+mn-lt"/>
              </a:rPr>
              <a:t>ospf</a:t>
            </a:r>
            <a:r>
              <a:rPr lang="en-US" sz="2400" b="1" dirty="0">
                <a:latin typeface="+mn-lt"/>
              </a:rPr>
              <a:t> events</a:t>
            </a:r>
            <a:r>
              <a:rPr lang="en-US" sz="2400" dirty="0">
                <a:latin typeface="+mn-lt"/>
              </a:rPr>
              <a:t>: </a:t>
            </a:r>
            <a:r>
              <a:rPr lang="en-US" sz="2400" dirty="0" err="1">
                <a:latin typeface="+mn-lt"/>
              </a:rPr>
              <a:t>báo</a:t>
            </a:r>
            <a:r>
              <a:rPr lang="en-US" sz="2400" dirty="0">
                <a:latin typeface="+mn-lt"/>
              </a:rPr>
              <a:t> </a:t>
            </a:r>
            <a:r>
              <a:rPr lang="en-US" sz="2400" dirty="0" err="1">
                <a:latin typeface="+mn-lt"/>
              </a:rPr>
              <a:t>cáo</a:t>
            </a:r>
            <a:r>
              <a:rPr lang="en-US" sz="2400" dirty="0">
                <a:latin typeface="+mn-lt"/>
              </a:rPr>
              <a:t> </a:t>
            </a:r>
            <a:r>
              <a:rPr lang="en-US" sz="2400" dirty="0" err="1">
                <a:latin typeface="+mn-lt"/>
              </a:rPr>
              <a:t>mọi</a:t>
            </a:r>
            <a:r>
              <a:rPr lang="en-US" sz="2400" dirty="0">
                <a:latin typeface="+mn-lt"/>
              </a:rPr>
              <a:t> </a:t>
            </a:r>
            <a:r>
              <a:rPr lang="en-US" sz="2400" dirty="0" err="1">
                <a:latin typeface="+mn-lt"/>
              </a:rPr>
              <a:t>sự</a:t>
            </a:r>
            <a:r>
              <a:rPr lang="en-US" sz="2400" dirty="0">
                <a:latin typeface="+mn-lt"/>
              </a:rPr>
              <a:t> </a:t>
            </a:r>
            <a:r>
              <a:rPr lang="en-US" sz="2400" dirty="0" err="1">
                <a:latin typeface="+mn-lt"/>
              </a:rPr>
              <a:t>kiện</a:t>
            </a:r>
            <a:r>
              <a:rPr lang="en-US" sz="2400" dirty="0">
                <a:latin typeface="+mn-lt"/>
              </a:rPr>
              <a:t> </a:t>
            </a:r>
            <a:r>
              <a:rPr lang="en-US" sz="2400" dirty="0" err="1">
                <a:latin typeface="+mn-lt"/>
              </a:rPr>
              <a:t>của</a:t>
            </a:r>
            <a:r>
              <a:rPr lang="en-US" sz="2400" dirty="0">
                <a:latin typeface="+mn-lt"/>
              </a:rPr>
              <a:t> OSPF</a:t>
            </a:r>
          </a:p>
          <a:p>
            <a:pPr marL="342900" indent="-342900" algn="just">
              <a:lnSpc>
                <a:spcPct val="150000"/>
              </a:lnSpc>
              <a:spcBef>
                <a:spcPct val="50000"/>
              </a:spcBef>
              <a:buClr>
                <a:srgbClr val="0070C0"/>
              </a:buClr>
              <a:buFont typeface="Wingdings" pitchFamily="2" charset="2"/>
              <a:buChar char="§"/>
              <a:defRPr/>
            </a:pPr>
            <a:r>
              <a:rPr lang="en-US" sz="2400" b="1" dirty="0">
                <a:latin typeface="+mn-lt"/>
              </a:rPr>
              <a:t>debug </a:t>
            </a:r>
            <a:r>
              <a:rPr lang="en-US" sz="2400" b="1" dirty="0" err="1">
                <a:latin typeface="+mn-lt"/>
              </a:rPr>
              <a:t>ip</a:t>
            </a:r>
            <a:r>
              <a:rPr lang="en-US" sz="2400" b="1" dirty="0">
                <a:latin typeface="+mn-lt"/>
              </a:rPr>
              <a:t> </a:t>
            </a:r>
            <a:r>
              <a:rPr lang="en-US" sz="2400" b="1" dirty="0" err="1">
                <a:latin typeface="+mn-lt"/>
              </a:rPr>
              <a:t>ospf</a:t>
            </a:r>
            <a:r>
              <a:rPr lang="en-US" sz="2400" b="1" dirty="0">
                <a:latin typeface="+mn-lt"/>
              </a:rPr>
              <a:t> </a:t>
            </a:r>
            <a:r>
              <a:rPr lang="en-US" sz="2400" b="1" dirty="0" err="1">
                <a:latin typeface="+mn-lt"/>
              </a:rPr>
              <a:t>adj</a:t>
            </a:r>
            <a:r>
              <a:rPr lang="en-US" sz="2400" b="1" dirty="0">
                <a:latin typeface="+mn-lt"/>
              </a:rPr>
              <a:t>: </a:t>
            </a:r>
            <a:r>
              <a:rPr lang="en-US" sz="2400" dirty="0" err="1">
                <a:latin typeface="+mn-lt"/>
              </a:rPr>
              <a:t>báo</a:t>
            </a:r>
            <a:r>
              <a:rPr lang="en-US" sz="2400" dirty="0">
                <a:latin typeface="+mn-lt"/>
              </a:rPr>
              <a:t> </a:t>
            </a:r>
            <a:r>
              <a:rPr lang="en-US" sz="2400" dirty="0" err="1">
                <a:latin typeface="+mn-lt"/>
              </a:rPr>
              <a:t>cáo</a:t>
            </a:r>
            <a:r>
              <a:rPr lang="en-US" sz="2400" dirty="0">
                <a:latin typeface="+mn-lt"/>
              </a:rPr>
              <a:t> </a:t>
            </a:r>
            <a:r>
              <a:rPr lang="en-US" sz="2400" dirty="0" err="1">
                <a:latin typeface="+mn-lt"/>
              </a:rPr>
              <a:t>mọi</a:t>
            </a:r>
            <a:r>
              <a:rPr lang="en-US" sz="2400" dirty="0">
                <a:latin typeface="+mn-lt"/>
              </a:rPr>
              <a:t> </a:t>
            </a:r>
            <a:r>
              <a:rPr lang="en-US" sz="2400" dirty="0" err="1">
                <a:latin typeface="+mn-lt"/>
              </a:rPr>
              <a:t>sự</a:t>
            </a:r>
            <a:r>
              <a:rPr lang="en-US" sz="2400" dirty="0">
                <a:latin typeface="+mn-lt"/>
              </a:rPr>
              <a:t> </a:t>
            </a:r>
            <a:r>
              <a:rPr lang="en-US" sz="2400" dirty="0" err="1">
                <a:latin typeface="+mn-lt"/>
              </a:rPr>
              <a:t>kiện</a:t>
            </a:r>
            <a:r>
              <a:rPr lang="en-US" sz="2400" dirty="0">
                <a:latin typeface="+mn-lt"/>
              </a:rPr>
              <a:t> </a:t>
            </a:r>
            <a:r>
              <a:rPr lang="en-US" sz="2400" dirty="0" err="1">
                <a:latin typeface="+mn-lt"/>
              </a:rPr>
              <a:t>về</a:t>
            </a:r>
            <a:r>
              <a:rPr lang="en-US" sz="2400" dirty="0">
                <a:latin typeface="+mn-lt"/>
              </a:rPr>
              <a:t> </a:t>
            </a:r>
            <a:r>
              <a:rPr lang="en-US" sz="2400" dirty="0" err="1">
                <a:latin typeface="+mn-lt"/>
              </a:rPr>
              <a:t>hoạt</a:t>
            </a:r>
            <a:r>
              <a:rPr lang="en-US" sz="2400" dirty="0">
                <a:latin typeface="+mn-lt"/>
              </a:rPr>
              <a:t> </a:t>
            </a:r>
            <a:r>
              <a:rPr lang="en-US" sz="2400" dirty="0" err="1">
                <a:latin typeface="+mn-lt"/>
              </a:rPr>
              <a:t>động</a:t>
            </a:r>
            <a:r>
              <a:rPr lang="en-US" sz="2400" dirty="0">
                <a:latin typeface="+mn-lt"/>
              </a:rPr>
              <a:t> </a:t>
            </a:r>
            <a:r>
              <a:rPr lang="en-US" sz="2400" dirty="0" err="1">
                <a:latin typeface="+mn-lt"/>
              </a:rPr>
              <a:t>quan</a:t>
            </a:r>
            <a:r>
              <a:rPr lang="en-US" sz="2400" dirty="0">
                <a:latin typeface="+mn-lt"/>
              </a:rPr>
              <a:t> </a:t>
            </a:r>
            <a:r>
              <a:rPr lang="en-US" sz="2400" dirty="0" err="1">
                <a:latin typeface="+mn-lt"/>
              </a:rPr>
              <a:t>hệ</a:t>
            </a:r>
            <a:r>
              <a:rPr lang="en-US" sz="2400" dirty="0">
                <a:latin typeface="+mn-lt"/>
              </a:rPr>
              <a:t> </a:t>
            </a:r>
            <a:r>
              <a:rPr lang="en-US" sz="2400" dirty="0" err="1">
                <a:latin typeface="+mn-lt"/>
              </a:rPr>
              <a:t>thân</a:t>
            </a:r>
            <a:r>
              <a:rPr lang="en-US" sz="2400" dirty="0">
                <a:latin typeface="+mn-lt"/>
              </a:rPr>
              <a:t> </a:t>
            </a:r>
            <a:r>
              <a:rPr lang="en-US" sz="2400" dirty="0" err="1">
                <a:latin typeface="+mn-lt"/>
              </a:rPr>
              <a:t>mật</a:t>
            </a:r>
            <a:r>
              <a:rPr lang="en-US" sz="2400" dirty="0">
                <a:latin typeface="+mn-lt"/>
              </a:rPr>
              <a:t> </a:t>
            </a:r>
            <a:r>
              <a:rPr lang="en-US" sz="2400" dirty="0" err="1">
                <a:latin typeface="+mn-lt"/>
              </a:rPr>
              <a:t>của</a:t>
            </a:r>
            <a:r>
              <a:rPr lang="en-US" sz="2400" dirty="0">
                <a:latin typeface="+mn-lt"/>
              </a:rPr>
              <a:t> OSPF</a:t>
            </a:r>
          </a:p>
        </p:txBody>
      </p:sp>
      <p:sp>
        <p:nvSpPr>
          <p:cNvPr id="2" name="Slide Number Placeholder 1"/>
          <p:cNvSpPr>
            <a:spLocks noGrp="1"/>
          </p:cNvSpPr>
          <p:nvPr>
            <p:ph type="sldNum" sz="quarter" idx="12"/>
          </p:nvPr>
        </p:nvSpPr>
        <p:spPr/>
        <p:txBody>
          <a:bodyPr/>
          <a:lstStyle/>
          <a:p>
            <a:fld id="{1AD93096-5B34-4342-9326-69289CEAE4C2}" type="slidenum">
              <a:rPr lang="en-US" smtClean="0"/>
              <a:pPr/>
              <a:t>96</a:t>
            </a:fld>
            <a:endParaRPr lang="en-US" dirty="0">
              <a:solidFill>
                <a:srgbClr val="FFFFFF"/>
              </a:solidFill>
            </a:endParaRPr>
          </a:p>
        </p:txBody>
      </p:sp>
    </p:spTree>
    <p:extLst>
      <p:ext uri="{BB962C8B-B14F-4D97-AF65-F5344CB8AC3E}">
        <p14:creationId xmlns:p14="http://schemas.microsoft.com/office/powerpoint/2010/main" val="39240050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2"/>
          <p:cNvSpPr>
            <a:spLocks noGrp="1" noChangeArrowheads="1"/>
          </p:cNvSpPr>
          <p:nvPr>
            <p:ph type="title"/>
          </p:nvPr>
        </p:nvSpPr>
        <p:spPr/>
        <p:txBody>
          <a:bodyPr>
            <a:noAutofit/>
          </a:bodyPr>
          <a:lstStyle/>
          <a:p>
            <a:pPr eaLnBrk="1" hangingPunct="1"/>
            <a:r>
              <a:rPr lang="en-US" altLang="en-US" sz="4300" dirty="0"/>
              <a:t>OSPF </a:t>
            </a:r>
            <a:r>
              <a:rPr lang="en-US" altLang="en-US" sz="4300" dirty="0" err="1"/>
              <a:t>và</a:t>
            </a:r>
            <a:r>
              <a:rPr lang="en-US" altLang="en-US" sz="4300" dirty="0"/>
              <a:t> Multiaccess Network:</a:t>
            </a:r>
          </a:p>
        </p:txBody>
      </p:sp>
      <p:sp>
        <p:nvSpPr>
          <p:cNvPr id="5" name="Text Box 3"/>
          <p:cNvSpPr txBox="1">
            <a:spLocks noChangeArrowheads="1"/>
          </p:cNvSpPr>
          <p:nvPr/>
        </p:nvSpPr>
        <p:spPr bwMode="auto">
          <a:xfrm>
            <a:off x="937260" y="1600200"/>
            <a:ext cx="7315200" cy="428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342900" indent="-342900" algn="just">
              <a:lnSpc>
                <a:spcPct val="150000"/>
              </a:lnSpc>
              <a:spcBef>
                <a:spcPct val="50000"/>
              </a:spcBef>
              <a:buClr>
                <a:srgbClr val="0070C0"/>
              </a:buClr>
              <a:buFont typeface="Wingdings" pitchFamily="2" charset="2"/>
              <a:buChar char="§"/>
              <a:defRPr/>
            </a:pPr>
            <a:r>
              <a:rPr lang="en-US" sz="2400" b="1" dirty="0">
                <a:latin typeface="+mn-lt"/>
              </a:rPr>
              <a:t>OSPF đ</a:t>
            </a:r>
            <a:r>
              <a:rPr lang="vi-VN" sz="2400" b="1" dirty="0">
                <a:latin typeface="+mn-lt"/>
              </a:rPr>
              <a:t>ư</a:t>
            </a:r>
            <a:r>
              <a:rPr lang="en-US" sz="2400" b="1" dirty="0" err="1">
                <a:latin typeface="+mn-lt"/>
              </a:rPr>
              <a:t>ợc</a:t>
            </a:r>
            <a:r>
              <a:rPr lang="en-US" sz="2400" b="1" dirty="0">
                <a:latin typeface="+mn-lt"/>
              </a:rPr>
              <a:t> </a:t>
            </a:r>
            <a:r>
              <a:rPr lang="en-US" sz="2400" b="1" dirty="0" err="1">
                <a:latin typeface="+mn-lt"/>
              </a:rPr>
              <a:t>thiết</a:t>
            </a:r>
            <a:r>
              <a:rPr lang="en-US" sz="2400" b="1" dirty="0">
                <a:latin typeface="+mn-lt"/>
              </a:rPr>
              <a:t> </a:t>
            </a:r>
            <a:r>
              <a:rPr lang="en-US" sz="2400" b="1" dirty="0" err="1">
                <a:latin typeface="+mn-lt"/>
              </a:rPr>
              <a:t>kế</a:t>
            </a:r>
            <a:r>
              <a:rPr lang="en-US" sz="2400" b="1" dirty="0">
                <a:latin typeface="+mn-lt"/>
              </a:rPr>
              <a:t> </a:t>
            </a:r>
            <a:r>
              <a:rPr lang="en-US" sz="2400" b="1" dirty="0" err="1">
                <a:latin typeface="+mn-lt"/>
              </a:rPr>
              <a:t>để</a:t>
            </a:r>
            <a:r>
              <a:rPr lang="en-US" sz="2400" b="1" dirty="0">
                <a:latin typeface="+mn-lt"/>
              </a:rPr>
              <a:t> </a:t>
            </a:r>
            <a:r>
              <a:rPr lang="en-US" sz="2400" b="1" dirty="0" err="1">
                <a:latin typeface="+mn-lt"/>
              </a:rPr>
              <a:t>chạy</a:t>
            </a:r>
            <a:r>
              <a:rPr lang="en-US" sz="2400" b="1" dirty="0">
                <a:latin typeface="+mn-lt"/>
              </a:rPr>
              <a:t> </a:t>
            </a:r>
            <a:r>
              <a:rPr lang="en-US" sz="2400" b="1" dirty="0" err="1">
                <a:latin typeface="+mn-lt"/>
              </a:rPr>
              <a:t>cho</a:t>
            </a:r>
            <a:r>
              <a:rPr lang="en-US" sz="2400" b="1" dirty="0">
                <a:latin typeface="+mn-lt"/>
              </a:rPr>
              <a:t> 5 </a:t>
            </a:r>
            <a:r>
              <a:rPr lang="en-US" sz="2400" b="1" dirty="0" err="1">
                <a:latin typeface="+mn-lt"/>
              </a:rPr>
              <a:t>loại</a:t>
            </a:r>
            <a:r>
              <a:rPr lang="en-US" sz="2400" b="1" dirty="0">
                <a:latin typeface="+mn-lt"/>
              </a:rPr>
              <a:t> Network:</a:t>
            </a:r>
          </a:p>
          <a:p>
            <a:pPr marL="342900" indent="-342900" algn="just">
              <a:lnSpc>
                <a:spcPct val="150000"/>
              </a:lnSpc>
              <a:spcBef>
                <a:spcPct val="50000"/>
              </a:spcBef>
              <a:buClr>
                <a:srgbClr val="0070C0"/>
              </a:buClr>
              <a:buFont typeface="Wingdings" pitchFamily="2" charset="2"/>
              <a:buChar char="§"/>
              <a:defRPr/>
            </a:pPr>
            <a:r>
              <a:rPr lang="en-US" sz="2400" dirty="0">
                <a:latin typeface="+mn-lt"/>
              </a:rPr>
              <a:t>Point-to-point </a:t>
            </a:r>
          </a:p>
          <a:p>
            <a:pPr marL="342900" indent="-342900" algn="just">
              <a:lnSpc>
                <a:spcPct val="150000"/>
              </a:lnSpc>
              <a:spcBef>
                <a:spcPct val="50000"/>
              </a:spcBef>
              <a:buClr>
                <a:srgbClr val="0070C0"/>
              </a:buClr>
              <a:buFont typeface="Wingdings" pitchFamily="2" charset="2"/>
              <a:buChar char="§"/>
              <a:defRPr/>
            </a:pPr>
            <a:r>
              <a:rPr lang="en-US" sz="2400" dirty="0">
                <a:latin typeface="+mn-lt"/>
              </a:rPr>
              <a:t>Broadcast Multiaccess </a:t>
            </a:r>
          </a:p>
          <a:p>
            <a:pPr marL="342900" indent="-342900" algn="just">
              <a:lnSpc>
                <a:spcPct val="150000"/>
              </a:lnSpc>
              <a:spcBef>
                <a:spcPct val="50000"/>
              </a:spcBef>
              <a:buClr>
                <a:srgbClr val="0070C0"/>
              </a:buClr>
              <a:buFont typeface="Wingdings" pitchFamily="2" charset="2"/>
              <a:buChar char="§"/>
              <a:defRPr/>
            </a:pPr>
            <a:r>
              <a:rPr lang="en-US" sz="2400" dirty="0" err="1">
                <a:latin typeface="+mn-lt"/>
              </a:rPr>
              <a:t>Nonbroadcast</a:t>
            </a:r>
            <a:r>
              <a:rPr lang="en-US" sz="2400" dirty="0">
                <a:latin typeface="+mn-lt"/>
              </a:rPr>
              <a:t> Multiaccess (NBMA) </a:t>
            </a:r>
          </a:p>
          <a:p>
            <a:pPr marL="342900" indent="-342900" algn="just">
              <a:lnSpc>
                <a:spcPct val="150000"/>
              </a:lnSpc>
              <a:spcBef>
                <a:spcPct val="50000"/>
              </a:spcBef>
              <a:buClr>
                <a:srgbClr val="0070C0"/>
              </a:buClr>
              <a:buFont typeface="Wingdings" pitchFamily="2" charset="2"/>
              <a:buChar char="§"/>
              <a:defRPr/>
            </a:pPr>
            <a:r>
              <a:rPr lang="en-US" sz="2400" dirty="0">
                <a:latin typeface="+mn-lt"/>
              </a:rPr>
              <a:t>Point-to-multipoint </a:t>
            </a:r>
          </a:p>
          <a:p>
            <a:pPr marL="342900" indent="-342900" algn="just">
              <a:lnSpc>
                <a:spcPct val="150000"/>
              </a:lnSpc>
              <a:spcBef>
                <a:spcPct val="50000"/>
              </a:spcBef>
              <a:buClr>
                <a:srgbClr val="0070C0"/>
              </a:buClr>
              <a:buFont typeface="Wingdings" pitchFamily="2" charset="2"/>
              <a:buChar char="§"/>
              <a:defRPr/>
            </a:pPr>
            <a:r>
              <a:rPr lang="en-US" sz="2400" dirty="0">
                <a:latin typeface="+mn-lt"/>
              </a:rPr>
              <a:t>Virtual links</a:t>
            </a:r>
          </a:p>
        </p:txBody>
      </p:sp>
      <p:sp>
        <p:nvSpPr>
          <p:cNvPr id="2" name="Slide Number Placeholder 1"/>
          <p:cNvSpPr>
            <a:spLocks noGrp="1"/>
          </p:cNvSpPr>
          <p:nvPr>
            <p:ph type="sldNum" sz="quarter" idx="12"/>
          </p:nvPr>
        </p:nvSpPr>
        <p:spPr/>
        <p:txBody>
          <a:bodyPr/>
          <a:lstStyle/>
          <a:p>
            <a:fld id="{1AD93096-5B34-4342-9326-69289CEAE4C2}" type="slidenum">
              <a:rPr lang="en-US" smtClean="0"/>
              <a:pPr/>
              <a:t>97</a:t>
            </a:fld>
            <a:endParaRPr lang="en-US" dirty="0">
              <a:solidFill>
                <a:srgbClr val="FFFFFF"/>
              </a:solidFill>
            </a:endParaRPr>
          </a:p>
        </p:txBody>
      </p:sp>
    </p:spTree>
    <p:extLst>
      <p:ext uri="{BB962C8B-B14F-4D97-AF65-F5344CB8AC3E}">
        <p14:creationId xmlns:p14="http://schemas.microsoft.com/office/powerpoint/2010/main" val="32473933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2"/>
          <p:cNvSpPr>
            <a:spLocks noGrp="1" noChangeArrowheads="1"/>
          </p:cNvSpPr>
          <p:nvPr>
            <p:ph type="title"/>
          </p:nvPr>
        </p:nvSpPr>
        <p:spPr/>
        <p:txBody>
          <a:bodyPr>
            <a:noAutofit/>
          </a:bodyPr>
          <a:lstStyle/>
          <a:p>
            <a:pPr eaLnBrk="1" hangingPunct="1"/>
            <a:r>
              <a:rPr lang="en-US" altLang="en-US" sz="4300" dirty="0"/>
              <a:t>OSPF </a:t>
            </a:r>
            <a:r>
              <a:rPr lang="en-US" altLang="en-US" sz="4300" dirty="0" err="1"/>
              <a:t>và</a:t>
            </a:r>
            <a:r>
              <a:rPr lang="en-US" altLang="en-US" sz="4300" dirty="0"/>
              <a:t> Multiaccess Network:</a:t>
            </a:r>
          </a:p>
        </p:txBody>
      </p:sp>
      <p:sp>
        <p:nvSpPr>
          <p:cNvPr id="5" name="Text Box 3"/>
          <p:cNvSpPr txBox="1">
            <a:spLocks noChangeArrowheads="1"/>
          </p:cNvSpPr>
          <p:nvPr/>
        </p:nvSpPr>
        <p:spPr bwMode="auto">
          <a:xfrm>
            <a:off x="914400" y="1399627"/>
            <a:ext cx="7315200" cy="58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342900" indent="-342900" algn="just">
              <a:lnSpc>
                <a:spcPct val="150000"/>
              </a:lnSpc>
              <a:spcBef>
                <a:spcPct val="50000"/>
              </a:spcBef>
              <a:buClr>
                <a:srgbClr val="0070C0"/>
              </a:buClr>
              <a:buFont typeface="Wingdings" pitchFamily="2" charset="2"/>
              <a:buChar char="§"/>
              <a:defRPr/>
            </a:pPr>
            <a:r>
              <a:rPr lang="en-US" sz="2400" b="1" dirty="0" err="1">
                <a:latin typeface="+mn-lt"/>
              </a:rPr>
              <a:t>Khi</a:t>
            </a:r>
            <a:r>
              <a:rPr lang="en-US" sz="2400" b="1" dirty="0">
                <a:latin typeface="+mn-lt"/>
              </a:rPr>
              <a:t> OSPF </a:t>
            </a:r>
            <a:r>
              <a:rPr lang="en-US" sz="2400" b="1" dirty="0" err="1">
                <a:latin typeface="+mn-lt"/>
              </a:rPr>
              <a:t>chạy</a:t>
            </a:r>
            <a:r>
              <a:rPr lang="en-US" sz="2400" b="1" dirty="0">
                <a:latin typeface="+mn-lt"/>
              </a:rPr>
              <a:t> </a:t>
            </a:r>
            <a:r>
              <a:rPr lang="en-US" sz="2400" b="1" dirty="0" err="1">
                <a:latin typeface="+mn-lt"/>
              </a:rPr>
              <a:t>trong</a:t>
            </a:r>
            <a:r>
              <a:rPr lang="en-US" sz="2400" b="1" dirty="0">
                <a:latin typeface="+mn-lt"/>
              </a:rPr>
              <a:t> </a:t>
            </a:r>
            <a:r>
              <a:rPr lang="en-US" sz="2400" dirty="0"/>
              <a:t>Broadcast Multiaccess </a:t>
            </a:r>
            <a:r>
              <a:rPr lang="en-US" sz="2400" b="1" dirty="0">
                <a:latin typeface="+mn-lt"/>
              </a:rPr>
              <a:t> </a:t>
            </a:r>
            <a:endParaRPr lang="en-US" sz="2400" dirty="0">
              <a:latin typeface="+mn-lt"/>
            </a:endParaRPr>
          </a:p>
        </p:txBody>
      </p:sp>
      <p:sp>
        <p:nvSpPr>
          <p:cNvPr id="2" name="Slide Number Placeholder 1"/>
          <p:cNvSpPr>
            <a:spLocks noGrp="1"/>
          </p:cNvSpPr>
          <p:nvPr>
            <p:ph type="sldNum" sz="quarter" idx="12"/>
          </p:nvPr>
        </p:nvSpPr>
        <p:spPr/>
        <p:txBody>
          <a:bodyPr/>
          <a:lstStyle/>
          <a:p>
            <a:fld id="{1AD93096-5B34-4342-9326-69289CEAE4C2}" type="slidenum">
              <a:rPr lang="en-US" smtClean="0"/>
              <a:pPr/>
              <a:t>98</a:t>
            </a:fld>
            <a:endParaRPr lang="en-US" dirty="0">
              <a:solidFill>
                <a:srgbClr val="FFFFFF"/>
              </a:solidFill>
            </a:endParaRPr>
          </a:p>
        </p:txBody>
      </p:sp>
      <p:pic>
        <p:nvPicPr>
          <p:cNvPr id="3" name="Picture 2">
            <a:extLst>
              <a:ext uri="{FF2B5EF4-FFF2-40B4-BE49-F238E27FC236}">
                <a16:creationId xmlns:a16="http://schemas.microsoft.com/office/drawing/2014/main" id="{90D4ABB8-7B4D-4707-A0BE-A4FA4B7F5362}"/>
              </a:ext>
            </a:extLst>
          </p:cNvPr>
          <p:cNvPicPr>
            <a:picLocks noChangeAspect="1"/>
          </p:cNvPicPr>
          <p:nvPr/>
        </p:nvPicPr>
        <p:blipFill rotWithShape="1">
          <a:blip r:embed="rId3"/>
          <a:srcRect l="42501" t="21257" r="15833" b="21838"/>
          <a:stretch/>
        </p:blipFill>
        <p:spPr>
          <a:xfrm>
            <a:off x="381001" y="1988699"/>
            <a:ext cx="8028362" cy="4471088"/>
          </a:xfrm>
          <a:prstGeom prst="rect">
            <a:avLst/>
          </a:prstGeom>
        </p:spPr>
      </p:pic>
    </p:spTree>
    <p:extLst>
      <p:ext uri="{BB962C8B-B14F-4D97-AF65-F5344CB8AC3E}">
        <p14:creationId xmlns:p14="http://schemas.microsoft.com/office/powerpoint/2010/main" val="36313526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2"/>
          <p:cNvSpPr>
            <a:spLocks noGrp="1" noChangeArrowheads="1"/>
          </p:cNvSpPr>
          <p:nvPr>
            <p:ph type="title"/>
          </p:nvPr>
        </p:nvSpPr>
        <p:spPr/>
        <p:txBody>
          <a:bodyPr>
            <a:noAutofit/>
          </a:bodyPr>
          <a:lstStyle/>
          <a:p>
            <a:pPr eaLnBrk="1" hangingPunct="1"/>
            <a:r>
              <a:rPr lang="en-US" altLang="en-US" sz="4300" dirty="0"/>
              <a:t>OSPF </a:t>
            </a:r>
            <a:r>
              <a:rPr lang="en-US" altLang="en-US" sz="4300" dirty="0" err="1"/>
              <a:t>và</a:t>
            </a:r>
            <a:r>
              <a:rPr lang="en-US" altLang="en-US" sz="4300" dirty="0"/>
              <a:t> Multiaccess Network:</a:t>
            </a:r>
          </a:p>
        </p:txBody>
      </p:sp>
      <p:sp>
        <p:nvSpPr>
          <p:cNvPr id="5" name="Text Box 3"/>
          <p:cNvSpPr txBox="1">
            <a:spLocks noChangeArrowheads="1"/>
          </p:cNvSpPr>
          <p:nvPr/>
        </p:nvSpPr>
        <p:spPr bwMode="auto">
          <a:xfrm>
            <a:off x="-76201" y="1338018"/>
            <a:ext cx="9220201" cy="58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marL="342900" indent="-342900">
              <a:lnSpc>
                <a:spcPct val="150000"/>
              </a:lnSpc>
              <a:spcBef>
                <a:spcPct val="50000"/>
              </a:spcBef>
              <a:buClr>
                <a:srgbClr val="0070C0"/>
              </a:buClr>
              <a:buFont typeface="Wingdings" pitchFamily="2" charset="2"/>
              <a:buChar char="§"/>
              <a:defRPr/>
            </a:pPr>
            <a:r>
              <a:rPr lang="en-US" sz="2400" b="1" dirty="0">
                <a:latin typeface="+mn-lt"/>
              </a:rPr>
              <a:t>Designated Router (DR) </a:t>
            </a:r>
            <a:r>
              <a:rPr lang="en-US" sz="2400" b="1" dirty="0" err="1">
                <a:latin typeface="+mn-lt"/>
              </a:rPr>
              <a:t>và</a:t>
            </a:r>
            <a:r>
              <a:rPr lang="en-US" sz="2400" b="1" dirty="0">
                <a:latin typeface="+mn-lt"/>
              </a:rPr>
              <a:t> Backup </a:t>
            </a:r>
            <a:r>
              <a:rPr lang="en-US" sz="2400" b="1" dirty="0">
                <a:latin typeface="Arial" panose="020B0604020202020204" pitchFamily="34" charset="0"/>
                <a:cs typeface="Arial" panose="020B0604020202020204" pitchFamily="34" charset="0"/>
              </a:rPr>
              <a:t>Designated </a:t>
            </a:r>
            <a:r>
              <a:rPr lang="en-US" sz="2400" b="1" dirty="0" err="1">
                <a:latin typeface="Arial" panose="020B0604020202020204" pitchFamily="34" charset="0"/>
                <a:cs typeface="Arial" panose="020B0604020202020204" pitchFamily="34" charset="0"/>
              </a:rPr>
              <a:t>Roouter</a:t>
            </a:r>
            <a:r>
              <a:rPr lang="en-US" sz="2400" b="1" dirty="0">
                <a:latin typeface="Arial" panose="020B0604020202020204" pitchFamily="34" charset="0"/>
                <a:cs typeface="Arial" panose="020B0604020202020204" pitchFamily="34" charset="0"/>
              </a:rPr>
              <a:t> (BDR)</a:t>
            </a:r>
          </a:p>
        </p:txBody>
      </p:sp>
      <p:sp>
        <p:nvSpPr>
          <p:cNvPr id="2" name="Slide Number Placeholder 1"/>
          <p:cNvSpPr>
            <a:spLocks noGrp="1"/>
          </p:cNvSpPr>
          <p:nvPr>
            <p:ph type="sldNum" sz="quarter" idx="12"/>
          </p:nvPr>
        </p:nvSpPr>
        <p:spPr/>
        <p:txBody>
          <a:bodyPr/>
          <a:lstStyle/>
          <a:p>
            <a:fld id="{1AD93096-5B34-4342-9326-69289CEAE4C2}" type="slidenum">
              <a:rPr lang="en-US" smtClean="0"/>
              <a:pPr/>
              <a:t>99</a:t>
            </a:fld>
            <a:endParaRPr lang="en-US" dirty="0">
              <a:solidFill>
                <a:srgbClr val="FFFFFF"/>
              </a:solidFill>
            </a:endParaRPr>
          </a:p>
        </p:txBody>
      </p:sp>
      <p:pic>
        <p:nvPicPr>
          <p:cNvPr id="4" name="Picture 3">
            <a:extLst>
              <a:ext uri="{FF2B5EF4-FFF2-40B4-BE49-F238E27FC236}">
                <a16:creationId xmlns:a16="http://schemas.microsoft.com/office/drawing/2014/main" id="{6A193A6C-69DA-4171-AE9C-0537446824FF}"/>
              </a:ext>
            </a:extLst>
          </p:cNvPr>
          <p:cNvPicPr>
            <a:picLocks noChangeAspect="1"/>
          </p:cNvPicPr>
          <p:nvPr/>
        </p:nvPicPr>
        <p:blipFill rotWithShape="1">
          <a:blip r:embed="rId3"/>
          <a:srcRect l="39167" t="15910" r="17500" b="35178"/>
          <a:stretch/>
        </p:blipFill>
        <p:spPr>
          <a:xfrm>
            <a:off x="822960" y="1923306"/>
            <a:ext cx="7101840" cy="4506939"/>
          </a:xfrm>
          <a:prstGeom prst="rect">
            <a:avLst/>
          </a:prstGeom>
        </p:spPr>
      </p:pic>
    </p:spTree>
    <p:extLst>
      <p:ext uri="{BB962C8B-B14F-4D97-AF65-F5344CB8AC3E}">
        <p14:creationId xmlns:p14="http://schemas.microsoft.com/office/powerpoint/2010/main" val="83489138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534D3FD-D06A-455F-9219-F6CA2F50DB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8048</Words>
  <Application>Microsoft Office PowerPoint</Application>
  <PresentationFormat>On-screen Show (4:3)</PresentationFormat>
  <Paragraphs>1033</Paragraphs>
  <Slides>145</Slides>
  <Notes>116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145</vt:i4>
      </vt:variant>
    </vt:vector>
  </HeadingPairs>
  <TitlesOfParts>
    <vt:vector size="152" baseType="lpstr">
      <vt:lpstr>Arial</vt:lpstr>
      <vt:lpstr>Calibri</vt:lpstr>
      <vt:lpstr>Calibri Light</vt:lpstr>
      <vt:lpstr>Tahoma</vt:lpstr>
      <vt:lpstr>Wingdings</vt:lpstr>
      <vt:lpstr>Retrospect</vt:lpstr>
      <vt:lpstr>Clip</vt:lpstr>
      <vt:lpstr>Chương 1 THIẾT BỊ MẠNG VÀ HẠ TẦNG MẠNG</vt:lpstr>
      <vt:lpstr>NỘI DUNG</vt:lpstr>
      <vt:lpstr>Các loại kết nối</vt:lpstr>
      <vt:lpstr>Network Interface Cards</vt:lpstr>
      <vt:lpstr>Các loại cổng kết nối</vt:lpstr>
      <vt:lpstr>Copper Media – Cáp đồng</vt:lpstr>
      <vt:lpstr>Unshielded Twisted-Pair Cable</vt:lpstr>
      <vt:lpstr>Shielded Twisted-Pair Cable</vt:lpstr>
      <vt:lpstr>Cáp đồng trục - Coaxial Cable</vt:lpstr>
      <vt:lpstr>UTP Cabling</vt:lpstr>
      <vt:lpstr>Các chuẩn về cáp UTP</vt:lpstr>
      <vt:lpstr>Các đầu nối cáp</vt:lpstr>
      <vt:lpstr>Các loại cáp UTP</vt:lpstr>
      <vt:lpstr>Công cụ kiểm tra cáp</vt:lpstr>
      <vt:lpstr>Cáp quang - Fiber Optic Cabling</vt:lpstr>
      <vt:lpstr>Cấu trúc của cáp quang</vt:lpstr>
      <vt:lpstr>Cáp quang – Single mode</vt:lpstr>
      <vt:lpstr>Cáp quang – Multimode</vt:lpstr>
      <vt:lpstr>Đầu nối cáp quang</vt:lpstr>
      <vt:lpstr>Dây chuyển đổi đầu nối – Patch Cord</vt:lpstr>
      <vt:lpstr>Công cụ kiểm tra cáp</vt:lpstr>
      <vt:lpstr>Fiber vs Copper</vt:lpstr>
      <vt:lpstr>Kết nối không dây</vt:lpstr>
      <vt:lpstr>Các loại kết nối không dây</vt:lpstr>
      <vt:lpstr>Wireless LAN</vt:lpstr>
      <vt:lpstr>NỘI DUNG</vt:lpstr>
      <vt:lpstr>Tổng quan Router</vt:lpstr>
      <vt:lpstr>Kiến trúc Router</vt:lpstr>
      <vt:lpstr>Bên trong Router</vt:lpstr>
      <vt:lpstr>Bên trong Router</vt:lpstr>
      <vt:lpstr>Các cổng kết nối của Router</vt:lpstr>
      <vt:lpstr>Quá trình chuyển tiếp gói tin </vt:lpstr>
      <vt:lpstr> Quá trình chuyển tiếp gói tin </vt:lpstr>
      <vt:lpstr> Quá trình chuyển tiếp gói tin </vt:lpstr>
      <vt:lpstr> Quá trình chuyển tiếp gói tin </vt:lpstr>
      <vt:lpstr>Chuyển tiếp gói tin trong Router</vt:lpstr>
      <vt:lpstr>Định tuyến</vt:lpstr>
      <vt:lpstr>Định tuyến tại host</vt:lpstr>
      <vt:lpstr>Chuyển tiếp gói tin tại host</vt:lpstr>
      <vt:lpstr>Default Gateway</vt:lpstr>
      <vt:lpstr>Default Gateway củaHost</vt:lpstr>
      <vt:lpstr>Chuyển tiếp gói tin tại Router</vt:lpstr>
      <vt:lpstr>Bảng routing tại Router</vt:lpstr>
      <vt:lpstr>Nội dung bảng routing</vt:lpstr>
      <vt:lpstr>Chi tiết nội dung từng dòng</vt:lpstr>
      <vt:lpstr>Giới thiệu về định tuyến</vt:lpstr>
      <vt:lpstr>Phân loại định tuyến</vt:lpstr>
      <vt:lpstr>Định tuyến tĩnh </vt:lpstr>
      <vt:lpstr>Định tuyến tĩnh Hoạt động của định tuyến tĩnh</vt:lpstr>
      <vt:lpstr>Định tuyến tĩnh Cấu hình đường định tuyến tĩnh mặc định (Default Static Route)</vt:lpstr>
      <vt:lpstr>Định tuyến tĩnh Kiểm tra cấu hình đường cố định với lệnh show ip route</vt:lpstr>
      <vt:lpstr>Định tuyến tĩnh Xử lý sự cố với lệnh ping và traceroute</vt:lpstr>
      <vt:lpstr>Định tuyến tĩnh Xử lý sự cố với lệnh ping và traceroute</vt:lpstr>
      <vt:lpstr>Dynamic routing</vt:lpstr>
      <vt:lpstr>Hoạt động của Dynamic Routing</vt:lpstr>
      <vt:lpstr>Các loại giao thức Dynamic Routing</vt:lpstr>
      <vt:lpstr>Distance Vector Routing Protocols</vt:lpstr>
      <vt:lpstr>Distance Vector Routing Protocols</vt:lpstr>
      <vt:lpstr>RIP (Routing Information Protocol)</vt:lpstr>
      <vt:lpstr>Hoạt động của RIPv2- 1</vt:lpstr>
      <vt:lpstr>Hoạt động của RIPv2 - 2</vt:lpstr>
      <vt:lpstr>Hoạt động của RIPv2 - 3</vt:lpstr>
      <vt:lpstr>Cấu hình RIP</vt:lpstr>
      <vt:lpstr>Một số tham số của RIP</vt:lpstr>
      <vt:lpstr>Một số tham số của RIP</vt:lpstr>
      <vt:lpstr>Một số lệnh tăng tốc độ hội tụ khi cấu hình RIP</vt:lpstr>
      <vt:lpstr>Kiểm tra cấu hình RIP</vt:lpstr>
      <vt:lpstr>Kiểm tra cấu hình RIP</vt:lpstr>
      <vt:lpstr>Link State Routing Protocols</vt:lpstr>
      <vt:lpstr>Link State Routing Protocols</vt:lpstr>
      <vt:lpstr>Link State Routing Protocols- OSPF</vt:lpstr>
      <vt:lpstr>Link State Routing Protocols- OSPF</vt:lpstr>
      <vt:lpstr>Một số thuật ngữ của OSPF</vt:lpstr>
      <vt:lpstr>Một số thuật ngữ của OSPF</vt:lpstr>
      <vt:lpstr>Một số thuật ngữ của OSPF</vt:lpstr>
      <vt:lpstr>Hoạt động của OSPF </vt:lpstr>
      <vt:lpstr>Hoạt động của OSPF - 1</vt:lpstr>
      <vt:lpstr>Hoạt động của OSPF - 2</vt:lpstr>
      <vt:lpstr>Hoạt động của OSPF - 3</vt:lpstr>
      <vt:lpstr>Hoạt động của OSPF - 4</vt:lpstr>
      <vt:lpstr>Hoạt động của OSPF - 5</vt:lpstr>
      <vt:lpstr>Hoạt động của OSPF - 5</vt:lpstr>
      <vt:lpstr>Hoạt động của OSPF - 5</vt:lpstr>
      <vt:lpstr>Hoạt động của OSPF - 6</vt:lpstr>
      <vt:lpstr>Open Shortest Path First Single-area and Multiarea OSPF </vt:lpstr>
      <vt:lpstr>Open Shortest Path First Single-area and Multiarea OSPF (cont.)</vt:lpstr>
      <vt:lpstr>Cấu hình Single area OSPF</vt:lpstr>
      <vt:lpstr>Cấu hình OSPF đơn vùng</vt:lpstr>
      <vt:lpstr>Thay đổi giá trị chi phí của OSPF</vt:lpstr>
      <vt:lpstr>OSPF thực hiện quảng bá đường mặc định</vt:lpstr>
      <vt:lpstr>OSPF (OPEN SHORTEST PATH FIRST) Các lệnh show dùng để kiểm tra cấu hình OSPF</vt:lpstr>
      <vt:lpstr>Kiểm tra cấu hình OSPF</vt:lpstr>
      <vt:lpstr>Kiểm tra cấu hình OSPF</vt:lpstr>
      <vt:lpstr>Kiểm tra cấu hình OSPF</vt:lpstr>
      <vt:lpstr>Kiểm tra cấu hình OSPF</vt:lpstr>
      <vt:lpstr>Kiểm tra hoạt động OSPF</vt:lpstr>
      <vt:lpstr>OSPF và Multiaccess Network:</vt:lpstr>
      <vt:lpstr>OSPF và Multiaccess Network:</vt:lpstr>
      <vt:lpstr>OSPF và Multiaccess Network:</vt:lpstr>
      <vt:lpstr>OSPF và Multiaccess Network:</vt:lpstr>
      <vt:lpstr>NỘI DUNG</vt:lpstr>
      <vt:lpstr>Tổng quan về Switch</vt:lpstr>
      <vt:lpstr>MAC Addressing và Switch MAC Address Tables</vt:lpstr>
      <vt:lpstr>Broadcast domain và Colison domain</vt:lpstr>
      <vt:lpstr>Broadcast domain và Colison domain</vt:lpstr>
      <vt:lpstr>Broadcast domain và Colison domain</vt:lpstr>
      <vt:lpstr>VLAN (Virtual Lan) Phân đoạn mạng LAN truyền thống và theo VLAN</vt:lpstr>
      <vt:lpstr>VLAN (Virtual Lan) Phân đoạn mạng LAN theo VLAN</vt:lpstr>
      <vt:lpstr>VLAN (Virtual Lan) Chia VLAN theo port</vt:lpstr>
      <vt:lpstr>VLAN (Virtual Lan) Ích lợi của VLAN</vt:lpstr>
      <vt:lpstr>Các loại VLAN</vt:lpstr>
      <vt:lpstr>Cấu hình tạo VLAN trên Switch</vt:lpstr>
      <vt:lpstr>Gán các port vào VLANs</vt:lpstr>
      <vt:lpstr>Gán các port vào VLANs</vt:lpstr>
      <vt:lpstr>Thay đổi VLAN cho port</vt:lpstr>
      <vt:lpstr>Thay đổi VLAN cho port</vt:lpstr>
      <vt:lpstr>Xóa VLAN</vt:lpstr>
      <vt:lpstr>Kiểm tra thông tin VLAN</vt:lpstr>
      <vt:lpstr>Kiểm tra thông tin VLAN</vt:lpstr>
      <vt:lpstr>VLAN TRUNKS</vt:lpstr>
      <vt:lpstr>VLAN TRUNKS</vt:lpstr>
      <vt:lpstr>Cấu hình kết nối Trunk giữa 2 switch</vt:lpstr>
      <vt:lpstr>Xóa cấu hình Trunk</vt:lpstr>
      <vt:lpstr>Xóa cấu hình Trunk</vt:lpstr>
      <vt:lpstr>Kiểm tra cấu hình Trunk</vt:lpstr>
      <vt:lpstr>Nội dung</vt:lpstr>
      <vt:lpstr>Tổng quan về WAN</vt:lpstr>
      <vt:lpstr>Các ví dụ về kết nối WAN</vt:lpstr>
      <vt:lpstr>WANs trong mô hình OSI</vt:lpstr>
      <vt:lpstr>Các thiết bị WAN</vt:lpstr>
      <vt:lpstr>Phân loại WAN</vt:lpstr>
      <vt:lpstr>WAN từ ISP</vt:lpstr>
      <vt:lpstr>Các công nghệ WAN Leased Lines</vt:lpstr>
      <vt:lpstr>Các công nghệ WAN Dialup</vt:lpstr>
      <vt:lpstr>Các công nghệ WAN ISDN</vt:lpstr>
      <vt:lpstr>Các công nghệ WAN Frame Relay</vt:lpstr>
      <vt:lpstr>Các công nghệ WAN ATM</vt:lpstr>
      <vt:lpstr>Các công nghệ WAN MPLS</vt:lpstr>
      <vt:lpstr>Các công nghệ WAN VSAT</vt:lpstr>
      <vt:lpstr>Các công nghệ WAN DSL</vt:lpstr>
      <vt:lpstr>Các công nghệ WAN Cable</vt:lpstr>
      <vt:lpstr>Các công nghệ WAN Wireless</vt:lpstr>
      <vt:lpstr>Các công nghệ WAN 3G/4G Cellular</vt:lpstr>
      <vt:lpstr>Các công nghệ WAN VPN (Virtual Private Network)</vt:lpstr>
      <vt:lpstr>Chọn kết nối WAN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2014-09-06T12:50:53Z</dcterms:created>
  <dcterms:modified xsi:type="dcterms:W3CDTF">2023-03-09T15:40:00Z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TC101671251033</vt:lpwstr>
  </property>
</Properties>
</file>